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583" r:id="rId2"/>
    <p:sldId id="584" r:id="rId3"/>
    <p:sldId id="587" r:id="rId4"/>
    <p:sldId id="585" r:id="rId5"/>
    <p:sldId id="588" r:id="rId6"/>
    <p:sldId id="555" r:id="rId7"/>
    <p:sldId id="565" r:id="rId8"/>
    <p:sldId id="595" r:id="rId9"/>
    <p:sldId id="596" r:id="rId10"/>
    <p:sldId id="570" r:id="rId11"/>
    <p:sldId id="597" r:id="rId12"/>
    <p:sldId id="598" r:id="rId13"/>
    <p:sldId id="599" r:id="rId14"/>
    <p:sldId id="574" r:id="rId15"/>
    <p:sldId id="600" r:id="rId16"/>
    <p:sldId id="601" r:id="rId17"/>
  </p:sldIdLst>
  <p:sldSz cx="10080625" cy="7559675"/>
  <p:notesSz cx="7559675" cy="10691813"/>
  <p:custDataLst>
    <p:tags r:id="rId2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447" autoAdjust="0"/>
  </p:normalViewPr>
  <p:slideViewPr>
    <p:cSldViewPr>
      <p:cViewPr varScale="1">
        <p:scale>
          <a:sx n="75" d="100"/>
          <a:sy n="75" d="100"/>
        </p:scale>
        <p:origin x="66" y="324"/>
      </p:cViewPr>
      <p:guideLst>
        <p:guide orient="horz" pos="2381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E910FB6B-2566-4DE7-B44F-F807B2441CC6}" type="slidenum">
              <a:t>‹#›</a:t>
            </a:fld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821921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x-none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C87B999F-4E2B-4853-9E0A-97E0FEFDD971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68551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x-none" sz="2000" b="0" i="0" u="none" strike="noStrike" kern="1200">
        <a:ln>
          <a:noFill/>
        </a:ln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4775" y="1336675"/>
            <a:ext cx="4808538" cy="36083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145088"/>
            <a:ext cx="6048375" cy="4210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4281488" y="10155238"/>
            <a:ext cx="32766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r" hangingPunct="1">
              <a:lnSpc>
                <a:spcPct val="100000"/>
              </a:lnSpc>
              <a:buSzPct val="45000"/>
              <a:buFont typeface="Wingdings" charset="2"/>
              <a:buNone/>
            </a:pPr>
            <a:fld id="{154AB244-624D-4B3E-9E35-AB9C7357A5D1}" type="slidenum">
              <a:rPr lang="ru-RU" altLang="ru-RU" sz="1200"/>
              <a:pPr algn="r" hangingPunct="1">
                <a:lnSpc>
                  <a:spcPct val="100000"/>
                </a:lnSpc>
                <a:buSzPct val="45000"/>
                <a:buFont typeface="Wingdings" charset="2"/>
                <a:buNone/>
              </a:pPr>
              <a:t>6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732918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4775" y="1336675"/>
            <a:ext cx="4808538" cy="36083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145088"/>
            <a:ext cx="6048375" cy="4210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4281488" y="10155238"/>
            <a:ext cx="32766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r" hangingPunct="1">
              <a:lnSpc>
                <a:spcPct val="100000"/>
              </a:lnSpc>
              <a:buSzPct val="45000"/>
              <a:buFont typeface="Wingdings" charset="2"/>
              <a:buNone/>
            </a:pPr>
            <a:fld id="{594FEE1B-EB0E-4A3E-B89D-F8697D7AFA9D}" type="slidenum">
              <a:rPr lang="ru-RU" altLang="ru-RU" sz="1200"/>
              <a:pPr algn="r" hangingPunct="1">
                <a:lnSpc>
                  <a:spcPct val="100000"/>
                </a:lnSpc>
                <a:buSzPct val="45000"/>
                <a:buFont typeface="Wingdings" charset="2"/>
                <a:buNone/>
              </a:pPr>
              <a:t>7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3789000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4775" y="1336675"/>
            <a:ext cx="4808538" cy="36083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145088"/>
            <a:ext cx="6048375" cy="4210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4281488" y="10155238"/>
            <a:ext cx="32766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r" hangingPunct="1">
              <a:lnSpc>
                <a:spcPct val="100000"/>
              </a:lnSpc>
              <a:buSzPct val="45000"/>
              <a:buFont typeface="Wingdings" charset="2"/>
              <a:buNone/>
            </a:pPr>
            <a:fld id="{594FEE1B-EB0E-4A3E-B89D-F8697D7AFA9D}" type="slidenum">
              <a:rPr lang="ru-RU" altLang="ru-RU" sz="1200"/>
              <a:pPr algn="r" hangingPunct="1">
                <a:lnSpc>
                  <a:spcPct val="100000"/>
                </a:lnSpc>
                <a:buSzPct val="45000"/>
                <a:buFont typeface="Wingdings" charset="2"/>
                <a:buNone/>
              </a:pPr>
              <a:t>10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3193210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4775" y="1336675"/>
            <a:ext cx="4808538" cy="36083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145088"/>
            <a:ext cx="6048375" cy="4210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4281488" y="10155238"/>
            <a:ext cx="32766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r" hangingPunct="1">
              <a:lnSpc>
                <a:spcPct val="100000"/>
              </a:lnSpc>
              <a:buSzPct val="45000"/>
              <a:buFont typeface="Wingdings" charset="2"/>
              <a:buNone/>
            </a:pPr>
            <a:fld id="{594FEE1B-EB0E-4A3E-B89D-F8697D7AFA9D}" type="slidenum">
              <a:rPr lang="ru-RU" altLang="ru-RU" sz="1200"/>
              <a:pPr algn="r" hangingPunct="1">
                <a:lnSpc>
                  <a:spcPct val="100000"/>
                </a:lnSpc>
                <a:buSzPct val="45000"/>
                <a:buFont typeface="Wingdings" charset="2"/>
                <a:buNone/>
              </a:pPr>
              <a:t>14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1883298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0DA7A0-0DB1-46A5-9ADC-4DA40B4D0F6D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33110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E8EF5D-1822-42A9-87A9-8AB854ADFF9B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00856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48CCE12-999F-4F33-8EC3-2E37FFCB1D90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0202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de-DE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>
          <a:xfrm>
            <a:off x="3446463" y="6886575"/>
            <a:ext cx="3192462" cy="519113"/>
          </a:xfrm>
        </p:spPr>
        <p:txBody>
          <a:bodyPr/>
          <a:lstStyle>
            <a:lvl1pPr>
              <a:defRPr/>
            </a:lvl1pPr>
          </a:lstStyle>
          <a:p>
            <a:endParaRPr lang="de-DE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>
          <a:xfrm>
            <a:off x="7226300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304CC09D-4A1F-4BB2-8692-1DA206DBDA45}" type="slidenum">
              <a:rPr lang="de-DE" altLang="ru-RU"/>
              <a:pPr/>
              <a:t>‹#›</a:t>
            </a:fld>
            <a:endParaRPr lang="de-DE" altLang="ru-RU"/>
          </a:p>
        </p:txBody>
      </p:sp>
    </p:spTree>
    <p:extLst>
      <p:ext uri="{BB962C8B-B14F-4D97-AF65-F5344CB8AC3E}">
        <p14:creationId xmlns:p14="http://schemas.microsoft.com/office/powerpoint/2010/main" val="165744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7F524A4-D129-435E-A78E-5B8AFFAA5431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15041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C797721-2B3A-4228-A8AF-9E733BE89A90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03303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BD022BB-DCF7-4A2A-BE07-F6A32ED54FE3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81509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642714E-4A75-4872-8F37-1701BE144A82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90744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DD54522-91E3-450A-AA43-86814D19D7F0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002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D5494DE-C6EF-48EB-803D-FAA32B206CB4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4538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976CED3-4A76-4AA0-9200-6B9043F18D46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6918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12A4D23-D202-47A6-A12E-3D5F01DB5FA7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78952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x-none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x-none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65595A98-75C5-4A20-9A65-854C780CAD98}" type="slidenum"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ctr" rtl="0" hangingPunct="0">
        <a:tabLst/>
        <a:defRPr lang="x-none" sz="4400" b="0" i="0" u="none" strike="noStrike" kern="1200">
          <a:ln>
            <a:noFill/>
          </a:ln>
          <a:latin typeface="Arial" pitchFamily="18"/>
          <a:cs typeface="Tahoma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x-none" sz="3200" b="0" i="0" u="none" strike="noStrike" kern="1200">
          <a:ln>
            <a:noFill/>
          </a:ln>
          <a:latin typeface="Arial" pitchFamily="18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151880" y="971525"/>
            <a:ext cx="7980495" cy="4535805"/>
          </a:xfrm>
        </p:spPr>
        <p:txBody>
          <a:bodyPr/>
          <a:lstStyle/>
          <a:p>
            <a:pPr eaLnBrk="1" hangingPunct="1"/>
            <a:endParaRPr lang="ru-RU" altLang="ru-RU" sz="2600" b="1" i="1" dirty="0">
              <a:latin typeface="Arial Black" pitchFamily="34" charset="0"/>
            </a:endParaRPr>
          </a:p>
          <a:p>
            <a:r>
              <a:rPr lang="ru-RU" altLang="ru-RU" b="1" dirty="0" smtClean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Проекты Концепций </a:t>
            </a:r>
            <a:r>
              <a:rPr lang="ru-RU" altLang="ru-RU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преподавания отдельных </a:t>
            </a:r>
            <a:r>
              <a:rPr lang="ru-RU" altLang="ru-RU" b="1" dirty="0" smtClean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предметов</a:t>
            </a:r>
            <a:r>
              <a:rPr lang="ru-RU" altLang="ru-RU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 </a:t>
            </a:r>
            <a:endParaRPr lang="ru-RU" altLang="ru-RU" b="1" dirty="0" smtClean="0">
              <a:solidFill>
                <a:srgbClr val="255997"/>
              </a:solidFill>
              <a:latin typeface="Segoe UI" pitchFamily="34" charset="0"/>
              <a:cs typeface="Segoe UI" pitchFamily="34" charset="0"/>
            </a:endParaRPr>
          </a:p>
          <a:p>
            <a:r>
              <a:rPr lang="ru-RU" altLang="ru-RU" b="1" dirty="0" smtClean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(начальное общее образование)</a:t>
            </a:r>
            <a:endParaRPr lang="ru-RU" altLang="ru-RU" sz="2400" b="1" dirty="0">
              <a:solidFill>
                <a:srgbClr val="255997"/>
              </a:solidFill>
              <a:latin typeface="Segoe UI" pitchFamily="34" charset="0"/>
              <a:cs typeface="Segoe UI" pitchFamily="34" charset="0"/>
            </a:endParaRPr>
          </a:p>
          <a:p>
            <a:pPr algn="ctr" eaLnBrk="1" hangingPunct="1"/>
            <a:r>
              <a:rPr lang="ru-RU" altLang="ru-RU" dirty="0" smtClean="0">
                <a:solidFill>
                  <a:srgbClr val="FF0000"/>
                </a:solidFill>
              </a:rPr>
              <a:t>		</a:t>
            </a:r>
            <a:r>
              <a:rPr lang="ru-RU" altLang="ru-RU" sz="2600" dirty="0"/>
              <a:t>.</a:t>
            </a:r>
            <a:endParaRPr lang="ru-RU" altLang="ru-RU" sz="2600" b="1" i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918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7" r="5518" b="8849"/>
          <a:stretch>
            <a:fillRect/>
          </a:stretch>
        </p:blipFill>
        <p:spPr bwMode="auto">
          <a:xfrm>
            <a:off x="-10693" y="221554"/>
            <a:ext cx="10080625" cy="7640638"/>
          </a:xfrm>
          <a:prstGeom prst="rect">
            <a:avLst/>
          </a:prstGeom>
          <a:noFill/>
          <a:ln>
            <a:noFill/>
          </a:ln>
          <a:effectLst>
            <a:outerShdw dist="38184" dir="2700000" algn="ctr" rotWithShape="0">
              <a:srgbClr val="000000">
                <a:alpha val="40033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8127" r="5518" b="8849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588" y="-30163"/>
            <a:ext cx="10079037" cy="3175001"/>
          </a:xfrm>
          <a:prstGeom prst="rect">
            <a:avLst/>
          </a:prstGeom>
          <a:solidFill>
            <a:srgbClr val="255997">
              <a:alpha val="56999"/>
            </a:srgbClr>
          </a:solidFill>
          <a:ln>
            <a:noFill/>
          </a:ln>
          <a:effectLst>
            <a:outerShdw dist="38184" dir="2700000" algn="ctr" rotWithShape="0">
              <a:srgbClr val="000000">
                <a:alpha val="40033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95312" y="366713"/>
            <a:ext cx="9053511" cy="2187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ru-RU" altLang="ru-RU" sz="3400" b="1" dirty="0" smtClean="0">
                <a:solidFill>
                  <a:srgbClr val="FFFFFF"/>
                </a:solidFill>
                <a:latin typeface="Segoe UI" pitchFamily="34" charset="0"/>
                <a:cs typeface="Segoe UI" pitchFamily="34" charset="0"/>
              </a:rPr>
              <a:t>Концепция </a:t>
            </a:r>
            <a:r>
              <a:rPr lang="ru-RU" altLang="ru-RU" sz="3400" b="1" dirty="0">
                <a:solidFill>
                  <a:srgbClr val="FFFFFF"/>
                </a:solidFill>
                <a:latin typeface="Segoe UI" pitchFamily="34" charset="0"/>
                <a:cs typeface="Segoe UI" pitchFamily="34" charset="0"/>
              </a:rPr>
              <a:t>развития технологического </a:t>
            </a:r>
            <a:r>
              <a:rPr lang="ru-RU" altLang="ru-RU" sz="3400" b="1" dirty="0" smtClean="0">
                <a:solidFill>
                  <a:srgbClr val="FFFFFF"/>
                </a:solidFill>
                <a:latin typeface="Segoe UI" pitchFamily="34" charset="0"/>
                <a:cs typeface="Segoe UI" pitchFamily="34" charset="0"/>
              </a:rPr>
              <a:t>образования</a:t>
            </a:r>
          </a:p>
          <a:p>
            <a:r>
              <a:rPr lang="ru-RU" altLang="ru-RU" sz="3400" b="1" dirty="0" smtClean="0">
                <a:solidFill>
                  <a:srgbClr val="FFFFFF"/>
                </a:solidFill>
                <a:latin typeface="Segoe UI" pitchFamily="34" charset="0"/>
                <a:cs typeface="Segoe UI" pitchFamily="34" charset="0"/>
              </a:rPr>
              <a:t>в </a:t>
            </a:r>
            <a:r>
              <a:rPr lang="ru-RU" altLang="ru-RU" sz="3400" b="1" dirty="0">
                <a:solidFill>
                  <a:srgbClr val="FFFFFF"/>
                </a:solidFill>
                <a:latin typeface="Segoe UI" pitchFamily="34" charset="0"/>
                <a:cs typeface="Segoe UI" pitchFamily="34" charset="0"/>
              </a:rPr>
              <a:t>системе общего образования </a:t>
            </a:r>
            <a:r>
              <a:rPr lang="ru-RU" altLang="ru-RU" sz="3400" b="1" dirty="0" smtClean="0">
                <a:solidFill>
                  <a:srgbClr val="FFFFFF"/>
                </a:solidFill>
                <a:latin typeface="Segoe UI" pitchFamily="34" charset="0"/>
                <a:cs typeface="Segoe UI" pitchFamily="34" charset="0"/>
              </a:rPr>
              <a:t>РФ (проект)</a:t>
            </a:r>
            <a:endParaRPr lang="ru-RU" altLang="ru-RU" sz="3400" b="1" dirty="0">
              <a:solidFill>
                <a:srgbClr val="FFFFFF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2447925"/>
            <a:ext cx="10080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4448175"/>
            <a:ext cx="10080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6448425"/>
            <a:ext cx="1008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089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Значение технологического образования</a:t>
            </a:r>
            <a:br>
              <a:rPr lang="ru-RU" altLang="ru-RU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6498" y="1259557"/>
            <a:ext cx="9071640" cy="498924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400" b="1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Скорость развития технологий </a:t>
            </a:r>
            <a:r>
              <a:rPr lang="ru-RU" altLang="ru-RU" sz="2400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во всех сферах жизни общества и каждого человека стремительно растет. Уровень технологий определяет экономическое состояние страны, ее место на мировых рынках, качество жизни. 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400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В России ключевым элементом выхода страны в мировые лидеры является </a:t>
            </a:r>
            <a:r>
              <a:rPr lang="ru-RU" altLang="ru-RU" sz="2400" b="1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Национальная технологическая инициатива 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400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Необходимы определенные </a:t>
            </a:r>
            <a:r>
              <a:rPr lang="ru-RU" altLang="ru-RU" sz="2400" b="1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модели мышления и поведения </a:t>
            </a:r>
            <a:r>
              <a:rPr lang="ru-RU" altLang="ru-RU" sz="2400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(технологическая грамотность и изобретательность), которые формируются в школьном возрасте.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400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Технологическое образование является </a:t>
            </a:r>
            <a:r>
              <a:rPr lang="ru-RU" altLang="ru-RU" sz="2400" b="1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уникальным компонентом </a:t>
            </a:r>
            <a:r>
              <a:rPr lang="ru-RU" altLang="ru-RU" sz="2400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общего образования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0769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Задачи технологического образования</a:t>
            </a:r>
            <a:br>
              <a:rPr lang="ru-RU" altLang="ru-RU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</a:t>
            </a:r>
            <a:r>
              <a:rPr lang="ru-RU" alt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системы непрерывного технологического образования на всех уровнях общего образования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</a:t>
            </a:r>
            <a:r>
              <a:rPr lang="ru-RU" alt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статуса предметной области «Технология»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</a:t>
            </a:r>
            <a:r>
              <a:rPr lang="ru-RU" alt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содержания, методик и технологий изучения (преподавания) предметной области «Технология», усиление использования ИКТ и проектного подхода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</a:t>
            </a:r>
            <a:r>
              <a:rPr lang="ru-RU" alt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кадрового и материально-технического обеспечения технологического образования 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и продвижение </a:t>
            </a:r>
            <a:r>
              <a:rPr lang="ru-RU" alt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обучающихся, обладающих высокой мотивацией и способностями в области технологии 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</a:t>
            </a:r>
            <a:r>
              <a:rPr lang="ru-RU" alt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лидеров технологического </a:t>
            </a:r>
            <a:r>
              <a:rPr lang="ru-RU" alt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890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Основные направления реализации Концепции</a:t>
            </a:r>
            <a:br>
              <a:rPr lang="ru-RU" altLang="ru-RU" sz="2800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</a:br>
            <a:r>
              <a:rPr lang="ru-RU" altLang="ru-RU" sz="2800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Общие направления</a:t>
            </a:r>
            <a:br>
              <a:rPr lang="ru-RU" altLang="ru-RU" sz="2800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400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Центральным элементом технологического образования является </a:t>
            </a:r>
            <a:r>
              <a:rPr lang="ru-RU" altLang="ru-RU" sz="2400" b="1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проектная деятельность, </a:t>
            </a:r>
            <a:r>
              <a:rPr lang="ru-RU" altLang="ru-RU" sz="2400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она связана с другими учебными предметами и математическим моделированием 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400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Использование современных и перспективных </a:t>
            </a:r>
            <a:r>
              <a:rPr lang="ru-RU" altLang="ru-RU" sz="2400" b="1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технологий, </a:t>
            </a:r>
            <a:r>
              <a:rPr lang="ru-RU" altLang="ru-RU" sz="2400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включая ИКТ, в </a:t>
            </a:r>
            <a:r>
              <a:rPr lang="ru-RU" altLang="ru-RU" sz="2400" dirty="0" err="1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т.ч</a:t>
            </a:r>
            <a:r>
              <a:rPr lang="ru-RU" altLang="ru-RU" sz="2400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. во внеурочной деятельности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400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Знакомство с потребностями </a:t>
            </a:r>
            <a:r>
              <a:rPr lang="ru-RU" altLang="ru-RU" sz="2400" b="1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местного производства</a:t>
            </a:r>
            <a:r>
              <a:rPr lang="ru-RU" altLang="ru-RU" sz="2400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; циклом «дизайн- процесса» и методами инженерного проектирования, дизайн-анализа, решения изобретательских задач 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400" b="1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Использование</a:t>
            </a:r>
            <a:r>
              <a:rPr lang="ru-RU" altLang="ru-RU" sz="2400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 учебно-производственных бригад, </a:t>
            </a:r>
            <a:r>
              <a:rPr lang="ru-RU" altLang="ru-RU" sz="2400" dirty="0" err="1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агроклассов</a:t>
            </a:r>
            <a:r>
              <a:rPr lang="ru-RU" altLang="ru-RU" sz="2400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, детских технопарков, центров молодежного инновационного творчества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0538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7" r="5518" b="8849"/>
          <a:stretch>
            <a:fillRect/>
          </a:stretch>
        </p:blipFill>
        <p:spPr bwMode="auto">
          <a:xfrm>
            <a:off x="-10693" y="221554"/>
            <a:ext cx="10080625" cy="7640638"/>
          </a:xfrm>
          <a:prstGeom prst="rect">
            <a:avLst/>
          </a:prstGeom>
          <a:noFill/>
          <a:ln>
            <a:noFill/>
          </a:ln>
          <a:effectLst>
            <a:outerShdw dist="38184" dir="2700000" algn="ctr" rotWithShape="0">
              <a:srgbClr val="000000">
                <a:alpha val="40033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8127" r="5518" b="8849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588" y="-30163"/>
            <a:ext cx="10079037" cy="3175001"/>
          </a:xfrm>
          <a:prstGeom prst="rect">
            <a:avLst/>
          </a:prstGeom>
          <a:solidFill>
            <a:srgbClr val="255997">
              <a:alpha val="56999"/>
            </a:srgbClr>
          </a:solidFill>
          <a:ln>
            <a:noFill/>
          </a:ln>
          <a:effectLst>
            <a:outerShdw dist="38184" dir="2700000" algn="ctr" rotWithShape="0">
              <a:srgbClr val="000000">
                <a:alpha val="40033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95312" y="366713"/>
            <a:ext cx="9053511" cy="166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ru-RU" altLang="ru-RU" sz="3400" b="1" dirty="0">
                <a:solidFill>
                  <a:srgbClr val="FFFFFF"/>
                </a:solidFill>
                <a:latin typeface="Segoe UI" pitchFamily="34" charset="0"/>
                <a:cs typeface="Segoe UI" pitchFamily="34" charset="0"/>
              </a:rPr>
              <a:t>Концепция </a:t>
            </a:r>
            <a:r>
              <a:rPr lang="ru-RU" altLang="ru-RU" sz="3400" b="1" dirty="0" smtClean="0">
                <a:solidFill>
                  <a:srgbClr val="FFFFFF"/>
                </a:solidFill>
                <a:latin typeface="Segoe UI" pitchFamily="34" charset="0"/>
                <a:cs typeface="Segoe UI" pitchFamily="34" charset="0"/>
              </a:rPr>
              <a:t>модернизации</a:t>
            </a:r>
          </a:p>
          <a:p>
            <a:r>
              <a:rPr lang="ru-RU" altLang="ru-RU" sz="3400" b="1" dirty="0" smtClean="0">
                <a:solidFill>
                  <a:srgbClr val="FFFFFF"/>
                </a:solidFill>
                <a:latin typeface="Segoe UI" pitchFamily="34" charset="0"/>
                <a:cs typeface="Segoe UI" pitchFamily="34" charset="0"/>
              </a:rPr>
              <a:t>учебного предмета</a:t>
            </a:r>
          </a:p>
          <a:p>
            <a:r>
              <a:rPr lang="ru-RU" altLang="ru-RU" sz="3400" b="1" dirty="0" smtClean="0">
                <a:solidFill>
                  <a:srgbClr val="FFFFFF"/>
                </a:solidFill>
                <a:latin typeface="Segoe UI" pitchFamily="34" charset="0"/>
                <a:cs typeface="Segoe UI" pitchFamily="34" charset="0"/>
              </a:rPr>
              <a:t>«</a:t>
            </a:r>
            <a:r>
              <a:rPr lang="ru-RU" altLang="ru-RU" sz="3400" b="1" dirty="0">
                <a:solidFill>
                  <a:srgbClr val="FFFFFF"/>
                </a:solidFill>
                <a:latin typeface="Segoe UI" pitchFamily="34" charset="0"/>
                <a:cs typeface="Segoe UI" pitchFamily="34" charset="0"/>
              </a:rPr>
              <a:t>Физическая культура</a:t>
            </a:r>
            <a:r>
              <a:rPr lang="ru-RU" altLang="ru-RU" sz="3400" b="1" dirty="0" smtClean="0">
                <a:solidFill>
                  <a:srgbClr val="FFFFFF"/>
                </a:solidFill>
                <a:latin typeface="Segoe UI" pitchFamily="34" charset="0"/>
                <a:cs typeface="Segoe UI" pitchFamily="34" charset="0"/>
              </a:rPr>
              <a:t>» в РФ </a:t>
            </a:r>
            <a:r>
              <a:rPr lang="ru-RU" altLang="ru-RU" sz="3400" b="1" dirty="0">
                <a:solidFill>
                  <a:srgbClr val="FFFFFF"/>
                </a:solidFill>
                <a:latin typeface="Segoe UI" pitchFamily="34" charset="0"/>
                <a:cs typeface="Segoe UI" pitchFamily="34" charset="0"/>
              </a:rPr>
              <a:t>(</a:t>
            </a:r>
            <a:r>
              <a:rPr lang="ru-RU" altLang="ru-RU" sz="3400" b="1" dirty="0" smtClean="0">
                <a:solidFill>
                  <a:srgbClr val="FFFFFF"/>
                </a:solidFill>
                <a:latin typeface="Segoe UI" pitchFamily="34" charset="0"/>
                <a:cs typeface="Segoe UI" pitchFamily="34" charset="0"/>
              </a:rPr>
              <a:t>проект)</a:t>
            </a:r>
            <a:endParaRPr lang="ru-RU" altLang="ru-RU" sz="3400" b="1" dirty="0">
              <a:solidFill>
                <a:srgbClr val="FFFFFF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2447925"/>
            <a:ext cx="10080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4448175"/>
            <a:ext cx="10080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6448425"/>
            <a:ext cx="1008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9297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Значение физической культуры в современной системе образования</a:t>
            </a:r>
            <a:br>
              <a:rPr lang="ru-RU" altLang="ru-RU" sz="2800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000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Физкультура - </a:t>
            </a:r>
            <a:r>
              <a:rPr lang="ru-RU" altLang="ru-RU" sz="2000" b="1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неотъемлемая часть культуры </a:t>
            </a:r>
            <a:r>
              <a:rPr lang="ru-RU" altLang="ru-RU" sz="2000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человека и играет значительную роль в формировании навыков ЗОЖ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000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Занятия физкультурой </a:t>
            </a:r>
            <a:r>
              <a:rPr lang="ru-RU" altLang="ru-RU" sz="2000" b="1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закладывают основы </a:t>
            </a:r>
            <a:r>
              <a:rPr lang="ru-RU" altLang="ru-RU" sz="2000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физического развития, решают задачи по охране их жизни и укреплению здоровья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000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Предмет «Физкультура» направлен </a:t>
            </a:r>
            <a:r>
              <a:rPr lang="ru-RU" altLang="ru-RU" sz="2000" b="1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на социализацию и развитие </a:t>
            </a:r>
            <a:r>
              <a:rPr lang="ru-RU" altLang="ru-RU" sz="2000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обучающихся, поддержание необходимого уровня их физической и умственной работоспособности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000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Освоение «Физкультуры» создает </a:t>
            </a:r>
            <a:r>
              <a:rPr lang="ru-RU" altLang="ru-RU" sz="2000" b="1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условия для развития мотивации</a:t>
            </a:r>
            <a:r>
              <a:rPr lang="ru-RU" altLang="ru-RU" sz="2000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 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000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Физкультура и ЗОЖ - </a:t>
            </a:r>
            <a:r>
              <a:rPr lang="ru-RU" altLang="ru-RU" sz="2000" b="1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залог здоровья нации, основа национальной безопасности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3532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Основные направления реализации Концепции</a:t>
            </a:r>
            <a:br>
              <a:rPr lang="ru-RU" altLang="ru-RU" sz="2800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</a:br>
            <a:r>
              <a:rPr lang="ru-RU" altLang="ru-RU" sz="2800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Обновление содержания и технологий преподавания</a:t>
            </a:r>
            <a:br>
              <a:rPr lang="ru-RU" altLang="ru-RU" sz="2800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400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внести </a:t>
            </a:r>
            <a:r>
              <a:rPr lang="ru-RU" altLang="ru-RU" sz="2400" b="1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изменения в ФГОС </a:t>
            </a:r>
            <a:r>
              <a:rPr lang="ru-RU" altLang="ru-RU" sz="2400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в части выделения предмета «Физическая культура» в отдельную предметную область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400" b="1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детализировать</a:t>
            </a:r>
            <a:r>
              <a:rPr lang="ru-RU" altLang="ru-RU" sz="2400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 требования к результатам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400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внести </a:t>
            </a:r>
            <a:r>
              <a:rPr lang="ru-RU" altLang="ru-RU" sz="2400" b="1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изменения</a:t>
            </a:r>
            <a:r>
              <a:rPr lang="ru-RU" altLang="ru-RU" sz="2400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 в содержание программ 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400" b="1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сохранить</a:t>
            </a:r>
            <a:r>
              <a:rPr lang="ru-RU" altLang="ru-RU" sz="2400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 не менее трех часов в неделю на предмет 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400" b="1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обеспечить интеграцию </a:t>
            </a:r>
            <a:r>
              <a:rPr lang="ru-RU" altLang="ru-RU" sz="2400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содержания предмета, внеурочной деятельности с программами воспитания 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400" b="1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организовать</a:t>
            </a:r>
            <a:r>
              <a:rPr lang="ru-RU" altLang="ru-RU" sz="2400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 разработку инструментария для оценки физических способностей, спортивных интересов обучающихся</a:t>
            </a:r>
            <a:endParaRPr lang="ru-RU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20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999" y="107429"/>
            <a:ext cx="9071640" cy="864096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Роль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принятия Концепций преподавания учебных предметов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9792" y="971525"/>
            <a:ext cx="9071640" cy="4989240"/>
          </a:xfrm>
        </p:spPr>
        <p:txBody>
          <a:bodyPr/>
          <a:lstStyle/>
          <a:p>
            <a:r>
              <a:rPr lang="ru-RU" sz="2400" dirty="0" smtClean="0">
                <a:solidFill>
                  <a:schemeClr val="tx2"/>
                </a:solidFill>
              </a:rPr>
              <a:t>Модернизация технологий и содержания начального общего образования с учётом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smtClean="0">
                <a:solidFill>
                  <a:schemeClr val="tx2"/>
                </a:solidFill>
              </a:rPr>
              <a:t>Концепций преподавания отдельных  учебных предметов являются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Концепции преподавания отдельных учебных предметов являются регуляторами содержания начального общего образования 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В Концепциях определены актуальные </a:t>
            </a:r>
            <a:r>
              <a:rPr lang="ru-RU" sz="2400" dirty="0">
                <a:solidFill>
                  <a:schemeClr val="tx2"/>
                </a:solidFill>
              </a:rPr>
              <a:t>вопросы и перспективные темы развития российского </a:t>
            </a:r>
            <a:r>
              <a:rPr lang="ru-RU" sz="2400" dirty="0" smtClean="0">
                <a:solidFill>
                  <a:schemeClr val="tx2"/>
                </a:solidFill>
              </a:rPr>
              <a:t>образования</a:t>
            </a:r>
          </a:p>
          <a:p>
            <a:r>
              <a:rPr lang="ru-RU" sz="2400" dirty="0">
                <a:solidFill>
                  <a:schemeClr val="tx2"/>
                </a:solidFill>
              </a:rPr>
              <a:t>До 2020 года будут созданы аналогичные концепции всех оставшихся учебных предметов и предметных областей</a:t>
            </a:r>
          </a:p>
        </p:txBody>
      </p:sp>
    </p:spTree>
    <p:extLst>
      <p:ext uri="{BB962C8B-B14F-4D97-AF65-F5344CB8AC3E}">
        <p14:creationId xmlns:p14="http://schemas.microsoft.com/office/powerpoint/2010/main" val="304093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4660" y="302737"/>
            <a:ext cx="8901457" cy="4608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417" b="1" dirty="0">
                <a:solidFill>
                  <a:srgbClr val="FF0000"/>
                </a:solidFill>
                <a:latin typeface="Times New Roman" pitchFamily="18" charset="0"/>
                <a:cs typeface="Lucida Sans Unicode" pitchFamily="34" charset="0"/>
              </a:rPr>
              <a:t/>
            </a:r>
            <a:br>
              <a:rPr lang="ru-RU" sz="3417" b="1" dirty="0">
                <a:solidFill>
                  <a:srgbClr val="FF0000"/>
                </a:solidFill>
                <a:latin typeface="Times New Roman" pitchFamily="18" charset="0"/>
                <a:cs typeface="Lucida Sans Unicode" pitchFamily="34" charset="0"/>
              </a:rPr>
            </a:br>
            <a:r>
              <a:rPr lang="ru-RU" sz="3417" b="1" dirty="0">
                <a:solidFill>
                  <a:srgbClr val="FF0000"/>
                </a:solidFill>
                <a:latin typeface="Times New Roman" pitchFamily="18" charset="0"/>
                <a:cs typeface="Lucida Sans Unicode" pitchFamily="34" charset="0"/>
              </a:rPr>
              <a:t/>
            </a:r>
            <a:br>
              <a:rPr lang="ru-RU" sz="3417" b="1" dirty="0">
                <a:solidFill>
                  <a:srgbClr val="FF0000"/>
                </a:solidFill>
                <a:latin typeface="Times New Roman" pitchFamily="18" charset="0"/>
                <a:cs typeface="Lucida Sans Unicode" pitchFamily="34" charset="0"/>
              </a:rPr>
            </a:br>
            <a:r>
              <a:rPr lang="ru-RU" sz="3417" b="1" dirty="0">
                <a:solidFill>
                  <a:srgbClr val="FF0000"/>
                </a:solidFill>
                <a:latin typeface="Times New Roman" pitchFamily="18" charset="0"/>
                <a:cs typeface="Lucida Sans Unicode" pitchFamily="34" charset="0"/>
              </a:rPr>
              <a:t/>
            </a:r>
            <a:br>
              <a:rPr lang="ru-RU" sz="3417" b="1" dirty="0">
                <a:solidFill>
                  <a:srgbClr val="FF0000"/>
                </a:solidFill>
                <a:latin typeface="Times New Roman" pitchFamily="18" charset="0"/>
                <a:cs typeface="Lucida Sans Unicode" pitchFamily="34" charset="0"/>
              </a:rPr>
            </a:br>
            <a:r>
              <a:rPr lang="ru-RU" sz="3417" b="1" dirty="0" smtClean="0">
                <a:solidFill>
                  <a:srgbClr val="FF0000"/>
                </a:solidFill>
                <a:latin typeface="Times New Roman" pitchFamily="18" charset="0"/>
                <a:cs typeface="Lucida Sans Unicode" pitchFamily="34" charset="0"/>
              </a:rPr>
              <a:t>Регуляторы содержания начального общего образования</a:t>
            </a:r>
            <a:r>
              <a:rPr lang="ru-RU" b="1" dirty="0" smtClean="0">
                <a:solidFill>
                  <a:srgbClr val="A02063"/>
                </a:solidFill>
                <a:latin typeface="Times New Roman" pitchFamily="18" charset="0"/>
                <a:cs typeface="Lucida Sans Unicode" pitchFamily="34" charset="0"/>
              </a:rPr>
              <a:t/>
            </a:r>
            <a:br>
              <a:rPr lang="ru-RU" b="1" dirty="0" smtClean="0">
                <a:solidFill>
                  <a:srgbClr val="A02063"/>
                </a:solidFill>
                <a:latin typeface="Times New Roman" pitchFamily="18" charset="0"/>
                <a:cs typeface="Lucida Sans Unicode" pitchFamily="34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Lucida Sans Unicode" pitchFamily="34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Lucida Sans Unicode" pitchFamily="34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Times New Roman" pitchFamily="18" charset="0"/>
                <a:cs typeface="Lucida Sans Unicode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9" y="922319"/>
            <a:ext cx="9200704" cy="6313901"/>
          </a:xfrm>
        </p:spPr>
        <p:txBody>
          <a:bodyPr>
            <a:noAutofit/>
          </a:bodyPr>
          <a:lstStyle/>
          <a:p>
            <a:pPr marL="0" indent="0"/>
            <a:r>
              <a:rPr lang="ru-RU" altLang="ru-RU" sz="2646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Проекты (май 2018 г.):</a:t>
            </a:r>
            <a:endParaRPr lang="ru-RU" altLang="ru-RU" sz="2646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1984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646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Концепция преподавания обществознания в Российской Федерации</a:t>
            </a:r>
          </a:p>
          <a:p>
            <a:pPr>
              <a:lnSpc>
                <a:spcPct val="90000"/>
              </a:lnSpc>
              <a:spcBef>
                <a:spcPts val="1984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646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Концепция развития географического образования в Российской Федерации</a:t>
            </a:r>
          </a:p>
          <a:p>
            <a:pPr>
              <a:lnSpc>
                <a:spcPct val="90000"/>
              </a:lnSpc>
              <a:spcBef>
                <a:spcPts val="1984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646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Концепция преподавания предметной области «Искусство» в Российской Федерации</a:t>
            </a:r>
          </a:p>
          <a:p>
            <a:pPr>
              <a:lnSpc>
                <a:spcPct val="90000"/>
              </a:lnSpc>
              <a:spcBef>
                <a:spcPts val="1984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646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Концепция развития технологического образования  в системе общего образования Российской Федерации</a:t>
            </a:r>
          </a:p>
          <a:p>
            <a:pPr>
              <a:lnSpc>
                <a:spcPct val="90000"/>
              </a:lnSpc>
              <a:spcBef>
                <a:spcPts val="1984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646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Концепция модернизации учебного предмета «Физическая культура» в Российской Федерации</a:t>
            </a:r>
          </a:p>
          <a:p>
            <a:pPr>
              <a:lnSpc>
                <a:spcPct val="90000"/>
              </a:lnSpc>
              <a:spcBef>
                <a:spcPts val="1984"/>
              </a:spcBef>
              <a:buClr>
                <a:srgbClr val="514843"/>
              </a:buClr>
              <a:buFont typeface="Wingdings" charset="2"/>
              <a:buChar char=""/>
            </a:pPr>
            <a:endParaRPr lang="ru-RU" altLang="ru-RU" sz="2646" dirty="0">
              <a:latin typeface="Segoe UI" pitchFamily="34" charset="0"/>
              <a:cs typeface="Segoe UI" pitchFamily="34" charset="0"/>
            </a:endParaRPr>
          </a:p>
          <a:p>
            <a:endParaRPr lang="ru-RU" sz="2646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80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ru-RU" alt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Концепции преподавания отдельных предметов: </a:t>
            </a:r>
            <a:r>
              <a:rPr lang="ru-RU" alt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и особенное</a:t>
            </a:r>
            <a:r>
              <a:rPr lang="ru-RU" altLang="ru-RU" b="1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/>
            </a:r>
            <a:br>
              <a:rPr lang="ru-RU" altLang="ru-RU" b="1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9792" y="1259557"/>
            <a:ext cx="9215847" cy="6300118"/>
          </a:xfrm>
        </p:spPr>
        <p:txBody>
          <a:bodyPr/>
          <a:lstStyle/>
          <a:p>
            <a:pPr marL="0" indent="0">
              <a:spcBef>
                <a:spcPts val="1800"/>
              </a:spcBef>
              <a:buClr>
                <a:srgbClr val="514843"/>
              </a:buClr>
            </a:pPr>
            <a:r>
              <a:rPr lang="ru-RU" alt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Общее: </a:t>
            </a:r>
          </a:p>
          <a:p>
            <a:pPr marL="0" indent="0">
              <a:spcBef>
                <a:spcPts val="1800"/>
              </a:spcBef>
              <a:buClr>
                <a:srgbClr val="514843"/>
              </a:buClr>
            </a:pPr>
            <a:r>
              <a:rPr lang="ru-RU" alt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Детализация </a:t>
            </a:r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</a:t>
            </a:r>
            <a:r>
              <a:rPr lang="ru-RU" alt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части освоения отдельных учебных </a:t>
            </a:r>
            <a:r>
              <a:rPr lang="ru-RU" alt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предметов</a:t>
            </a:r>
          </a:p>
          <a:p>
            <a:pPr marL="0" indent="0">
              <a:spcBef>
                <a:spcPts val="1800"/>
              </a:spcBef>
              <a:buClr>
                <a:srgbClr val="514843"/>
              </a:buClr>
            </a:pPr>
            <a:r>
              <a:rPr lang="ru-RU" alt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Направленность </a:t>
            </a:r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повышение качества образования </a:t>
            </a:r>
            <a:r>
              <a:rPr lang="ru-RU" alt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отдельных предметов (предметных областей) учебного плана</a:t>
            </a:r>
          </a:p>
          <a:p>
            <a:pPr marL="0" indent="0">
              <a:spcBef>
                <a:spcPts val="1800"/>
              </a:spcBef>
              <a:buClr>
                <a:srgbClr val="514843"/>
              </a:buClr>
              <a:buNone/>
            </a:pPr>
            <a:r>
              <a:rPr lang="ru-RU" alt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Осмысление </a:t>
            </a:r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методических задач </a:t>
            </a:r>
            <a:r>
              <a:rPr lang="ru-RU" alt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формулировка </a:t>
            </a:r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управленческих решений </a:t>
            </a:r>
            <a:r>
              <a:rPr lang="ru-RU" alt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выявленных проблем</a:t>
            </a:r>
          </a:p>
          <a:p>
            <a:pPr marL="342900" indent="-342900">
              <a:spcBef>
                <a:spcPts val="1800"/>
              </a:spcBef>
              <a:buClr>
                <a:srgbClr val="514843"/>
              </a:buClr>
              <a:buFontTx/>
              <a:buChar char="-"/>
            </a:pPr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целом единая структура </a:t>
            </a:r>
            <a:r>
              <a:rPr lang="ru-RU" alt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документов, включающая:  общие положения, цели и задачи, проблемы, основные направления реализации</a:t>
            </a:r>
          </a:p>
          <a:p>
            <a:pPr marL="342900" indent="-342900">
              <a:spcBef>
                <a:spcPts val="1800"/>
              </a:spcBef>
              <a:buClr>
                <a:srgbClr val="514843"/>
              </a:buClr>
              <a:buFontTx/>
              <a:buChar char="-"/>
            </a:pPr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идей для профессионального развития учителя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0932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998" y="-108595"/>
            <a:ext cx="9029539" cy="576064"/>
          </a:xfrm>
        </p:spPr>
        <p:txBody>
          <a:bodyPr/>
          <a:lstStyle/>
          <a:p>
            <a:r>
              <a:rPr lang="ru-RU" alt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Концепции </a:t>
            </a:r>
            <a:r>
              <a:rPr lang="ru-RU" alt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преподавания отдельных предметов: общее и особенное</a:t>
            </a:r>
            <a:r>
              <a:rPr lang="ru-RU" altLang="ru-RU" b="1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/>
            </a:r>
            <a:br>
              <a:rPr lang="ru-RU" altLang="ru-RU" b="1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998" y="1043533"/>
            <a:ext cx="9071641" cy="5714747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</a:pPr>
            <a:r>
              <a:rPr lang="ru-RU" alt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Особенное:</a:t>
            </a:r>
          </a:p>
          <a:p>
            <a:pPr marL="342900" indent="-342900"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Tx/>
              <a:buChar char="-"/>
            </a:pPr>
            <a:r>
              <a:rPr lang="ru-RU" alt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Затрагивают отдельные предметы </a:t>
            </a:r>
            <a:r>
              <a:rPr lang="ru-RU" alt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(например, математика, русский язык) </a:t>
            </a:r>
            <a:r>
              <a:rPr lang="ru-RU" alt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предметные области </a:t>
            </a:r>
            <a:r>
              <a:rPr lang="ru-RU" alt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(например, «Искусство»)</a:t>
            </a:r>
          </a:p>
          <a:p>
            <a:pPr marL="342900" indent="-342900" algn="just"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Tx/>
              <a:buChar char="-"/>
            </a:pPr>
            <a:r>
              <a:rPr lang="ru-RU" alt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Утверждены</a:t>
            </a:r>
            <a:r>
              <a:rPr lang="ru-RU" alt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Распоряжениями Правительства или </a:t>
            </a:r>
            <a:r>
              <a:rPr lang="ru-RU" alt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другими структурами </a:t>
            </a:r>
            <a:r>
              <a:rPr lang="ru-RU" alt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(например, Российским историческим обществом)</a:t>
            </a:r>
          </a:p>
          <a:p>
            <a:pPr marL="342900" indent="-342900" algn="just"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Tx/>
              <a:buChar char="-"/>
            </a:pPr>
            <a:r>
              <a:rPr lang="ru-RU" alt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Разработаны</a:t>
            </a:r>
            <a:r>
              <a:rPr lang="ru-RU" alt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отдельных уровней образования (от дошкольного до профессионального) или представлены как </a:t>
            </a:r>
            <a:r>
              <a:rPr lang="ru-RU" alt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документ, </a:t>
            </a:r>
            <a:r>
              <a:rPr lang="ru-RU" alt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дифференциации по уровням образования.</a:t>
            </a:r>
            <a:endParaRPr lang="ru-RU" altLang="ru-RU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444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7" name="Group 1"/>
          <p:cNvGrpSpPr>
            <a:grpSpLocks/>
          </p:cNvGrpSpPr>
          <p:nvPr/>
        </p:nvGrpSpPr>
        <p:grpSpPr bwMode="auto">
          <a:xfrm>
            <a:off x="0" y="0"/>
            <a:ext cx="10080625" cy="7558088"/>
            <a:chOff x="0" y="0"/>
            <a:chExt cx="6350" cy="4761"/>
          </a:xfrm>
        </p:grpSpPr>
        <p:sp>
          <p:nvSpPr>
            <p:cNvPr id="4098" name="Rectangle 2"/>
            <p:cNvSpPr>
              <a:spLocks noChangeArrowheads="1"/>
            </p:cNvSpPr>
            <p:nvPr/>
          </p:nvSpPr>
          <p:spPr bwMode="auto">
            <a:xfrm>
              <a:off x="2" y="0"/>
              <a:ext cx="6347" cy="4761"/>
            </a:xfrm>
            <a:prstGeom prst="rect">
              <a:avLst/>
            </a:prstGeom>
            <a:solidFill>
              <a:srgbClr val="255997"/>
            </a:solidFill>
            <a:ln>
              <a:noFill/>
            </a:ln>
            <a:effectLst>
              <a:outerShdw dist="38184" dir="2700000" algn="ctr" rotWithShape="0">
                <a:srgbClr val="000000">
                  <a:alpha val="40033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dirty="0"/>
            </a:p>
          </p:txBody>
        </p:sp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888" t="37506" r="8888" b="10745"/>
            <a:stretch>
              <a:fillRect/>
            </a:stretch>
          </p:blipFill>
          <p:spPr bwMode="auto">
            <a:xfrm>
              <a:off x="5" y="1131"/>
              <a:ext cx="6339" cy="2649"/>
            </a:xfrm>
            <a:prstGeom prst="rect">
              <a:avLst/>
            </a:prstGeom>
            <a:noFill/>
            <a:ln>
              <a:noFill/>
            </a:ln>
            <a:effectLst>
              <a:outerShdw dist="38184" dir="2700000" algn="ctr" rotWithShape="0">
                <a:srgbClr val="000000">
                  <a:alpha val="40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 l="8888" t="37506" r="8888" b="10745"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4100" name="Rectangle 4"/>
            <p:cNvSpPr>
              <a:spLocks noChangeArrowheads="1"/>
            </p:cNvSpPr>
            <p:nvPr/>
          </p:nvSpPr>
          <p:spPr bwMode="auto">
            <a:xfrm>
              <a:off x="0" y="1131"/>
              <a:ext cx="6349" cy="2649"/>
            </a:xfrm>
            <a:prstGeom prst="rect">
              <a:avLst/>
            </a:prstGeom>
            <a:solidFill>
              <a:srgbClr val="FFFFFF">
                <a:alpha val="43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dirty="0"/>
            </a:p>
          </p:txBody>
        </p:sp>
      </p:grp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60363" y="2244725"/>
            <a:ext cx="9539287" cy="2556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>
              <a:lnSpc>
                <a:spcPct val="100000"/>
              </a:lnSpc>
              <a:buClrTx/>
              <a:buFontTx/>
              <a:buNone/>
            </a:pPr>
            <a:r>
              <a:rPr lang="ru-RU" altLang="ru-RU" sz="4000" b="1" dirty="0" smtClean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Проекты Концепций преподавания отдельных учебных предметов: </a:t>
            </a:r>
          </a:p>
          <a:p>
            <a:pPr algn="ctr">
              <a:lnSpc>
                <a:spcPct val="100000"/>
              </a:lnSpc>
              <a:buClrTx/>
              <a:buFontTx/>
              <a:buNone/>
            </a:pPr>
            <a:r>
              <a:rPr lang="ru-RU" altLang="ru-RU" sz="4000" b="1" dirty="0" smtClean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сущностные особенности и характеристики</a:t>
            </a:r>
            <a:endParaRPr lang="ru-RU" altLang="ru-RU" sz="4000" b="1" dirty="0">
              <a:solidFill>
                <a:srgbClr val="255997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474913" y="195263"/>
            <a:ext cx="5818188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endParaRPr lang="ru-RU" altLang="ru-RU" sz="2000" b="1" dirty="0">
              <a:solidFill>
                <a:srgbClr val="FFFFFF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6387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7" r="5518" b="8849"/>
          <a:stretch>
            <a:fillRect/>
          </a:stretch>
        </p:blipFill>
        <p:spPr bwMode="auto">
          <a:xfrm>
            <a:off x="-10693" y="221554"/>
            <a:ext cx="10080625" cy="7640638"/>
          </a:xfrm>
          <a:prstGeom prst="rect">
            <a:avLst/>
          </a:prstGeom>
          <a:noFill/>
          <a:ln>
            <a:noFill/>
          </a:ln>
          <a:effectLst>
            <a:outerShdw dist="38184" dir="2700000" algn="ctr" rotWithShape="0">
              <a:srgbClr val="000000">
                <a:alpha val="40033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8127" r="5518" b="8849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588" y="-30163"/>
            <a:ext cx="10079037" cy="3175001"/>
          </a:xfrm>
          <a:prstGeom prst="rect">
            <a:avLst/>
          </a:prstGeom>
          <a:solidFill>
            <a:srgbClr val="255997">
              <a:alpha val="56999"/>
            </a:srgbClr>
          </a:solidFill>
          <a:ln>
            <a:noFill/>
          </a:ln>
          <a:effectLst>
            <a:outerShdw dist="38184" dir="2700000" algn="ctr" rotWithShape="0">
              <a:srgbClr val="000000">
                <a:alpha val="40033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95312" y="366713"/>
            <a:ext cx="9053511" cy="2187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endParaRPr lang="ru-RU" altLang="ru-RU" sz="3400" b="1" dirty="0">
              <a:solidFill>
                <a:srgbClr val="FFFFFF"/>
              </a:solidFill>
              <a:latin typeface="Segoe UI" pitchFamily="34" charset="0"/>
              <a:cs typeface="Segoe UI" pitchFamily="34" charset="0"/>
            </a:endParaRPr>
          </a:p>
          <a:p>
            <a:r>
              <a:rPr lang="ru-RU" altLang="ru-RU" sz="3400" b="1" dirty="0" smtClean="0">
                <a:solidFill>
                  <a:srgbClr val="FFFFFF"/>
                </a:solidFill>
                <a:latin typeface="Segoe UI" pitchFamily="34" charset="0"/>
                <a:cs typeface="Segoe UI" pitchFamily="34" charset="0"/>
              </a:rPr>
              <a:t>Концепция преподавания </a:t>
            </a:r>
            <a:r>
              <a:rPr lang="ru-RU" altLang="ru-RU" sz="3400" b="1" dirty="0">
                <a:solidFill>
                  <a:srgbClr val="FFFFFF"/>
                </a:solidFill>
                <a:latin typeface="Segoe UI" pitchFamily="34" charset="0"/>
                <a:cs typeface="Segoe UI" pitchFamily="34" charset="0"/>
              </a:rPr>
              <a:t>предметной </a:t>
            </a:r>
            <a:r>
              <a:rPr lang="ru-RU" altLang="ru-RU" sz="3400" b="1" dirty="0" smtClean="0">
                <a:solidFill>
                  <a:srgbClr val="FFFFFF"/>
                </a:solidFill>
                <a:latin typeface="Segoe UI" pitchFamily="34" charset="0"/>
                <a:cs typeface="Segoe UI" pitchFamily="34" charset="0"/>
              </a:rPr>
              <a:t>области</a:t>
            </a:r>
          </a:p>
          <a:p>
            <a:r>
              <a:rPr lang="ru-RU" altLang="ru-RU" sz="3400" b="1" dirty="0" smtClean="0">
                <a:solidFill>
                  <a:srgbClr val="FFFFFF"/>
                </a:solidFill>
                <a:latin typeface="Segoe UI" pitchFamily="34" charset="0"/>
                <a:cs typeface="Segoe UI" pitchFamily="34" charset="0"/>
              </a:rPr>
              <a:t>«</a:t>
            </a:r>
            <a:r>
              <a:rPr lang="ru-RU" altLang="ru-RU" sz="3400" b="1" dirty="0">
                <a:solidFill>
                  <a:srgbClr val="FFFFFF"/>
                </a:solidFill>
                <a:latin typeface="Segoe UI" pitchFamily="34" charset="0"/>
                <a:cs typeface="Segoe UI" pitchFamily="34" charset="0"/>
              </a:rPr>
              <a:t>Искусство</a:t>
            </a:r>
            <a:r>
              <a:rPr lang="ru-RU" altLang="ru-RU" sz="3400" b="1" dirty="0" smtClean="0">
                <a:solidFill>
                  <a:srgbClr val="FFFFFF"/>
                </a:solidFill>
                <a:latin typeface="Segoe UI" pitchFamily="34" charset="0"/>
                <a:cs typeface="Segoe UI" pitchFamily="34" charset="0"/>
              </a:rPr>
              <a:t>» в РФ (проект)</a:t>
            </a:r>
            <a:endParaRPr lang="ru-RU" altLang="ru-RU" sz="3400" b="1" dirty="0">
              <a:solidFill>
                <a:srgbClr val="FFFFFF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2447925"/>
            <a:ext cx="10080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4448175"/>
            <a:ext cx="10080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6448425"/>
            <a:ext cx="1008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5161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b="1" dirty="0">
                <a:solidFill>
                  <a:srgbClr val="2559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Художественное просвещение и популяризация искусства в дополнительном образовании </a:t>
            </a:r>
            <a:r>
              <a:rPr lang="ru-RU" altLang="ru-RU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/>
            </a:r>
            <a:br>
              <a:rPr lang="ru-RU" altLang="ru-RU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пластические искусства </a:t>
            </a:r>
            <a:r>
              <a:rPr lang="ru-RU" alt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(живопись, графика, скульптура, архитектура, дизайн, декоративно-прикладное искусство);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музыка </a:t>
            </a:r>
            <a:r>
              <a:rPr lang="ru-RU" alt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(вокальная, инструментальная, вокально-инструментальная);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хореография</a:t>
            </a:r>
            <a:r>
              <a:rPr lang="ru-RU" alt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(народная, классическая, современная, бальная);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театр</a:t>
            </a:r>
            <a:r>
              <a:rPr lang="ru-RU" alt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(музыкальный, драматический, кукольный);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фотоискусство</a:t>
            </a:r>
            <a:r>
              <a:rPr lang="ru-RU" alt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(художественное фото, цифровое фото);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кино</a:t>
            </a:r>
            <a:r>
              <a:rPr lang="ru-RU" alt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sz="18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</a:t>
            </a:r>
            <a:r>
              <a:rPr lang="ru-RU" alt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докум., научно-популярное, анимационное)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компьютерная анимация, </a:t>
            </a:r>
            <a:r>
              <a:rPr lang="ru-RU" alt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компьютерный дизайн, электронная музыка (аранжировка, сочинение, импровизация, веб-дизайн)</a:t>
            </a:r>
            <a:endParaRPr lang="ru-RU" sz="1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1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Реализация Концепции</a:t>
            </a:r>
            <a:br>
              <a:rPr lang="ru-RU" altLang="ru-RU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пластические искусства </a:t>
            </a:r>
            <a:r>
              <a:rPr lang="ru-RU" alt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(живопись, графика, скульптура, архитектура, дизайн, декоративно-прикладное искусство);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музыка </a:t>
            </a:r>
            <a:r>
              <a:rPr lang="ru-RU" alt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(вокальная, инструментальная, вокально-инструментальная);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хореография</a:t>
            </a:r>
            <a:r>
              <a:rPr lang="ru-RU" alt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(народная, классическая, современная, бальная);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театр</a:t>
            </a:r>
            <a:r>
              <a:rPr lang="ru-RU" alt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(музыкальный, драматический, кукольный);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фотоискусство</a:t>
            </a:r>
            <a:r>
              <a:rPr lang="ru-RU" alt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(художественное фото, цифровое фото);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кино</a:t>
            </a:r>
            <a:r>
              <a:rPr lang="ru-RU" alt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sz="18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</a:t>
            </a:r>
            <a:r>
              <a:rPr lang="ru-RU" alt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докум., научно-популярное, анимационное)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компьютерная анимация, </a:t>
            </a:r>
            <a:r>
              <a:rPr lang="ru-RU" alt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компьютерный дизайн, электронная музыка (аранжировка, сочинение, импровизация, веб-дизайн)</a:t>
            </a:r>
            <a:endParaRPr lang="ru-RU" sz="1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60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5a695443a14c6d865422c4f4a6c0d2795576b28"/>
</p:tagLst>
</file>

<file path=ppt/theme/theme1.xml><?xml version="1.0" encoding="utf-8"?>
<a:theme xmlns:a="http://schemas.openxmlformats.org/drawingml/2006/main" name="Defaul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3222</TotalTime>
  <Words>807</Words>
  <Application>Microsoft Office PowerPoint</Application>
  <PresentationFormat>Произвольный</PresentationFormat>
  <Paragraphs>94</Paragraphs>
  <Slides>16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8" baseType="lpstr">
      <vt:lpstr>Arial Unicode MS</vt:lpstr>
      <vt:lpstr>Andale Sans UI</vt:lpstr>
      <vt:lpstr>Arial</vt:lpstr>
      <vt:lpstr>Arial Black</vt:lpstr>
      <vt:lpstr>Calibri</vt:lpstr>
      <vt:lpstr>Lucida Sans Unicode</vt:lpstr>
      <vt:lpstr>Segoe UI</vt:lpstr>
      <vt:lpstr>StarSymbol</vt:lpstr>
      <vt:lpstr>Tahoma</vt:lpstr>
      <vt:lpstr>Times New Roman</vt:lpstr>
      <vt:lpstr>Wingdings</vt:lpstr>
      <vt:lpstr>Default</vt:lpstr>
      <vt:lpstr>Презентация PowerPoint</vt:lpstr>
      <vt:lpstr>Роль принятия Концепций преподавания учебных предметов</vt:lpstr>
      <vt:lpstr>   Регуляторы содержания начального общего образования   </vt:lpstr>
      <vt:lpstr>Концепции преподавания отдельных предметов: общее и особенное </vt:lpstr>
      <vt:lpstr>   Концепции преподавания отдельных предметов: общее и особенное </vt:lpstr>
      <vt:lpstr>Презентация PowerPoint</vt:lpstr>
      <vt:lpstr>Презентация PowerPoint</vt:lpstr>
      <vt:lpstr>Художественное просвещение и популяризация искусства в дополнительном образовании  </vt:lpstr>
      <vt:lpstr>Реализация Концепции </vt:lpstr>
      <vt:lpstr>Презентация PowerPoint</vt:lpstr>
      <vt:lpstr>Значение технологического образования </vt:lpstr>
      <vt:lpstr>Задачи технологического образования </vt:lpstr>
      <vt:lpstr>Основные направления реализации Концепции Общие направления </vt:lpstr>
      <vt:lpstr>Презентация PowerPoint</vt:lpstr>
      <vt:lpstr>Значение физической культуры в современной системе образования </vt:lpstr>
      <vt:lpstr>Основные направления реализации Концепции Обновление содержания и технологий преподавания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Galuga</dc:creator>
  <cp:lastModifiedBy>Надежда Е. Скрипова</cp:lastModifiedBy>
  <cp:revision>184</cp:revision>
  <dcterms:created xsi:type="dcterms:W3CDTF">2009-04-16T11:32:32Z</dcterms:created>
  <dcterms:modified xsi:type="dcterms:W3CDTF">2018-05-08T05:59:52Z</dcterms:modified>
</cp:coreProperties>
</file>