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</p:sldMasterIdLst>
  <p:sldIdLst>
    <p:sldId id="256" r:id="rId2"/>
    <p:sldId id="379" r:id="rId3"/>
    <p:sldId id="378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62" r:id="rId13"/>
    <p:sldId id="368" r:id="rId14"/>
    <p:sldId id="363" r:id="rId15"/>
    <p:sldId id="382" r:id="rId16"/>
    <p:sldId id="370" r:id="rId17"/>
    <p:sldId id="371" r:id="rId18"/>
    <p:sldId id="364" r:id="rId19"/>
    <p:sldId id="372" r:id="rId20"/>
    <p:sldId id="373" r:id="rId21"/>
    <p:sldId id="365" r:id="rId22"/>
    <p:sldId id="375" r:id="rId23"/>
    <p:sldId id="344" r:id="rId24"/>
    <p:sldId id="384" r:id="rId25"/>
    <p:sldId id="272" r:id="rId26"/>
    <p:sldId id="394" r:id="rId27"/>
    <p:sldId id="313" r:id="rId28"/>
  </p:sldIdLst>
  <p:sldSz cx="9144000" cy="6858000" type="screen4x3"/>
  <p:notesSz cx="6735763" cy="9799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CC0000"/>
    <a:srgbClr val="008000"/>
    <a:srgbClr val="000099"/>
    <a:srgbClr val="FFCC00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1" autoAdjust="0"/>
    <p:restoredTop sz="93427" autoAdjust="0"/>
  </p:normalViewPr>
  <p:slideViewPr>
    <p:cSldViewPr>
      <p:cViewPr varScale="1">
        <p:scale>
          <a:sx n="94" d="100"/>
          <a:sy n="94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0ABF-7EAF-49C8-978A-1C40BE03EB3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444B-E347-450B-9ED7-F7BB71C918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51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329C-0A5A-4130-AB8F-1138850EDE66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4AC9-FC4E-435E-AFFE-09683CA3A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4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B5E8-C13A-46E8-93F7-0933B5659662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E1425-8ABF-40C0-AFA7-AB6D75D83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12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C1A3C-9B2B-448C-9042-17F0E800A860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A3687-559D-4D75-9E84-7A400D3EC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949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C3616-5802-44BA-A97F-3D7D972D4EB9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D2CE9-0C19-4A3D-994A-355BEC76C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98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46D80-8EB6-4CD0-94CE-B06D004E0B35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7675C-F729-4A11-9323-8230DA780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60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1D070-A962-4A17-AE23-69BB7AD6769A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F97C-81BF-47E1-92BC-531B2897C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948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6382-6015-4D07-B7EB-B33391F7F73B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3776D-F0F9-47A1-A23B-B43C731E1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57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E4E3-2A38-4231-B023-0550D0B784D8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9133-0F44-4467-93D4-D42514B7D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84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E7E7-056D-4478-8F5F-54D3351868B0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4B94-9C05-4E40-A1C9-A38576FA2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58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37E6-BDCF-4C8C-B7D5-EDCBB1B12ABE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F343-A446-426D-B12A-DD515AB3D0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61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28322F7D-362A-4C7D-B15A-4E1897815F9E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0FE4F27A-2530-49D0-827E-C4C3573B6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013" y="2562225"/>
            <a:ext cx="9144000" cy="430213"/>
          </a:xfrm>
        </p:spPr>
        <p:txBody>
          <a:bodyPr anchor="b"/>
          <a:lstStyle/>
          <a:p>
            <a:pPr eaLnBrk="1" hangingPunct="1"/>
            <a:r>
              <a:rPr lang="ru-RU" altLang="ru-RU" sz="3200" smtClean="0">
                <a:solidFill>
                  <a:srgbClr val="800000"/>
                </a:solidFill>
                <a:latin typeface="Times New Roman" pitchFamily="18" charset="0"/>
              </a:rPr>
              <a:t>Разработка художественного оформления </a:t>
            </a:r>
            <a:br>
              <a:rPr lang="ru-RU" altLang="ru-RU" sz="320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rgbClr val="800000"/>
                </a:solidFill>
                <a:latin typeface="Times New Roman" pitchFamily="18" charset="0"/>
              </a:rPr>
              <a:t>подарочного издания книги сказок</a:t>
            </a:r>
            <a:br>
              <a:rPr lang="ru-RU" altLang="ru-RU" sz="320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rgbClr val="800000"/>
                </a:solidFill>
                <a:latin typeface="Times New Roman" pitchFamily="18" charset="0"/>
              </a:rPr>
              <a:t>и основ технологического процесса его изготовления</a:t>
            </a:r>
            <a: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4211638" y="4260850"/>
            <a:ext cx="4932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187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0">
                <a:latin typeface="Times New Roman" pitchFamily="18" charset="0"/>
              </a:rPr>
              <a:t>Автор работы,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студентка группы 44/01</a:t>
            </a:r>
            <a:br>
              <a:rPr lang="ru-RU" altLang="ru-RU" sz="1800" b="0">
                <a:latin typeface="Times New Roman" pitchFamily="18" charset="0"/>
              </a:rPr>
            </a:br>
            <a:r>
              <a:rPr lang="ru-RU" altLang="ru-RU" sz="1800" b="0">
                <a:latin typeface="Times New Roman" pitchFamily="18" charset="0"/>
              </a:rPr>
              <a:t>А.Е. Кориневская</a:t>
            </a:r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3627438" y="6335713"/>
            <a:ext cx="2090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0">
                <a:solidFill>
                  <a:srgbClr val="800000"/>
                </a:solidFill>
              </a:rPr>
              <a:t>Челябинск</a:t>
            </a:r>
            <a:r>
              <a:rPr lang="ru-RU" altLang="ru-RU" sz="2000" b="0">
                <a:solidFill>
                  <a:srgbClr val="800000"/>
                </a:solidFill>
                <a:latin typeface="Times New Roman" pitchFamily="18" charset="0"/>
              </a:rPr>
              <a:t>, 2017</a:t>
            </a:r>
          </a:p>
        </p:txBody>
      </p:sp>
      <p:pic>
        <p:nvPicPr>
          <p:cNvPr id="2053" name="Picture 41" descr="E:\дипломная работа\отсканированные рисунки\dIUGno4jNK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979738"/>
            <a:ext cx="19510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2" descr="E:\дипломная работа\отсканированные рисунки\04wECMOVf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992438"/>
            <a:ext cx="21605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539750" y="7938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Материалы</a:t>
            </a:r>
          </a:p>
        </p:txBody>
      </p:sp>
      <p:pic>
        <p:nvPicPr>
          <p:cNvPr id="11267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597535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5938"/>
            <a:ext cx="5761038" cy="5826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908050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0" y="18891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</a:rPr>
              <a:t>Формат книги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323850" y="1341438"/>
            <a:ext cx="4886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0">
                <a:latin typeface="Times New Roman" pitchFamily="18" charset="0"/>
              </a:rPr>
              <a:t> 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95288" y="1412875"/>
            <a:ext cx="85328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0">
                <a:latin typeface="Times New Roman" pitchFamily="18" charset="0"/>
              </a:rPr>
              <a:t>Составляет : 170 х 255 мм с пропорцией 2:3  («ин октаво»), а в формате бумажного листа 17 х 25,5 см и доли 1/8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0">
                <a:latin typeface="Times New Roman" pitchFamily="18" charset="0"/>
              </a:rPr>
              <a:t>Выбор формата обосновался тем, что он соответствует канонам  старинных книг по Яну Чихольду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0">
                <a:latin typeface="Times New Roman" pitchFamily="18" charset="0"/>
              </a:rPr>
              <a:t>Этот размер формата лучше подойдет и для издания наших книги сказок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36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Бумага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8488" cy="47815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Бумага для подарочного издания нашей книги – это дизайнерская бумага «</a:t>
            </a:r>
            <a:r>
              <a:rPr lang="en-US" altLang="ru-RU" sz="3600" smtClean="0">
                <a:latin typeface="Times New Roman" pitchFamily="18" charset="0"/>
                <a:cs typeface="Times New Roman" pitchFamily="18" charset="0"/>
              </a:rPr>
              <a:t>Spirio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», светло-желтого цвета.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Данная бумага придает книги гармоничное решение по оформлению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908050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0" y="2825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</a:rPr>
              <a:t>Поля</a:t>
            </a:r>
            <a:endParaRPr lang="ru-RU" altLang="ru-RU" sz="4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68313" y="1412875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latin typeface="Times New Roman" pitchFamily="18" charset="0"/>
              </a:rPr>
              <a:t>Поля выбраны согласно «золотому сечению» пропорции полей – 2:3:4:6</a:t>
            </a:r>
            <a:endParaRPr lang="ru-RU" altLang="ru-RU" sz="3600">
              <a:latin typeface="Times New Roman" pitchFamily="18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95288" y="2852738"/>
            <a:ext cx="84248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0">
                <a:latin typeface="Times New Roman" pitchFamily="18" charset="0"/>
              </a:rPr>
              <a:t>Размеры полей определяли по сетки страницы с разделением на 9 частей по вертикали и горизонтали  (18,9:28,3:37,8:56,5 мм), что соответствует пропорциям  2:3:4:6</a:t>
            </a:r>
            <a:endParaRPr lang="ru-RU" altLang="ru-RU" sz="36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0" y="3556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Соотношение полей  2:3:4:6</a:t>
            </a:r>
            <a:endParaRPr lang="ru-RU" altLang="ru-RU" sz="4400" b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16387" name="Picture 3" descr="E:\дипломная работа\Безымянный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3628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38237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Книжная полоса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Формат книжной полосы, согласно законам Яна Чихольда, должен быть геометрически подобен форматы страницы книги</a:t>
            </a:r>
          </a:p>
          <a:p>
            <a:pPr eaLnBrk="1" hangingPunct="1"/>
            <a:r>
              <a:rPr lang="ru-RU" altLang="ru-RU" sz="2800" smtClean="0"/>
              <a:t>Книжная полоса располагается не по середине страницы , а заметно смещаются корешку и вверх</a:t>
            </a:r>
          </a:p>
          <a:p>
            <a:pPr eaLnBrk="1" hangingPunct="1"/>
            <a:r>
              <a:rPr lang="ru-RU" altLang="ru-RU" sz="2800" smtClean="0"/>
              <a:t>Это подчеркивает сближение книжных полос  у корешка — единство книжного разворота, а смещение к вверху поднят для удобства чтения  оптический центр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Книга состоит из двух частей: «Сказки барда Бидля» и «комментарии профессора Дамблдора»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Она содержит пять полосных иллюстраций и пять илюстраций-заставок .</a:t>
            </a:r>
          </a:p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Иллюстрации выполнялись  в акварельной графической технике.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3400425"/>
            <a:ext cx="5486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.</a:t>
            </a:r>
          </a:p>
        </p:txBody>
      </p:sp>
      <p:pic>
        <p:nvPicPr>
          <p:cNvPr id="19459" name="Picture 4" descr="E:\дипломная работа\отсканированные рисунки\Gk6p_WwJE3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02013"/>
            <a:ext cx="24003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E:\дипломная работа\отсканированные рисунки\мпмор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402013"/>
            <a:ext cx="2373312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E:\дипломная работа\отсканированные рисунки\пврыоф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402013"/>
            <a:ext cx="237807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E:\дипломная работа\отсканированные рисунки\т чттЧ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520700"/>
            <a:ext cx="210978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E:\дипломная работа\отсканированные рисунки\мрмрм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620713"/>
            <a:ext cx="1820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E:\дипломная работа\отсканированные рисунки\воыиоы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723900"/>
            <a:ext cx="19431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0" y="2492375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</a:rPr>
              <a:t>Полосные иллюстрации</a:t>
            </a:r>
          </a:p>
        </p:txBody>
      </p:sp>
      <p:sp>
        <p:nvSpPr>
          <p:cNvPr id="19466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</a:rPr>
              <a:t>Иллюстрации-заставки</a:t>
            </a:r>
            <a:endParaRPr lang="ru-RU" altLang="ru-RU" sz="44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:\дипломная работа\отсканированные рисунки\фрврф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4063" y="3573463"/>
            <a:ext cx="21875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E:\дипломная работа\отсканированные рисунки\оиоыи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3543300"/>
            <a:ext cx="23304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E:\дипломная работа\отсканированные рисунки\тячря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95325"/>
            <a:ext cx="2232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E:\дипломная работа\отсканированные рисунки\ррфыич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20367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7"/>
          <p:cNvSpPr>
            <a:spLocks noChangeArrowheads="1"/>
          </p:cNvSpPr>
          <p:nvPr/>
        </p:nvSpPr>
        <p:spPr bwMode="auto">
          <a:xfrm>
            <a:off x="0" y="666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</a:rPr>
              <a:t>Иллюстрации-заставки</a:t>
            </a:r>
            <a:endParaRPr lang="ru-RU" altLang="ru-RU" sz="4400" b="0">
              <a:latin typeface="Times New Roman" pitchFamily="18" charset="0"/>
            </a:endParaRPr>
          </a:p>
        </p:txBody>
      </p:sp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0" y="2778125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0">
                <a:solidFill>
                  <a:srgbClr val="800000"/>
                </a:solidFill>
                <a:latin typeface="Times New Roman" pitchFamily="18" charset="0"/>
              </a:rPr>
              <a:t>Полосные иллюстрации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68313" y="333375"/>
            <a:ext cx="82454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0">
                <a:solidFill>
                  <a:srgbClr val="800000"/>
                </a:solidFill>
                <a:latin typeface="Times New Roman" pitchFamily="18" charset="0"/>
              </a:rPr>
              <a:t>Цель: </a:t>
            </a:r>
            <a:r>
              <a:rPr lang="ru-RU" altLang="ru-RU" sz="3000" b="0">
                <a:latin typeface="Times New Roman" pitchFamily="18" charset="0"/>
              </a:rPr>
              <a:t> </a:t>
            </a:r>
            <a:r>
              <a:rPr lang="ru-RU" altLang="ru-RU" sz="2400" b="0">
                <a:latin typeface="Times New Roman" pitchFamily="18" charset="0"/>
              </a:rPr>
              <a:t>разработка и создание макета книги по классическим законам оформления, отвечающих требованиям современных тенденций типографики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95288" y="1700213"/>
            <a:ext cx="828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0">
                <a:solidFill>
                  <a:srgbClr val="800000"/>
                </a:solidFill>
                <a:latin typeface="Times New Roman" pitchFamily="18" charset="0"/>
              </a:rPr>
              <a:t>Задачи</a:t>
            </a:r>
            <a:r>
              <a:rPr lang="en-US" altLang="ru-RU" b="0">
                <a:solidFill>
                  <a:srgbClr val="800000"/>
                </a:solidFill>
                <a:latin typeface="Times New Roman" pitchFamily="18" charset="0"/>
              </a:rPr>
              <a:t>:</a:t>
            </a:r>
            <a:endParaRPr lang="en-US" altLang="ru-RU" sz="2400" b="0">
              <a:solidFill>
                <a:srgbClr val="8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b="0">
                <a:latin typeface="Times New Roman" pitchFamily="18" charset="0"/>
              </a:rPr>
              <a:t>Описать принципы художественного оформления и иллюстрирования книги;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b="0">
                <a:latin typeface="Times New Roman" pitchFamily="18" charset="0"/>
              </a:rPr>
              <a:t>Разработать художественное оформление подарочного издания книги;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b="0">
                <a:latin typeface="Times New Roman" pitchFamily="18" charset="0"/>
              </a:rPr>
              <a:t>Разработать элементы технологического процесса изготовления подарочного издания;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b="0">
                <a:latin typeface="Times New Roman" pitchFamily="18" charset="0"/>
              </a:rPr>
              <a:t>Рассчитать стоимость изготовления печатного издания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Компьютерные программы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48712" cy="5257800"/>
          </a:xfrm>
        </p:spPr>
        <p:txBody>
          <a:bodyPr/>
          <a:lstStyle/>
          <a:p>
            <a:pPr eaLnBrk="1" hangingPunct="1"/>
            <a:r>
              <a:rPr lang="en-US" altLang="ru-RU" sz="3600" smtClean="0">
                <a:latin typeface="Times New Roman" pitchFamily="18" charset="0"/>
                <a:cs typeface="Times New Roman" pitchFamily="18" charset="0"/>
              </a:rPr>
              <a:t>Adobe InDesign – 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усовершенствованная программа верстки, которая позволяет создавать документы для выводы на типографские машины промышленного уровня, и экспортировать в различные форматы ( </a:t>
            </a:r>
            <a:r>
              <a:rPr lang="en-US" altLang="ru-RU" sz="3600" smtClean="0">
                <a:latin typeface="Times New Roman" pitchFamily="18" charset="0"/>
                <a:cs typeface="Times New Roman" pitchFamily="18" charset="0"/>
              </a:rPr>
              <a:t>PDF)</a:t>
            </a:r>
          </a:p>
          <a:p>
            <a:pPr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Для обработки иллюстраций использовалась программы </a:t>
            </a:r>
            <a:r>
              <a:rPr lang="en-US" altLang="ru-RU" sz="3600" smtClean="0">
                <a:latin typeface="Times New Roman" pitchFamily="18" charset="0"/>
                <a:cs typeface="Times New Roman" pitchFamily="18" charset="0"/>
              </a:rPr>
              <a:t>Adobe Photoshop 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3600" smtClean="0">
                <a:latin typeface="Times New Roman" pitchFamily="18" charset="0"/>
                <a:cs typeface="Times New Roman" pitchFamily="18" charset="0"/>
              </a:rPr>
              <a:t>Illustrator</a:t>
            </a: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23850" y="1628775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.</a:t>
            </a:r>
          </a:p>
        </p:txBody>
      </p:sp>
      <p:pic>
        <p:nvPicPr>
          <p:cNvPr id="22531" name="Picture 4" descr="E:\дипломная работа\отсканированные рисунки\нарисованые рисунки\vpfN6vpEzC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46313"/>
            <a:ext cx="3960812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C:\Users\kro\Desktop\карта сказ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17888"/>
            <a:ext cx="4321175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Обработка рисунка в программе </a:t>
            </a:r>
            <a:r>
              <a:rPr lang="en-US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Adobe Photoshop</a:t>
            </a:r>
            <a:endParaRPr lang="ru-RU" b="0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800000"/>
                </a:solidFill>
              </a:rPr>
              <a:t>Текстовые элементы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Сноски — они расположены внизу страницы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2349500"/>
            <a:ext cx="5748338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908050"/>
            <a:ext cx="532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Титульный лист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1412875"/>
            <a:ext cx="8208962" cy="40322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ru-RU" sz="3200" b="0" kern="0" dirty="0">
                <a:ea typeface="+mj-ea"/>
                <a:cs typeface="Times New Roman" pitchFamily="18" charset="0"/>
              </a:rPr>
              <a:t>Это неотъемлемая часть книги, поэтому он должен соответствовать определенным канонам:</a:t>
            </a:r>
          </a:p>
          <a:p>
            <a:pPr eaLnBrk="1" hangingPunct="1">
              <a:defRPr/>
            </a:pPr>
            <a:r>
              <a:rPr lang="ru-RU" sz="3200" b="0" kern="0" dirty="0">
                <a:ea typeface="+mj-ea"/>
                <a:cs typeface="Times New Roman" pitchFamily="18" charset="0"/>
              </a:rPr>
              <a:t>Лист должен соотносится с положением полей книжной полосы </a:t>
            </a:r>
          </a:p>
          <a:p>
            <a:pPr eaLnBrk="1" hangingPunct="1">
              <a:defRPr/>
            </a:pPr>
            <a:r>
              <a:rPr lang="ru-RU" sz="3200" b="0" kern="0" dirty="0">
                <a:ea typeface="+mj-ea"/>
                <a:cs typeface="Times New Roman" pitchFamily="18" charset="0"/>
              </a:rPr>
              <a:t>Характеристики титульного листа:</a:t>
            </a:r>
          </a:p>
          <a:p>
            <a:pPr eaLnBrk="1" hangingPunct="1">
              <a:defRPr/>
            </a:pPr>
            <a:r>
              <a:rPr lang="ru-RU" sz="3200" b="0" kern="0" dirty="0">
                <a:ea typeface="+mj-ea"/>
                <a:cs typeface="Times New Roman" pitchFamily="18" charset="0"/>
              </a:rPr>
              <a:t>Шрифт </a:t>
            </a:r>
            <a:r>
              <a:rPr lang="en-US" sz="3200" b="0" kern="0" dirty="0" err="1">
                <a:ea typeface="+mj-ea"/>
                <a:cs typeface="Times New Roman" pitchFamily="18" charset="0"/>
              </a:rPr>
              <a:t>Palemonas</a:t>
            </a:r>
            <a:r>
              <a:rPr lang="en-US" sz="3200" b="0" kern="0" dirty="0">
                <a:ea typeface="+mj-ea"/>
                <a:cs typeface="Times New Roman" pitchFamily="18" charset="0"/>
              </a:rPr>
              <a:t> </a:t>
            </a:r>
            <a:r>
              <a:rPr lang="ru-RU" sz="3200" b="0" kern="0" dirty="0">
                <a:ea typeface="+mj-ea"/>
                <a:cs typeface="Times New Roman" pitchFamily="18" charset="0"/>
              </a:rPr>
              <a:t>, кегль шрифта 18-30 </a:t>
            </a:r>
            <a:r>
              <a:rPr lang="ru-RU" sz="3200" b="0" kern="0" dirty="0" err="1">
                <a:ea typeface="+mj-ea"/>
                <a:cs typeface="Times New Roman" pitchFamily="18" charset="0"/>
              </a:rPr>
              <a:t>пт</a:t>
            </a:r>
            <a:r>
              <a:rPr lang="ru-RU" sz="3200" b="0" kern="0" dirty="0">
                <a:ea typeface="+mj-ea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3200" b="0" kern="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дипломная работа\отсканированные рисунки\YzC9V5OZPs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557338"/>
            <a:ext cx="3213100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74638"/>
            <a:ext cx="9144000" cy="9937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Титульный лист в книге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E:\дипломная работа\отсканированные рисунки\04wECMOVf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3464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ru-RU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Обложка книги </a:t>
            </a:r>
          </a:p>
          <a:p>
            <a:pPr algn="ctr" eaLnBrk="1" hangingPunct="1">
              <a:defRPr/>
            </a:pPr>
            <a:r>
              <a:rPr lang="ru-RU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«Сказки барда </a:t>
            </a:r>
            <a:r>
              <a:rPr lang="ru-RU" b="0" kern="0" dirty="0" err="1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Бидля</a:t>
            </a:r>
            <a:r>
              <a:rPr lang="ru-RU" b="0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Вывод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smtClean="0"/>
              <a:t>В ходе работы рассмотрены существующие виды книг по различным параметрам,  их классификация и возможности художественного оформления макета книги. </a:t>
            </a:r>
          </a:p>
          <a:p>
            <a:r>
              <a:rPr lang="ru-RU" altLang="ru-RU" sz="1800" smtClean="0"/>
              <a:t>Осуществлен подбор материалов для выполнения работы и составлена технологическая последовательность изготовления подарочного образца книги сказок. Конечным итогом проекта является разработка макета книги сказок и создание подарочного образца книги с авторскими иллюстрациями.</a:t>
            </a:r>
          </a:p>
          <a:p>
            <a:r>
              <a:rPr lang="ru-RU" altLang="ru-RU" sz="1800" smtClean="0"/>
              <a:t>В проекте был проведен организационно-экономический анализ и выбрана ценовая политика предприятия «высокое качество — высокая цена» при рентабельности производства R=40%. Материальные затраты на изготовление подарочной книги составили  2031,6 тыс. руб., производственная себестоимость — 14 984,52 руб., отпускная цена подарочной  книги — 25 400 руб.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187450" y="908050"/>
            <a:ext cx="6624638" cy="3092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65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</a:t>
            </a:r>
          </a:p>
          <a:p>
            <a:pPr algn="ctr" eaLnBrk="1" hangingPunct="1">
              <a:defRPr/>
            </a:pPr>
            <a:r>
              <a:rPr lang="ru-RU" sz="65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e8478e02004a856343f6d8a71125b7d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26304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635375" y="1700213"/>
            <a:ext cx="475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0">
                <a:latin typeface="Times New Roman" pitchFamily="18" charset="0"/>
              </a:rPr>
              <a:t> </a:t>
            </a:r>
            <a:endParaRPr lang="ru-RU" altLang="ru-RU" b="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3879850"/>
            <a:ext cx="85328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0">
                <a:latin typeface="Times New Roman" pitchFamily="18" charset="0"/>
              </a:rPr>
              <a:t>Книга Джоан Кэтлин Роулинг  «Сказки барда Бидля» известна по серии романов «Гари Поттер». В России она мало известна и практически не иллюстрирована . Европейский читатель знаком с этой книгой, но она является редкостью т.к. тиражи этих книг небольшие.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0">
                <a:latin typeface="Times New Roman" pitchFamily="18" charset="0"/>
              </a:rPr>
              <a:t>Поэтому нами была выбрана данная книга для разработки макета и художественного оформления этого печатного издания</a:t>
            </a:r>
          </a:p>
        </p:txBody>
      </p:sp>
      <p:pic>
        <p:nvPicPr>
          <p:cNvPr id="4101" name="Picture 14" descr="C:\Users\kro\Desktop\идеи книги\илюстрации\beedlethebard_cover_uk_hi-r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628775"/>
            <a:ext cx="16017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C:\Users\kro\Desktop\идеи книги\илюстрации\6310425541b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8606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Актуальность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3607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320925"/>
            <a:ext cx="16383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2565400"/>
            <a:ext cx="15303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2292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Заголовок 13"/>
          <p:cNvSpPr>
            <a:spLocks noGrp="1"/>
          </p:cNvSpPr>
          <p:nvPr>
            <p:ph type="title"/>
          </p:nvPr>
        </p:nvSpPr>
        <p:spPr>
          <a:xfrm>
            <a:off x="468313" y="76200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Оригинал книги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539750" y="0"/>
            <a:ext cx="7772400" cy="1470025"/>
          </a:xfrm>
        </p:spPr>
        <p:txBody>
          <a:bodyPr/>
          <a:lstStyle/>
          <a:p>
            <a:r>
              <a:rPr lang="ru-RU" altLang="ru-RU" smtClean="0">
                <a:solidFill>
                  <a:srgbClr val="800000"/>
                </a:solidFill>
              </a:rPr>
              <a:t>Идеи</a:t>
            </a:r>
            <a:r>
              <a:rPr lang="ru-RU" altLang="ru-RU" smtClean="0"/>
              <a:t> </a:t>
            </a:r>
          </a:p>
        </p:txBody>
      </p:sp>
      <p:pic>
        <p:nvPicPr>
          <p:cNvPr id="614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5151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5589588"/>
            <a:ext cx="6400800" cy="2281237"/>
          </a:xfrm>
        </p:spPr>
        <p:txBody>
          <a:bodyPr/>
          <a:lstStyle/>
          <a:p>
            <a:r>
              <a:rPr lang="ru-RU" altLang="ru-RU" sz="2000" smtClean="0">
                <a:solidFill>
                  <a:srgbClr val="800000"/>
                </a:solidFill>
              </a:rPr>
              <a:t>Михаил Афанасьевич Булгаков</a:t>
            </a:r>
          </a:p>
          <a:p>
            <a:r>
              <a:rPr lang="ru-RU" altLang="ru-RU" sz="2000" smtClean="0">
                <a:solidFill>
                  <a:srgbClr val="800000"/>
                </a:solidFill>
              </a:rPr>
              <a:t>Подарочное издание </a:t>
            </a:r>
          </a:p>
          <a:p>
            <a:r>
              <a:rPr lang="ru-RU" altLang="ru-RU" sz="2000" smtClean="0">
                <a:solidFill>
                  <a:srgbClr val="800000"/>
                </a:solidFill>
              </a:rPr>
              <a:t>«Мастер и Маргарита»</a:t>
            </a: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6659563" y="5699125"/>
            <a:ext cx="45720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800000"/>
                </a:solidFill>
                <a:latin typeface="Times New Roman" pitchFamily="18" charset="0"/>
              </a:rPr>
              <a:t>Цена: 14 290 руб.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800000"/>
                </a:solidFill>
              </a:rPr>
              <a:t>Джон Р.Р. Толкин </a:t>
            </a:r>
            <a:br>
              <a:rPr lang="ru-RU" altLang="ru-RU" sz="2400" smtClean="0">
                <a:solidFill>
                  <a:srgbClr val="800000"/>
                </a:solidFill>
              </a:rPr>
            </a:br>
            <a:r>
              <a:rPr lang="ru-RU" altLang="ru-RU" sz="2400" smtClean="0">
                <a:solidFill>
                  <a:srgbClr val="800000"/>
                </a:solidFill>
              </a:rPr>
              <a:t>«Полная история Средиземья»</a:t>
            </a:r>
          </a:p>
        </p:txBody>
      </p:sp>
      <p:pic>
        <p:nvPicPr>
          <p:cNvPr id="7171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113" y="1844675"/>
            <a:ext cx="3289300" cy="4525963"/>
          </a:xfrm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6732588" y="5589588"/>
            <a:ext cx="208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800000"/>
                </a:solidFill>
                <a:latin typeface="Times New Roman" pitchFamily="18" charset="0"/>
              </a:rPr>
              <a:t>Цена:18 000 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800000"/>
                </a:solidFill>
              </a:rPr>
              <a:t>Джон Р.Р. Толкин </a:t>
            </a:r>
            <a:br>
              <a:rPr lang="ru-RU" altLang="ru-RU" sz="2400" smtClean="0">
                <a:solidFill>
                  <a:srgbClr val="800000"/>
                </a:solidFill>
              </a:rPr>
            </a:br>
            <a:r>
              <a:rPr lang="ru-RU" altLang="ru-RU" sz="2400" smtClean="0">
                <a:solidFill>
                  <a:srgbClr val="800000"/>
                </a:solidFill>
              </a:rPr>
              <a:t>«Властелин колец»</a:t>
            </a:r>
            <a:endParaRPr lang="ru-RU" altLang="ru-RU" sz="2400" smtClean="0"/>
          </a:p>
        </p:txBody>
      </p:sp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6413" y="1773238"/>
            <a:ext cx="3051175" cy="4525962"/>
          </a:xfrm>
        </p:spPr>
      </p:pic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6376988" y="5229225"/>
            <a:ext cx="231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800000"/>
                </a:solidFill>
                <a:latin typeface="Times New Roman" pitchFamily="18" charset="0"/>
              </a:rPr>
              <a:t>Цена: 9 290 руб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800000"/>
                </a:solidFill>
              </a:rPr>
              <a:t>Джоан Роулинг</a:t>
            </a:r>
            <a:br>
              <a:rPr lang="ru-RU" altLang="ru-RU" sz="2400" smtClean="0">
                <a:solidFill>
                  <a:srgbClr val="800000"/>
                </a:solidFill>
              </a:rPr>
            </a:br>
            <a:r>
              <a:rPr lang="ru-RU" altLang="ru-RU" sz="2400" smtClean="0">
                <a:solidFill>
                  <a:srgbClr val="800000"/>
                </a:solidFill>
              </a:rPr>
              <a:t>Полное издания «Гарри Потер»</a:t>
            </a:r>
            <a:endParaRPr lang="ru-RU" altLang="ru-RU" smtClean="0"/>
          </a:p>
        </p:txBody>
      </p:sp>
      <p:pic>
        <p:nvPicPr>
          <p:cNvPr id="921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1716088"/>
            <a:ext cx="6980237" cy="4525962"/>
          </a:xfrm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6227763" y="5695950"/>
            <a:ext cx="4572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solidFill>
                  <a:srgbClr val="800000"/>
                </a:solidFill>
                <a:latin typeface="Times New Roman" pitchFamily="18" charset="0"/>
              </a:rPr>
              <a:t>Цена: 35800 руб.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r>
              <a:rPr lang="ru-RU" altLang="ru-RU" sz="4000" smtClean="0">
                <a:solidFill>
                  <a:srgbClr val="800000"/>
                </a:solidFill>
              </a:rPr>
              <a:t>Техника изготовления подарочного издания </a:t>
            </a:r>
          </a:p>
        </p:txBody>
      </p:sp>
      <p:sp>
        <p:nvSpPr>
          <p:cNvPr id="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89138"/>
            <a:ext cx="7232650" cy="4319587"/>
          </a:xfrm>
        </p:spPr>
        <p:txBody>
          <a:bodyPr/>
          <a:lstStyle/>
          <a:p>
            <a:pPr algn="l">
              <a:defRPr/>
            </a:pPr>
            <a:r>
              <a:rPr lang="ru-RU" sz="2400" dirty="0"/>
              <a:t>В ходе работы было выполнено несколько технологических процессов: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2400" dirty="0"/>
              <a:t>разработка и создание макета, иллюстраций подарочного печатного издания книги сказок «Сказки барда </a:t>
            </a:r>
            <a:r>
              <a:rPr lang="ru-RU" sz="2400" dirty="0" err="1"/>
              <a:t>Бидля</a:t>
            </a:r>
            <a:r>
              <a:rPr lang="ru-RU" sz="2400" dirty="0"/>
              <a:t>» 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ru-RU" sz="2400" dirty="0"/>
              <a:t> изготовление внешнего оформления подарочного печатного издания:  обложки и переплета для печатного издания.</a:t>
            </a:r>
          </a:p>
          <a:p>
            <a:pPr algn="l">
              <a:defRPr/>
            </a:pPr>
            <a:r>
              <a:rPr lang="ru-RU" sz="2400" dirty="0"/>
              <a:t>3.    изготовление тиснения по коже.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6277</TotalTime>
  <Words>636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Оформление по умолчанию</vt:lpstr>
      <vt:lpstr>Разработка художественного оформления  подарочного издания книги сказок и основ технологического процесса его изготовления </vt:lpstr>
      <vt:lpstr>Презентация PowerPoint</vt:lpstr>
      <vt:lpstr>Актуальность </vt:lpstr>
      <vt:lpstr>Оригинал книги</vt:lpstr>
      <vt:lpstr>Идеи </vt:lpstr>
      <vt:lpstr>Джон Р.Р. Толкин  «Полная история Средиземья»</vt:lpstr>
      <vt:lpstr>Джон Р.Р. Толкин  «Властелин колец»</vt:lpstr>
      <vt:lpstr>Джоан Роулинг Полное издания «Гарри Потер»</vt:lpstr>
      <vt:lpstr>Техника изготовления подарочного издания </vt:lpstr>
      <vt:lpstr>Материалы</vt:lpstr>
      <vt:lpstr>Презентация PowerPoint</vt:lpstr>
      <vt:lpstr>Презентация PowerPoint</vt:lpstr>
      <vt:lpstr>Бумага</vt:lpstr>
      <vt:lpstr>Презентация PowerPoint</vt:lpstr>
      <vt:lpstr>Презентация PowerPoint</vt:lpstr>
      <vt:lpstr>Книжная полоса </vt:lpstr>
      <vt:lpstr>Иллюстрации</vt:lpstr>
      <vt:lpstr>Презентация PowerPoint</vt:lpstr>
      <vt:lpstr>Презентация PowerPoint</vt:lpstr>
      <vt:lpstr>Компьютерные программы</vt:lpstr>
      <vt:lpstr>Презентация PowerPoint</vt:lpstr>
      <vt:lpstr>Текстовые элементы 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Стекло</dc:title>
  <dc:creator>SamLab.ws</dc:creator>
  <cp:lastModifiedBy>Павел А.Сафронов</cp:lastModifiedBy>
  <cp:revision>436</cp:revision>
  <dcterms:created xsi:type="dcterms:W3CDTF">2009-02-25T15:26:04Z</dcterms:created>
  <dcterms:modified xsi:type="dcterms:W3CDTF">2018-02-19T07:49:23Z</dcterms:modified>
</cp:coreProperties>
</file>