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FF2A5-E69B-4604-8295-98688CFFE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A774B1-E2C4-46D7-A68E-D9DFDFECBE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DCFE48-6C61-4A28-A848-2A27C6492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C9FA-EC4C-477F-A677-D604A012BE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624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19CCF-0E41-44CF-9A4B-2540E76E4C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B4F9F2-BF32-4169-BE75-2D493DDDB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F76184-BC84-4A5C-BB02-544D39318A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8D2BE-46C1-4967-BBF3-D61B0FED0A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157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77FADB-946F-49CF-9D4B-113F32E235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5C563C-18B2-41F1-9FA6-1F59B53C9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FAD5AF-5BD6-412F-9C10-2EB0246D0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CCA2B-4393-4F5A-8AAA-EDBFDFE132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3922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1D63AE-D35D-49B9-A201-D50861BCEA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B6A7DA-9B46-425D-959C-E5C23B947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3416AE-7EB1-42E1-B489-9B66E2A5A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F048A-F45A-4176-A9A9-B2A8A81ECE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671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F95FCD-BCB4-41CA-BB14-B23592087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E32DAF-C594-4F7A-897D-361057790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157B80-CACA-401A-B523-5A499FAA0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B8C79-4287-4569-A226-2B83838311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29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2F5E56-5B6F-47CB-AFCC-951935854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4FEA06-3891-4628-8C3C-029150901F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F488BF-EE5B-489F-BE97-C3444D921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51F7-7D7E-4050-9356-F2B728D141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676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624E5-83C8-4D70-8997-EB76F896D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310B7C-5F1F-4047-A62F-681E6C55B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E2E57E-BA9B-4010-ABA2-B562622AF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BFAF1-6C6A-4BCD-B10D-64EC537203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260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1D7A06-4928-4D72-AE15-E0B721AAFD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D3F3B9-18C7-4239-89C1-245F172D1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F75D6E-E49A-48B9-901B-20356F81B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93966-CF6D-4F94-85E3-173499B6C6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169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DDA72F9-831D-4591-96DC-662752199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EE68BA-EA1D-4A57-A289-AA36640F0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009378-224B-4147-8D86-B1976FB89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185C7-B2CD-4866-B893-5EE75B3201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97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FE5579-5D44-4686-8C36-8A3C4F662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30C78F-262D-4431-90F5-C348F0402E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183688-C7B4-4D4E-AD53-CD0B58027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0F1E6-CBA4-424E-87A9-A613D5ACDD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969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9C01A-7C47-4F69-84C9-8C048C4F8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A84FD4-4F36-4D8B-89BC-2A8C414D60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CB7394-479B-491D-AB11-4CB895B192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4565D-54D7-44F3-AD2F-3E7BE9F302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811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4CC164-A790-4696-BBDA-C9A3A652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5376E9-F1AB-4462-82BB-734ECC403A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E304D0-3D8D-40EE-B02A-86E4BD33E6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0B4E-EAF2-46ED-9F67-7D193EA80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123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rgbClr val="FFCC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614564-8D35-46D1-94CB-6D47B883A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DBF11B-820C-417E-86C5-FF5265DC1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239C6E-AD00-46F6-9166-0E16101EDF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C04E8D-94EB-4336-83AB-E00178F9ED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3C4EC3-2CF7-48B2-B15E-F691361037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A173B60-4A0E-49C7-837B-E6EC37CCF6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BC8F1D-6455-4F2E-8DA4-5524C0AD32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52475"/>
            <a:ext cx="9144000" cy="1150938"/>
          </a:xfrm>
        </p:spPr>
        <p:txBody>
          <a:bodyPr anchor="ctr"/>
          <a:lstStyle/>
          <a:p>
            <a:pPr eaLnBrk="1" hangingPunct="1"/>
            <a:r>
              <a:rPr lang="ru-RU" altLang="ru-RU" sz="1200" b="1">
                <a:latin typeface="Calibri" panose="020F0502020204030204" pitchFamily="34" charset="0"/>
                <a:cs typeface="Calibri" panose="020F0502020204030204" pitchFamily="34" charset="0"/>
              </a:rPr>
              <a:t>Министерство образования и науки Челябинской области</a:t>
            </a:r>
            <a:br>
              <a:rPr lang="ru-RU" altLang="ru-RU" sz="12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1200" b="1">
                <a:latin typeface="Calibri" panose="020F0502020204030204" pitchFamily="34" charset="0"/>
                <a:cs typeface="Calibri" panose="020F0502020204030204" pitchFamily="34" charset="0"/>
              </a:rPr>
              <a:t>ГБУ ДПО «Челябинский институт переподготовки и повышения квалификации работников образования»</a:t>
            </a:r>
            <a:br>
              <a:rPr lang="ru-RU" altLang="ru-RU" sz="12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1200" b="1">
                <a:latin typeface="Calibri" panose="020F0502020204030204" pitchFamily="34" charset="0"/>
                <a:cs typeface="Calibri" panose="020F0502020204030204" pitchFamily="34" charset="0"/>
              </a:rPr>
              <a:t>Управление образования администрации Копейского городского округа</a:t>
            </a:r>
            <a:br>
              <a:rPr lang="ru-RU" altLang="ru-RU" sz="12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1200" b="1">
                <a:latin typeface="Calibri" panose="020F0502020204030204" pitchFamily="34" charset="0"/>
                <a:cs typeface="Calibri" panose="020F0502020204030204" pitchFamily="34" charset="0"/>
              </a:rPr>
              <a:t>МУ ДПО «Учебно-информационный методический центр Копейского городского округа»</a:t>
            </a:r>
            <a:r>
              <a:rPr lang="ru-RU" altLang="ru-RU" sz="4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7109693-5004-431F-8515-4AB39DF6AA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903413"/>
            <a:ext cx="91440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b="1">
                <a:latin typeface="Calibri" panose="020F0502020204030204" pitchFamily="34" charset="0"/>
                <a:cs typeface="Calibri" panose="020F0502020204030204" pitchFamily="34" charset="0"/>
              </a:rPr>
              <a:t>Управленческий проект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altLang="ru-RU" sz="2800">
                <a:latin typeface="Calibri" panose="020F0502020204030204" pitchFamily="34" charset="0"/>
                <a:cs typeface="Calibri" panose="020F0502020204030204" pitchFamily="34" charset="0"/>
              </a:rPr>
              <a:t>«Копейский городской округ – мир техно- и инноватики дополнительного образования»</a:t>
            </a:r>
          </a:p>
        </p:txBody>
      </p:sp>
      <p:sp>
        <p:nvSpPr>
          <p:cNvPr id="2052" name="Text Box 8">
            <a:extLst>
              <a:ext uri="{FF2B5EF4-FFF2-40B4-BE49-F238E27FC236}">
                <a16:creationId xmlns:a16="http://schemas.microsoft.com/office/drawing/2014/main" id="{84410D5C-F497-4283-B8D6-808D4E76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3802063"/>
            <a:ext cx="4105275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u="sng">
                <a:latin typeface="Calibri" panose="020F0502020204030204" pitchFamily="34" charset="0"/>
                <a:cs typeface="Calibri" panose="020F0502020204030204" pitchFamily="34" charset="0"/>
              </a:rPr>
              <a:t>Авторский коллектив: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Р.И. Котрухова, руководитель МУ ДПО «УИМЦ КГО», координатор проекта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В.Н. Ваховский, директор МУДО «СЮТ», исполнитель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Calibri" panose="020F0502020204030204" pitchFamily="34" charset="0"/>
                <a:cs typeface="Calibri" panose="020F0502020204030204" pitchFamily="34" charset="0"/>
              </a:rPr>
              <a:t>С.А. Житвай, заместитель руководителя  МУ ДПО «УИМЦ КГО», исполнитель </a:t>
            </a:r>
          </a:p>
        </p:txBody>
      </p:sp>
      <p:pic>
        <p:nvPicPr>
          <p:cNvPr id="2053" name="Picture 11" descr="ÐÐ£ ÐÐÐ &quot;Ð£ÑÐµÐ±Ð½Ð¾-ÐÐ½ÑÐ¾ÑÐ¼Ð°ÑÐ¸Ð¾Ð½Ð½ÑÐ¹ ÐÐµÑÐ¾Ð´Ð¸ÑÐµÑÐºÐ¸Ð¹ Ð¦ÐµÐ½ÑÑ ÐÐ¾Ð¿ÐµÐ¹ÑÐºÐ¾Ð³Ð¾ Ð³Ð¾ÑÐ¾Ð´ÑÐºÐ¾Ð³Ð¾ Ð¾ÐºÑÑÐ³Ð°&quot;">
            <a:extLst>
              <a:ext uri="{FF2B5EF4-FFF2-40B4-BE49-F238E27FC236}">
                <a16:creationId xmlns:a16="http://schemas.microsoft.com/office/drawing/2014/main" id="{8D97032C-7639-4DA2-B2B3-D5EDECCA9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413" y="198438"/>
            <a:ext cx="2193926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1">
            <a:extLst>
              <a:ext uri="{FF2B5EF4-FFF2-40B4-BE49-F238E27FC236}">
                <a16:creationId xmlns:a16="http://schemas.microsoft.com/office/drawing/2014/main" id="{706C4A97-AFBC-4C81-B2FB-F248ED6BA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6524625"/>
            <a:ext cx="550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201</a:t>
            </a:r>
            <a:r>
              <a:rPr lang="en-US" altLang="ru-RU" sz="140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ru-RU" altLang="ru-RU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ECF25B3-E872-4C4E-8602-13DC3A658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77875"/>
          </a:xfrm>
        </p:spPr>
        <p:txBody>
          <a:bodyPr/>
          <a:lstStyle/>
          <a:p>
            <a:pPr eaLnBrk="1" hangingPunct="1"/>
            <a:r>
              <a:rPr lang="ru-RU" altLang="ru-RU">
                <a:latin typeface="Calibri" panose="020F0502020204030204" pitchFamily="34" charset="0"/>
                <a:cs typeface="Calibri" panose="020F0502020204030204" pitchFamily="34" charset="0"/>
              </a:rPr>
              <a:t>Предложения</a:t>
            </a:r>
            <a:r>
              <a:rPr lang="en-US" altLang="ru-RU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altLang="ru-RU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7" name="Picture 11" descr="ÐÐ£ ÐÐÐ &quot;Ð£ÑÐµÐ±Ð½Ð¾-ÐÐ½ÑÐ¾ÑÐ¼Ð°ÑÐ¸Ð¾Ð½Ð½ÑÐ¹ ÐÐµÑÐ¾Ð´Ð¸ÑÐµÑÐºÐ¸Ð¹ Ð¦ÐµÐ½ÑÑ ÐÐ¾Ð¿ÐµÐ¹ÑÐºÐ¾Ð³Ð¾ Ð³Ð¾ÑÐ¾Ð´ÑÐºÐ¾Ð³Ð¾ Ð¾ÐºÑÑÐ³Ð°&quot;">
            <a:extLst>
              <a:ext uri="{FF2B5EF4-FFF2-40B4-BE49-F238E27FC236}">
                <a16:creationId xmlns:a16="http://schemas.microsoft.com/office/drawing/2014/main" id="{FF7F3F09-9384-414F-8932-635F9F639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413" y="198438"/>
            <a:ext cx="2193926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Объект 1">
            <a:extLst>
              <a:ext uri="{FF2B5EF4-FFF2-40B4-BE49-F238E27FC236}">
                <a16:creationId xmlns:a16="http://schemas.microsoft.com/office/drawing/2014/main" id="{176D770B-549F-4EAC-9095-539DDEE5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Tx/>
              <a:buAutoNum type="arabicPeriod"/>
            </a:pP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Обеспечить согласованность взаимодействия управления физической культуры и спорта и управления культуры в рамках развития сетевого взаимодействия по реализации дополнительных общеобразовательных программ</a:t>
            </a:r>
            <a:r>
              <a:rPr lang="en-US" altLang="ru-RU" sz="200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just">
              <a:buFontTx/>
              <a:buAutoNum type="arabicPeriod"/>
            </a:pPr>
            <a:endParaRPr lang="en-US" altLang="ru-RU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Обеспечить работу по обучению педагогов и прохождение КПК технической и естественнонаучной направленности в рамках соглашения  Управления образования администрации КГО с ГБУ ДО ДЮТТ</a:t>
            </a:r>
            <a:r>
              <a:rPr lang="en-US" altLang="ru-RU" sz="200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just">
              <a:buFontTx/>
              <a:buAutoNum type="arabicPeriod"/>
            </a:pPr>
            <a:endParaRPr lang="ru-RU" altLang="ru-RU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Развивать материально – техническую обеспеченность организаций, реализующих ДОП.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>
            <a:extLst>
              <a:ext uri="{FF2B5EF4-FFF2-40B4-BE49-F238E27FC236}">
                <a16:creationId xmlns:a16="http://schemas.microsoft.com/office/drawing/2014/main" id="{B2C0967C-996D-4C0B-9D9A-80798FCDE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5" y="29241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4400" b="1">
                <a:latin typeface="Calibri" panose="020F0502020204030204" pitchFamily="34" charset="0"/>
                <a:cs typeface="Calibri" panose="020F0502020204030204" pitchFamily="34" charset="0"/>
              </a:rPr>
              <a:t>Благодарим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AE761F-8169-4AA4-83B2-A6D91ED1CB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2988" y="333375"/>
            <a:ext cx="7772400" cy="792163"/>
          </a:xfrm>
        </p:spPr>
        <p:txBody>
          <a:bodyPr anchor="ctr"/>
          <a:lstStyle/>
          <a:p>
            <a:pPr eaLnBrk="1" hangingPunct="1"/>
            <a:r>
              <a:rPr lang="ru-RU" altLang="ru-RU" sz="2800">
                <a:latin typeface="Calibri" panose="020F0502020204030204" pitchFamily="34" charset="0"/>
                <a:cs typeface="Calibri" panose="020F0502020204030204" pitchFamily="34" charset="0"/>
              </a:rPr>
              <a:t>Актуальность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19B8C9-481A-467D-9166-6F43068790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241425"/>
            <a:ext cx="7632700" cy="5257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ru-RU" altLang="ru-RU" sz="1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2000" b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межведомственная координация </a:t>
            </a: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образовательных организаций и </a:t>
            </a:r>
            <a:r>
              <a:rPr lang="ru-RU" altLang="ru-RU" sz="2000" b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отсутствие опорного центра</a:t>
            </a: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, ресурсов для управления реализацией дополнительных общеобразовательных программ;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endParaRPr lang="ru-RU" altLang="ru-RU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2000" b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наличие лицензионных соглашений в образовательных организациях КГО</a:t>
            </a: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 по реализации программ дополнительного образования и </a:t>
            </a:r>
            <a:r>
              <a:rPr lang="ru-RU" altLang="ru-RU" sz="2000" b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недостаточный уровень компетенций педагогов</a:t>
            </a: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, ориентированных на инновационный, опережающий характер развития дополнительного образования детей;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endParaRPr lang="ru-RU" altLang="ru-RU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2000" b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потребность в создании муниципального опорного центра дополнительного образования КГО</a:t>
            </a:r>
            <a:r>
              <a:rPr lang="ru-RU" altLang="ru-RU" sz="2000" b="1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altLang="ru-RU" sz="2000" b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недостаточный уровнь ресурсного обеспечения МУ ДПО «УИМЦ КГО»</a:t>
            </a:r>
            <a:r>
              <a:rPr lang="ru-RU" altLang="ru-RU" sz="20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2000">
                <a:latin typeface="Calibri" panose="020F0502020204030204" pitchFamily="34" charset="0"/>
                <a:cs typeface="Calibri" panose="020F0502020204030204" pitchFamily="34" charset="0"/>
              </a:rPr>
              <a:t>(кадрового и материально-технического), на базе которого планируется создание опорного центра дополнительного образования. </a:t>
            </a:r>
          </a:p>
        </p:txBody>
      </p:sp>
      <p:pic>
        <p:nvPicPr>
          <p:cNvPr id="3076" name="Picture 11" descr="ÐÐ£ ÐÐÐ &quot;Ð£ÑÐµÐ±Ð½Ð¾-ÐÐ½ÑÐ¾ÑÐ¼Ð°ÑÐ¸Ð¾Ð½Ð½ÑÐ¹ ÐÐµÑÐ¾Ð´Ð¸ÑÐµÑÐºÐ¸Ð¹ Ð¦ÐµÐ½ÑÑ ÐÐ¾Ð¿ÐµÐ¹ÑÐºÐ¾Ð³Ð¾ Ð³Ð¾ÑÐ¾Ð´ÑÐºÐ¾Ð³Ð¾ Ð¾ÐºÑÑÐ³Ð°&quot;">
            <a:extLst>
              <a:ext uri="{FF2B5EF4-FFF2-40B4-BE49-F238E27FC236}">
                <a16:creationId xmlns:a16="http://schemas.microsoft.com/office/drawing/2014/main" id="{EB62083C-8F85-4D3E-A544-5C2EF9BC5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413" y="198438"/>
            <a:ext cx="2193926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2BA660C-5D49-40FF-8062-2C56245C8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8638" y="731838"/>
            <a:ext cx="8229600" cy="850900"/>
          </a:xfrm>
        </p:spPr>
        <p:txBody>
          <a:bodyPr/>
          <a:lstStyle/>
          <a:p>
            <a:pPr eaLnBrk="1" hangingPunct="1">
              <a:lnSpc>
                <a:spcPct val="65000"/>
              </a:lnSpc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Цель </a:t>
            </a:r>
            <a:r>
              <a:rPr lang="ru-RU" altLang="ru-RU" sz="18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разработка, внедрение и реализация Модели управления сетью дополнительных общеразвивающих программ на территории КГО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F4528B-EBFF-4FE2-B016-518D69877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7163" cy="49577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Задачи: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1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alt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Развитие системы дополнительного образования в КГО посредством развертывания сети ДОП через создание управленческих и педагогических условий для достижения обучающимися новых образовательных результатов.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alt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- Создание условий для развития проектной культуры педагогов, реализующих дополнительные общеобразовательные программы ОО КГО.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alt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- Создание банка методических материалов и оценочных инструментов, обеспечивающих достижение новых образовательных результатов системы дополнительного образования КГО.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alt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- Создание условий для участия семьи и общественности в управлении развитием системы ДО КГО.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alt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- Формирование эффективной системы управления сетью ДОП КГО.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ru-RU" altLang="ru-RU" sz="1600" dirty="0"/>
          </a:p>
        </p:txBody>
      </p:sp>
      <p:pic>
        <p:nvPicPr>
          <p:cNvPr id="4100" name="Picture 11" descr="ÐÐ£ ÐÐÐ &quot;Ð£ÑÐµÐ±Ð½Ð¾-ÐÐ½ÑÐ¾ÑÐ¼Ð°ÑÐ¸Ð¾Ð½Ð½ÑÐ¹ ÐÐµÑÐ¾Ð´Ð¸ÑÐµÑÐºÐ¸Ð¹ Ð¦ÐµÐ½ÑÑ ÐÐ¾Ð¿ÐµÐ¹ÑÐºÐ¾Ð³Ð¾ Ð³Ð¾ÑÐ¾Ð´ÑÐºÐ¾Ð³Ð¾ Ð¾ÐºÑÑÐ³Ð°&quot;">
            <a:extLst>
              <a:ext uri="{FF2B5EF4-FFF2-40B4-BE49-F238E27FC236}">
                <a16:creationId xmlns:a16="http://schemas.microsoft.com/office/drawing/2014/main" id="{C1D3B118-451C-4634-BAC9-6CBCC764C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413" y="198438"/>
            <a:ext cx="2193926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136AF2D8-A09A-4A07-A482-8F20446BF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/>
          </a:p>
          <a:p>
            <a:pPr algn="ctr" eaLnBrk="1" hangingPunct="1">
              <a:buFontTx/>
              <a:buNone/>
            </a:pPr>
            <a:r>
              <a:rPr lang="ru-RU" altLang="ru-RU" b="1" u="sng">
                <a:latin typeface="Calibri" panose="020F0502020204030204" pitchFamily="34" charset="0"/>
                <a:cs typeface="Calibri" panose="020F0502020204030204" pitchFamily="34" charset="0"/>
              </a:rPr>
              <a:t>Миссия проекта</a:t>
            </a:r>
            <a:r>
              <a:rPr lang="ru-RU" altLang="ru-RU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buFontTx/>
              <a:buNone/>
            </a:pPr>
            <a:endParaRPr lang="ru-RU" altLang="ru-RU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altLang="ru-RU">
                <a:latin typeface="Calibri" panose="020F0502020204030204" pitchFamily="34" charset="0"/>
                <a:cs typeface="Calibri" panose="020F0502020204030204" pitchFamily="34" charset="0"/>
              </a:rPr>
              <a:t>Сеть дополнительных образовательных услуг Копейского городского округа как уникальная социальная практика развития человеческого потенциала</a:t>
            </a:r>
          </a:p>
        </p:txBody>
      </p:sp>
      <p:pic>
        <p:nvPicPr>
          <p:cNvPr id="5123" name="Picture 11" descr="ÐÐ£ ÐÐÐ &quot;Ð£ÑÐµÐ±Ð½Ð¾-ÐÐ½ÑÐ¾ÑÐ¼Ð°ÑÐ¸Ð¾Ð½Ð½ÑÐ¹ ÐÐµÑÐ¾Ð´Ð¸ÑÐµÑÐºÐ¸Ð¹ Ð¦ÐµÐ½ÑÑ ÐÐ¾Ð¿ÐµÐ¹ÑÐºÐ¾Ð³Ð¾ Ð³Ð¾ÑÐ¾Ð´ÑÐºÐ¾Ð³Ð¾ Ð¾ÐºÑÑÐ³Ð°&quot;">
            <a:extLst>
              <a:ext uri="{FF2B5EF4-FFF2-40B4-BE49-F238E27FC236}">
                <a16:creationId xmlns:a16="http://schemas.microsoft.com/office/drawing/2014/main" id="{E018EFDA-A918-4EA4-BFDA-E34DEDDCA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413" y="198438"/>
            <a:ext cx="2193926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F3451A8-EADC-43B7-85FC-6F3E75F4C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Calibri" panose="020F0502020204030204" pitchFamily="34" charset="0"/>
                <a:cs typeface="Calibri" panose="020F0502020204030204" pitchFamily="34" charset="0"/>
              </a:rPr>
              <a:t>Анализ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344A0DA-3095-4752-88A3-9B52A0FFC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8" name="Picture 11" descr="ÐÐ£ ÐÐÐ &quot;Ð£ÑÐµÐ±Ð½Ð¾-ÐÐ½ÑÐ¾ÑÐ¼Ð°ÑÐ¸Ð¾Ð½Ð½ÑÐ¹ ÐÐµÑÐ¾Ð´Ð¸ÑÐµÑÐºÐ¸Ð¹ Ð¦ÐµÐ½ÑÑ ÐÐ¾Ð¿ÐµÐ¹ÑÐºÐ¾Ð³Ð¾ Ð³Ð¾ÑÐ¾Ð´ÑÐºÐ¾Ð³Ð¾ Ð¾ÐºÑÑÐ³Ð°&quot;">
            <a:extLst>
              <a:ext uri="{FF2B5EF4-FFF2-40B4-BE49-F238E27FC236}">
                <a16:creationId xmlns:a16="http://schemas.microsoft.com/office/drawing/2014/main" id="{82E2E80B-98A0-4AF4-BA3F-5A394ADAF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413" y="198438"/>
            <a:ext cx="2193926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C377847-888A-4EC6-BDFE-45997D25E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960F57E-6DC6-4F35-9D16-E2FE5C4C0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7172" name="Рисунок 1">
            <a:extLst>
              <a:ext uri="{FF2B5EF4-FFF2-40B4-BE49-F238E27FC236}">
                <a16:creationId xmlns:a16="http://schemas.microsoft.com/office/drawing/2014/main" id="{34F68706-E4EA-4CF7-A104-683035027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C9FF3B3-0BBA-40E6-A9BE-B9C4D6751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EDD2E3-0E28-462A-9078-512613B5B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8196" name="Рисунок 1">
            <a:extLst>
              <a:ext uri="{FF2B5EF4-FFF2-40B4-BE49-F238E27FC236}">
                <a16:creationId xmlns:a16="http://schemas.microsoft.com/office/drawing/2014/main" id="{93CCC640-BD1E-4BBA-AB6D-C04DE3EAE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83FD458-CA8F-41DC-AA29-23051FAF3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eaLnBrk="1" hangingPunct="1"/>
            <a:r>
              <a:rPr lang="ru-RU" altLang="ru-RU" sz="2400"/>
              <a:t>Дорожная карта проекта</a:t>
            </a:r>
          </a:p>
        </p:txBody>
      </p:sp>
      <p:pic>
        <p:nvPicPr>
          <p:cNvPr id="9219" name="Picture 11" descr="ÐÐ£ ÐÐÐ &quot;Ð£ÑÐµÐ±Ð½Ð¾-ÐÐ½ÑÐ¾ÑÐ¼Ð°ÑÐ¸Ð¾Ð½Ð½ÑÐ¹ ÐÐµÑÐ¾Ð´Ð¸ÑÐµÑÐºÐ¸Ð¹ Ð¦ÐµÐ½ÑÑ ÐÐ¾Ð¿ÐµÐ¹ÑÐºÐ¾Ð³Ð¾ Ð³Ð¾ÑÐ¾Ð´ÑÐºÐ¾Ð³Ð¾ Ð¾ÐºÑÑÐ³Ð°&quot;">
            <a:extLst>
              <a:ext uri="{FF2B5EF4-FFF2-40B4-BE49-F238E27FC236}">
                <a16:creationId xmlns:a16="http://schemas.microsoft.com/office/drawing/2014/main" id="{B300591A-D1E8-47A8-B5C0-82F9AAAD3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413" y="198438"/>
            <a:ext cx="2193926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24B6B61-FCBE-48BC-AC43-FE727FD5CBDE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981075"/>
          <a:ext cx="8640763" cy="133667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4046">
                  <a:extLst>
                    <a:ext uri="{9D8B030D-6E8A-4147-A177-3AD203B41FA5}">
                      <a16:colId xmlns:a16="http://schemas.microsoft.com/office/drawing/2014/main" val="3048926779"/>
                    </a:ext>
                  </a:extLst>
                </a:gridCol>
                <a:gridCol w="1944169">
                  <a:extLst>
                    <a:ext uri="{9D8B030D-6E8A-4147-A177-3AD203B41FA5}">
                      <a16:colId xmlns:a16="http://schemas.microsoft.com/office/drawing/2014/main" val="603429394"/>
                    </a:ext>
                  </a:extLst>
                </a:gridCol>
                <a:gridCol w="1080095">
                  <a:extLst>
                    <a:ext uri="{9D8B030D-6E8A-4147-A177-3AD203B41FA5}">
                      <a16:colId xmlns:a16="http://schemas.microsoft.com/office/drawing/2014/main" val="462762528"/>
                    </a:ext>
                  </a:extLst>
                </a:gridCol>
                <a:gridCol w="1296114">
                  <a:extLst>
                    <a:ext uri="{9D8B030D-6E8A-4147-A177-3AD203B41FA5}">
                      <a16:colId xmlns:a16="http://schemas.microsoft.com/office/drawing/2014/main" val="3964422049"/>
                    </a:ext>
                  </a:extLst>
                </a:gridCol>
                <a:gridCol w="1512133">
                  <a:extLst>
                    <a:ext uri="{9D8B030D-6E8A-4147-A177-3AD203B41FA5}">
                      <a16:colId xmlns:a16="http://schemas.microsoft.com/office/drawing/2014/main" val="3346057211"/>
                    </a:ext>
                  </a:extLst>
                </a:gridCol>
                <a:gridCol w="2304205">
                  <a:extLst>
                    <a:ext uri="{9D8B030D-6E8A-4147-A177-3AD203B41FA5}">
                      <a16:colId xmlns:a16="http://schemas.microsoft.com/office/drawing/2014/main" val="4130436811"/>
                    </a:ext>
                  </a:extLst>
                </a:gridCol>
              </a:tblGrid>
              <a:tr h="195633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п/п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156" marR="311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Мероприятия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156" marR="31156" marT="0" marB="0" anchor="ctr"/>
                </a:tc>
                <a:tc rowSpan="2">
                  <a:txBody>
                    <a:bodyPr/>
                    <a:lstStyle/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 реализации мероприятия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156" marR="3115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Ответственные исполнители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156" marR="311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Результаты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реализации мероприятий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156" marR="31156" marT="0" marB="0" anchor="ctr"/>
                </a:tc>
                <a:extLst>
                  <a:ext uri="{0D108BD9-81ED-4DB2-BD59-A6C34878D82A}">
                    <a16:rowId xmlns:a16="http://schemas.microsoft.com/office/drawing/2014/main" val="1240268044"/>
                  </a:ext>
                </a:extLst>
              </a:tr>
              <a:tr h="1141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Управление образования администрации КГО,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МУ ДПО УИМЦ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(Ф.И.О. исполнителя)</a:t>
                      </a:r>
                    </a:p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156" marR="31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Образовательные организации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(Ф.И.О. исполнителя)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1156" marR="3115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01233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7FB9EA8-9CE7-44E8-B3FF-AB623C900D99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2333625"/>
          <a:ext cx="8640763" cy="4264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4045">
                  <a:extLst>
                    <a:ext uri="{9D8B030D-6E8A-4147-A177-3AD203B41FA5}">
                      <a16:colId xmlns:a16="http://schemas.microsoft.com/office/drawing/2014/main" val="369252179"/>
                    </a:ext>
                  </a:extLst>
                </a:gridCol>
                <a:gridCol w="1944171">
                  <a:extLst>
                    <a:ext uri="{9D8B030D-6E8A-4147-A177-3AD203B41FA5}">
                      <a16:colId xmlns:a16="http://schemas.microsoft.com/office/drawing/2014/main" val="160783440"/>
                    </a:ext>
                  </a:extLst>
                </a:gridCol>
                <a:gridCol w="1080095">
                  <a:extLst>
                    <a:ext uri="{9D8B030D-6E8A-4147-A177-3AD203B41FA5}">
                      <a16:colId xmlns:a16="http://schemas.microsoft.com/office/drawing/2014/main" val="3297165524"/>
                    </a:ext>
                  </a:extLst>
                </a:gridCol>
                <a:gridCol w="1296114">
                  <a:extLst>
                    <a:ext uri="{9D8B030D-6E8A-4147-A177-3AD203B41FA5}">
                      <a16:colId xmlns:a16="http://schemas.microsoft.com/office/drawing/2014/main" val="584582179"/>
                    </a:ext>
                  </a:extLst>
                </a:gridCol>
                <a:gridCol w="1512133">
                  <a:extLst>
                    <a:ext uri="{9D8B030D-6E8A-4147-A177-3AD203B41FA5}">
                      <a16:colId xmlns:a16="http://schemas.microsoft.com/office/drawing/2014/main" val="3797842222"/>
                    </a:ext>
                  </a:extLst>
                </a:gridCol>
                <a:gridCol w="2304204">
                  <a:extLst>
                    <a:ext uri="{9D8B030D-6E8A-4147-A177-3AD203B41FA5}">
                      <a16:colId xmlns:a16="http://schemas.microsoft.com/office/drawing/2014/main" val="2352255494"/>
                    </a:ext>
                  </a:extLst>
                </a:gridCol>
              </a:tblGrid>
              <a:tr h="4264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8535" marR="385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Организация деятельности опорного центра дополнительного образования детей и молодежи КГО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Подготовительный: подписание соглашений между опорным центром и образовательными организациями КГО, подготовка нормативно-правовых доку-ментов, подготовка площадки для организации опорного центра, переподготовка и повышение квалификации кадров в сфере ДО;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Практический: реализация дорожной карты, участие в конкурсах технической направленности, учебно-тренировочных сборах (обучение, мастер-классы, соревнования), участие в олимпиадах инженерной направленности, ежегодное проведение городского технического форума, создание интерактивной площадки в сети Интернет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Итоговый: работа интерактивной площадки «Мир техно и </a:t>
                      </a: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инноватики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дополнительного образования», самооценка деятельности опорного центра по итогам реализации проекта по развертыванию сети дополнительных </a:t>
                      </a: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общеобразо-вательных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программ КГО.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8535" marR="38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Январь – декабрь 2019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Январь – март 2019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Август - Октябрь 2019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Сентябрь – декабрь 2019 г.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8535" marR="38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Ангеловский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А.А., Котрухова Р.И.,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Ваховский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В.Н.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8535" marR="38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Образовательные организации КГО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(МДОУ ДС, МОУ СОШ, МУДО)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8535" marR="385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Пакет нормативных документов, регламентирующих деятельность опорного центра ДО КГО.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Подписанные соглашения  между опорным центром и образовательными организациями КГО.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Увеличение доли обученных педагогов в сфере ДО.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Оценка эффективности мероприятий проекта.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Увеличение доли обучающихся, участвующих в олимпиадах и конкурсах технической направленности.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Рост численности обучающихся и родителей, удовлетворенных услугами ДО.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Рост численности педагогов транслирующих свой опыт через работу интерактивной площадки «Мир техно и </a:t>
                      </a:r>
                      <a:r>
                        <a:rPr lang="ru-RU" sz="9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инноватики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дополнительного образования»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Обобщение полученного педагогического опыта в виде выступлений на НПК, статей, размещенных в печатных сборниках и сети Интернет.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8535" marR="38535" marT="0" marB="0"/>
                </a:tc>
                <a:extLst>
                  <a:ext uri="{0D108BD9-81ED-4DB2-BD59-A6C34878D82A}">
                    <a16:rowId xmlns:a16="http://schemas.microsoft.com/office/drawing/2014/main" val="33065871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14F9717-5C68-4A0B-9BF1-E081FEB9F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-6350"/>
            <a:ext cx="9144000" cy="706438"/>
          </a:xfrm>
        </p:spPr>
        <p:txBody>
          <a:bodyPr/>
          <a:lstStyle/>
          <a:p>
            <a:pPr eaLnBrk="1" hangingPunct="1"/>
            <a:r>
              <a:rPr lang="ru-RU" altLang="ru-RU" sz="3000">
                <a:latin typeface="Calibri" panose="020F0502020204030204" pitchFamily="34" charset="0"/>
                <a:cs typeface="Calibri" panose="020F0502020204030204" pitchFamily="34" charset="0"/>
              </a:rPr>
              <a:t>Ожидаемые результаты</a:t>
            </a:r>
          </a:p>
        </p:txBody>
      </p:sp>
      <p:pic>
        <p:nvPicPr>
          <p:cNvPr id="10243" name="Picture 11" descr="ÐÐ£ ÐÐÐ &quot;Ð£ÑÐµÐ±Ð½Ð¾-ÐÐ½ÑÐ¾ÑÐ¼Ð°ÑÐ¸Ð¾Ð½Ð½ÑÐ¹ ÐÐµÑÐ¾Ð´Ð¸ÑÐµÑÐºÐ¸Ð¹ Ð¦ÐµÐ½ÑÑ ÐÐ¾Ð¿ÐµÐ¹ÑÐºÐ¾Ð³Ð¾ Ð³Ð¾ÑÐ¾Ð´ÑÐºÐ¾Ð³Ð¾ Ð¾ÐºÑÑÐ³Ð°&quot;">
            <a:extLst>
              <a:ext uri="{FF2B5EF4-FFF2-40B4-BE49-F238E27FC236}">
                <a16:creationId xmlns:a16="http://schemas.microsoft.com/office/drawing/2014/main" id="{1B753F53-61C5-4B55-BE8B-B538794CE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413" y="198438"/>
            <a:ext cx="2193926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F8C252A-CC48-4883-9442-08281FDF9260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700088"/>
          <a:ext cx="8496300" cy="600075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1937394264"/>
                    </a:ext>
                  </a:extLst>
                </a:gridCol>
                <a:gridCol w="5594350">
                  <a:extLst>
                    <a:ext uri="{9D8B030D-6E8A-4147-A177-3AD203B41FA5}">
                      <a16:colId xmlns:a16="http://schemas.microsoft.com/office/drawing/2014/main" val="404494602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883388275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147902110"/>
                    </a:ext>
                  </a:extLst>
                </a:gridCol>
              </a:tblGrid>
              <a:tr h="366694">
                <a:tc rowSpan="2">
                  <a:txBody>
                    <a:bodyPr/>
                    <a:lstStyle>
                      <a:lvl1pPr marL="85725" indent="301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85725" marR="0" lvl="0" indent="30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п/п 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Цель,</a:t>
                      </a: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задачи	и</a:t>
                      </a: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целевые</a:t>
                      </a:r>
                      <a:r>
                        <a:rPr kumimoji="0" lang="en-US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показатели муниципального Проекта</a:t>
                      </a:r>
                      <a:endParaRPr kumimoji="0" lang="en-US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Значение целевого показателя по годам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390211"/>
                  </a:ext>
                </a:extLst>
              </a:tr>
              <a:tr h="196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01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 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25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605960"/>
                  </a:ext>
                </a:extLst>
              </a:tr>
              <a:tr h="516386">
                <a:tc gridSpan="4">
                  <a:txBody>
                    <a:bodyPr/>
                    <a:lstStyle>
                      <a:lvl1pPr marL="3175" indent="-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175" marR="0" lvl="0" indent="-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Цель Проекта: создание условий для реализации проекта по развертыванию сети дополнительных образовательных программ на территории Копейского городского округа, направленного на обеспечение доступности качественного образования, соответствующего требованиям 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55012"/>
                  </a:ext>
                </a:extLst>
              </a:tr>
              <a:tr h="190490">
                <a:tc gridSpan="4">
                  <a:txBody>
                    <a:bodyPr/>
                    <a:lstStyle>
                      <a:lvl1pPr marL="3175" indent="-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175" marR="0" lvl="0" indent="-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Подпрограмма 1. Обеспечение доступного и качественного дополнительного образования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799439"/>
                  </a:ext>
                </a:extLst>
              </a:tr>
              <a:tr h="190490">
                <a:tc>
                  <a:txBody>
                    <a:bodyPr/>
                    <a:lstStyle>
                      <a:lvl1pPr marL="222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 marL="6350" indent="-63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6350" marR="0" lvl="0" indent="-63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Цель 1. Создание условий по обеспечению доступного дополнительного образования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786396"/>
                  </a:ext>
                </a:extLst>
              </a:tr>
              <a:tr h="190490">
                <a:tc>
                  <a:txBody>
                    <a:bodyPr/>
                    <a:lstStyle>
                      <a:lvl1pPr marL="222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1.1.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Задача 1. Обеспечение обучающихся современными условиями при реализации программ ДПО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235435"/>
                  </a:ext>
                </a:extLst>
              </a:tr>
              <a:tr h="7857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1.1.1.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обучающихся муниципальных образовательных организаций, которым предоставлена возможность обучаться в соответствии с основными современными требованиями, в общей численности, обучающихся муниципальных общеобразовательных организаций </a:t>
                      </a:r>
                    </a:p>
                    <a:p>
                      <a:pPr marL="0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процентов (охват детей в возрасте 5-18 лет программами дополнительного образования)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>
                      <a:lvl1pPr marL="20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менее 70</a:t>
                      </a:r>
                    </a:p>
                    <a:p>
                      <a:pPr marL="206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768795"/>
                  </a:ext>
                </a:extLst>
              </a:tr>
              <a:tr h="196363">
                <a:tc>
                  <a:txBody>
                    <a:bodyPr/>
                    <a:lstStyle>
                      <a:lvl1pPr marL="222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1.2.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175" indent="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175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Задача 2. Повышение доступности дополнительного образования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474019"/>
                  </a:ext>
                </a:extLst>
              </a:tr>
              <a:tr h="516386">
                <a:tc>
                  <a:txBody>
                    <a:bodyPr/>
                    <a:lstStyle>
                      <a:lvl1pPr marL="222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1.2.1.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indent="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детей в возрасте 5 - 18 лет, получающих услуги по дополнительному образованию в организациях различной организационно-правовой формы в общей численности детей этого возраста (процент)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713535"/>
                  </a:ext>
                </a:extLst>
              </a:tr>
              <a:tr h="851648">
                <a:tc>
                  <a:txBody>
                    <a:bodyPr/>
                    <a:lstStyle>
                      <a:lvl1pPr marL="2222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1.2.2.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1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Доля обучающихся, проживающих в населенных пунктах, расположенных на расстоянии более двух километров от образовательной организации и обеспеченных транспортными средствами для организации их перевозки, в общем количестве обучающихся, проживающих в населенных пунктах, расположенных на расстоянии более двух километров от образовательной организации (процентов 100%).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238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38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25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54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053686"/>
                  </a:ext>
                </a:extLst>
              </a:tr>
              <a:tr h="271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1.3.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9525" indent="-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9525" marR="0" lvl="0" indent="-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Задача 3. Повышение качества дополнительного образования 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796251"/>
                  </a:ext>
                </a:extLst>
              </a:tr>
              <a:tr h="1186911">
                <a:tc>
                  <a:txBody>
                    <a:bodyPr/>
                    <a:lstStyle>
                      <a:lvl1pPr marL="25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5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1.3.1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9525" indent="-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9525" marR="0" lvl="0" indent="-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Обеспечение качества кадрового состава сферы дополнительного образования детей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>
                      <a:lvl1pPr marL="9525" indent="-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9525" marR="0" lvl="0" indent="-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удельный вес численности молодых педагогов в возрасте до 35 лет в государственных (муниципальных) образовательных организациях дополнительного образования детей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174589"/>
                  </a:ext>
                </a:extLst>
              </a:tr>
              <a:tr h="541310">
                <a:tc>
                  <a:txBody>
                    <a:bodyPr/>
                    <a:lstStyle>
                      <a:lvl1pPr marL="25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5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1.3.2</a:t>
                      </a:r>
                      <a:endParaRPr kumimoji="0" lang="ru-RU" altLang="ru-RU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9525" indent="-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9525" marR="0" lvl="0" indent="-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Обучающихся по программам общего образования, участвующих в олимпиадах и конкурсах технической направленности различного уровня, в общей численности обучающихся по программам общего образования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>
                      <a:lvl1pPr marL="9525" indent="-31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9525" marR="0" lvl="0" indent="-31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удельный вес численности обучающихся по программам общего образования</a:t>
                      </a:r>
                      <a:endParaRPr kumimoji="0" lang="ru-RU" alt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3496" marR="0" marT="1349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2968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118</TotalTime>
  <Words>888</Words>
  <Application>Microsoft Office PowerPoint</Application>
  <PresentationFormat>Экран (4:3)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Оформление по умолчанию</vt:lpstr>
      <vt:lpstr>Министерство образования и науки Челябинской области ГБУ ДПО «Челябинский институт переподготовки и повышения квалификации работников образования» Управление образования администрации Копейского городского округа МУ ДПО «Учебно-информационный методический центр Копейского городского округа» </vt:lpstr>
      <vt:lpstr>Актуальность</vt:lpstr>
      <vt:lpstr>Цель - разработка, внедрение и реализация Модели управления сетью дополнительных общеразвивающих программ на территории КГО </vt:lpstr>
      <vt:lpstr>Презентация PowerPoint</vt:lpstr>
      <vt:lpstr>Анализ</vt:lpstr>
      <vt:lpstr>Презентация PowerPoint</vt:lpstr>
      <vt:lpstr>Презентация PowerPoint</vt:lpstr>
      <vt:lpstr>Дорожная карта проекта</vt:lpstr>
      <vt:lpstr>Ожидаемые результаты</vt:lpstr>
      <vt:lpstr>Предложения: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Челябинской области ГБУ ДПО «Челябинский институт переподготовки и повышения квалификации работников образования» Управление образования администрации Копейского городского округа МУ ДПО «Учебно-информационный методический центр Копейского городского округа»</dc:title>
  <dc:creator>User</dc:creator>
  <cp:lastModifiedBy>Pavel A. Safronov</cp:lastModifiedBy>
  <cp:revision>15</cp:revision>
  <dcterms:created xsi:type="dcterms:W3CDTF">2018-11-30T00:41:51Z</dcterms:created>
  <dcterms:modified xsi:type="dcterms:W3CDTF">2018-12-25T15:29:31Z</dcterms:modified>
</cp:coreProperties>
</file>