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69" r:id="rId5"/>
    <p:sldId id="270" r:id="rId6"/>
    <p:sldId id="258" r:id="rId7"/>
    <p:sldId id="271" r:id="rId8"/>
    <p:sldId id="26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9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6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4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7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6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6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6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537C3-054F-41F7-AC0B-977CB77CF2A4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7175-A7E9-4E82-A628-59BABE131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4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145" y="692696"/>
            <a:ext cx="8905002" cy="33208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5000"/>
              </a:lnSpc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Нормативные основы</a:t>
            </a:r>
          </a:p>
          <a:p>
            <a:pPr algn="ctr">
              <a:lnSpc>
                <a:spcPts val="5000"/>
              </a:lnSpc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реализации</a:t>
            </a:r>
          </a:p>
          <a:p>
            <a:pPr algn="ctr">
              <a:lnSpc>
                <a:spcPts val="5000"/>
              </a:lnSpc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кологического образования</a:t>
            </a:r>
          </a:p>
          <a:p>
            <a:pPr algn="ctr">
              <a:lnSpc>
                <a:spcPts val="5000"/>
              </a:lnSpc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общеобразовательной</a:t>
            </a:r>
          </a:p>
          <a:p>
            <a:pPr algn="ctr">
              <a:lnSpc>
                <a:spcPts val="5000"/>
              </a:lnSpc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школе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1075" y="5805264"/>
            <a:ext cx="4583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Уткина Т.В., зав. кафедрой </a:t>
            </a:r>
          </a:p>
          <a:p>
            <a:r>
              <a:rPr lang="ru-RU" dirty="0" smtClean="0"/>
              <a:t>естественно-математического образования  </a:t>
            </a:r>
          </a:p>
          <a:p>
            <a:r>
              <a:rPr lang="ru-RU" dirty="0" smtClean="0"/>
              <a:t>ГБУ ДПО ЧИППКРО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70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893033"/>
            <a:ext cx="946656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Изучение учебных предметов «Физическая культура», «Экология</a:t>
            </a:r>
            <a:r>
              <a:rPr lang="ru-RU" sz="2400" b="1" dirty="0" smtClean="0"/>
              <a:t>».  </a:t>
            </a:r>
          </a:p>
          <a:p>
            <a:r>
              <a:rPr lang="ru-RU" sz="2400" b="1" dirty="0" smtClean="0"/>
              <a:t>«</a:t>
            </a:r>
            <a:r>
              <a:rPr lang="ru-RU" sz="2400" b="1" dirty="0"/>
              <a:t>Основы безопасности жизнедеятельности» должно обеспечить</a:t>
            </a:r>
            <a:r>
              <a:rPr lang="ru-RU" sz="2400" b="1" dirty="0" smtClean="0"/>
              <a:t>:</a:t>
            </a:r>
          </a:p>
          <a:p>
            <a:endParaRPr lang="ru-RU" sz="2400" dirty="0"/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</a:t>
            </a:r>
            <a:r>
              <a:rPr lang="ru-RU" sz="2400" dirty="0"/>
              <a:t>экологического мышления, навыков здорового, </a:t>
            </a:r>
            <a:endParaRPr lang="ru-RU" sz="2400" dirty="0" smtClean="0"/>
          </a:p>
          <a:p>
            <a:r>
              <a:rPr lang="ru-RU" sz="2400" dirty="0" smtClean="0"/>
              <a:t>безопасного </a:t>
            </a:r>
            <a:r>
              <a:rPr lang="ru-RU" sz="2400" dirty="0"/>
              <a:t>и экологически </a:t>
            </a:r>
            <a:r>
              <a:rPr lang="ru-RU" sz="2400" dirty="0" err="1"/>
              <a:t>целесооборазного</a:t>
            </a:r>
            <a:r>
              <a:rPr lang="ru-RU" sz="2400" dirty="0"/>
              <a:t> образа жизни, </a:t>
            </a:r>
            <a:endParaRPr lang="ru-RU" sz="2400" dirty="0" smtClean="0"/>
          </a:p>
          <a:p>
            <a:r>
              <a:rPr lang="ru-RU" sz="2400" dirty="0" smtClean="0"/>
              <a:t>понимание </a:t>
            </a:r>
            <a:r>
              <a:rPr lang="ru-RU" sz="2400" dirty="0"/>
              <a:t>рисков и угроз современного мира; 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знание </a:t>
            </a:r>
            <a:r>
              <a:rPr lang="ru-RU" sz="2400" dirty="0"/>
              <a:t>правил и владение навыками поведения в опасных и </a:t>
            </a:r>
            <a:endParaRPr lang="ru-RU" sz="2400" dirty="0" smtClean="0"/>
          </a:p>
          <a:p>
            <a:r>
              <a:rPr lang="ru-RU" sz="2400" dirty="0" smtClean="0"/>
              <a:t>чрезвычайных </a:t>
            </a:r>
            <a:r>
              <a:rPr lang="ru-RU" sz="2400" dirty="0"/>
              <a:t>ситуациях природного, социального и техногенного </a:t>
            </a:r>
            <a:endParaRPr lang="ru-RU" sz="2400" dirty="0" smtClean="0"/>
          </a:p>
          <a:p>
            <a:r>
              <a:rPr lang="ru-RU" sz="2400" dirty="0" smtClean="0"/>
              <a:t>характера</a:t>
            </a:r>
            <a:r>
              <a:rPr lang="ru-RU" sz="2400" dirty="0"/>
              <a:t>; 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владение </a:t>
            </a:r>
            <a:r>
              <a:rPr lang="ru-RU" sz="2400" dirty="0"/>
              <a:t>умением сохранять эмоциональную устойчивость в </a:t>
            </a:r>
            <a:endParaRPr lang="ru-RU" sz="2400" dirty="0" smtClean="0"/>
          </a:p>
          <a:p>
            <a:r>
              <a:rPr lang="ru-RU" sz="2400" dirty="0" smtClean="0"/>
              <a:t>опасных </a:t>
            </a:r>
            <a:r>
              <a:rPr lang="ru-RU" sz="2400" dirty="0"/>
              <a:t>и чрезвычайных ситуациях, а также навыками оказания </a:t>
            </a:r>
            <a:endParaRPr lang="ru-RU" sz="2400" dirty="0" smtClean="0"/>
          </a:p>
          <a:p>
            <a:r>
              <a:rPr lang="ru-RU" sz="2400" dirty="0" smtClean="0"/>
              <a:t>первой </a:t>
            </a:r>
            <a:r>
              <a:rPr lang="ru-RU" sz="2400" dirty="0"/>
              <a:t>помощи пострадавшим;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умение </a:t>
            </a:r>
            <a:r>
              <a:rPr lang="ru-RU" sz="2400" dirty="0"/>
              <a:t>действовать индивидуально и в группе в опасных и </a:t>
            </a:r>
            <a:endParaRPr lang="ru-RU" sz="2400" dirty="0" smtClean="0"/>
          </a:p>
          <a:p>
            <a:r>
              <a:rPr lang="ru-RU" sz="2400" dirty="0" smtClean="0"/>
              <a:t>чрезвычайных </a:t>
            </a:r>
            <a:r>
              <a:rPr lang="ru-RU" sz="2400" dirty="0"/>
              <a:t>ситуациях.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2523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ФГОС С(П)ОО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034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260648"/>
            <a:ext cx="9278117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«Экология» (базовый уровень) –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требования </a:t>
            </a:r>
            <a:r>
              <a:rPr lang="ru-RU" sz="3200" b="1" dirty="0"/>
              <a:t>к предметным результатам освоения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интегрированного </a:t>
            </a:r>
          </a:p>
          <a:p>
            <a:pPr algn="ctr"/>
            <a:r>
              <a:rPr lang="ru-RU" sz="3200" b="1" dirty="0" smtClean="0"/>
              <a:t>учебного </a:t>
            </a:r>
            <a:r>
              <a:rPr lang="ru-RU" sz="3200" b="1" dirty="0"/>
              <a:t>предмета «Экология» должны отражать</a:t>
            </a:r>
            <a:r>
              <a:rPr lang="ru-RU" sz="3200" b="1" dirty="0" smtClean="0"/>
              <a:t>:</a:t>
            </a:r>
          </a:p>
          <a:p>
            <a:endParaRPr lang="ru-RU" dirty="0"/>
          </a:p>
          <a:p>
            <a:r>
              <a:rPr lang="ru-RU" sz="2800" dirty="0"/>
              <a:t>1) </a:t>
            </a:r>
            <a:r>
              <a:rPr lang="ru-RU" sz="2800" dirty="0" err="1"/>
              <a:t>сформированность</a:t>
            </a:r>
            <a:r>
              <a:rPr lang="ru-RU" sz="2800" dirty="0"/>
              <a:t> представлений об экологической </a:t>
            </a:r>
            <a:endParaRPr lang="ru-RU" sz="2800" dirty="0" smtClean="0"/>
          </a:p>
          <a:p>
            <a:r>
              <a:rPr lang="ru-RU" sz="2800" dirty="0" smtClean="0"/>
              <a:t>культуре </a:t>
            </a:r>
            <a:r>
              <a:rPr lang="ru-RU" sz="2800" dirty="0"/>
              <a:t>как условии достижения устойчивого </a:t>
            </a:r>
            <a:endParaRPr lang="ru-RU" sz="2800" dirty="0" smtClean="0"/>
          </a:p>
          <a:p>
            <a:r>
              <a:rPr lang="ru-RU" sz="2800" dirty="0" smtClean="0"/>
              <a:t>(</a:t>
            </a:r>
            <a:r>
              <a:rPr lang="ru-RU" sz="2800" dirty="0"/>
              <a:t>сбалансированного) развития общества и природы, </a:t>
            </a:r>
            <a:endParaRPr lang="ru-RU" sz="2800" dirty="0" smtClean="0"/>
          </a:p>
          <a:p>
            <a:r>
              <a:rPr lang="ru-RU" sz="2800" dirty="0" smtClean="0"/>
              <a:t>об </a:t>
            </a:r>
            <a:r>
              <a:rPr lang="ru-RU" sz="2800" dirty="0"/>
              <a:t>экологических связях в системе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человек–общество–природа»;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2) </a:t>
            </a:r>
            <a:r>
              <a:rPr lang="ru-RU" sz="2800" dirty="0" err="1"/>
              <a:t>сформированность</a:t>
            </a:r>
            <a:r>
              <a:rPr lang="ru-RU" sz="2800" dirty="0"/>
              <a:t> экологического мышления и </a:t>
            </a:r>
            <a:endParaRPr lang="ru-RU" sz="2800" dirty="0" smtClean="0"/>
          </a:p>
          <a:p>
            <a:r>
              <a:rPr lang="ru-RU" sz="2800" dirty="0" smtClean="0"/>
              <a:t>способности </a:t>
            </a:r>
            <a:r>
              <a:rPr lang="ru-RU" sz="2800" dirty="0"/>
              <a:t>учитывать и оценивать экологические </a:t>
            </a:r>
            <a:endParaRPr lang="ru-RU" sz="2800" dirty="0" smtClean="0"/>
          </a:p>
          <a:p>
            <a:r>
              <a:rPr lang="ru-RU" sz="2800" dirty="0" smtClean="0"/>
              <a:t>последствия </a:t>
            </a:r>
            <a:r>
              <a:rPr lang="ru-RU" sz="2800" dirty="0"/>
              <a:t>в разных сферах деятельности; </a:t>
            </a:r>
          </a:p>
        </p:txBody>
      </p:sp>
    </p:spTree>
    <p:extLst>
      <p:ext uri="{BB962C8B-B14F-4D97-AF65-F5344CB8AC3E}">
        <p14:creationId xmlns:p14="http://schemas.microsoft.com/office/powerpoint/2010/main" val="357441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716498"/>
            <a:ext cx="932537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3) владение умениями применять экологические </a:t>
            </a:r>
          </a:p>
          <a:p>
            <a:r>
              <a:rPr lang="ru-RU" sz="3200" dirty="0" smtClean="0"/>
              <a:t>знания в жизненных ситуациях, связанных с </a:t>
            </a:r>
          </a:p>
          <a:p>
            <a:r>
              <a:rPr lang="ru-RU" sz="3200" dirty="0" smtClean="0"/>
              <a:t>выполнением типичных социальных ролей;</a:t>
            </a:r>
          </a:p>
          <a:p>
            <a:endParaRPr lang="ru-RU" sz="3200" dirty="0" smtClean="0"/>
          </a:p>
          <a:p>
            <a:r>
              <a:rPr lang="ru-RU" sz="3200" dirty="0" smtClean="0"/>
              <a:t>4) владение знаниями экологических императивов, </a:t>
            </a:r>
          </a:p>
          <a:p>
            <a:r>
              <a:rPr lang="ru-RU" sz="3200" dirty="0" smtClean="0"/>
              <a:t>гражданских прав и обязанностей в области </a:t>
            </a:r>
          </a:p>
          <a:p>
            <a:r>
              <a:rPr lang="ru-RU" sz="3200" dirty="0" err="1" smtClean="0"/>
              <a:t>энерго</a:t>
            </a:r>
            <a:r>
              <a:rPr lang="ru-RU" sz="3200" dirty="0" smtClean="0"/>
              <a:t>- и ресурсосбережения в интересах </a:t>
            </a:r>
          </a:p>
          <a:p>
            <a:r>
              <a:rPr lang="ru-RU" sz="3200" dirty="0" smtClean="0"/>
              <a:t>сохранения окружающей среды, здоровья и </a:t>
            </a:r>
          </a:p>
          <a:p>
            <a:r>
              <a:rPr lang="ru-RU" sz="3200" dirty="0" smtClean="0"/>
              <a:t>безопасности жизни;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758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900477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5) </a:t>
            </a:r>
            <a:r>
              <a:rPr lang="ru-RU" sz="3200" dirty="0" err="1" smtClean="0"/>
              <a:t>сформированность</a:t>
            </a:r>
            <a:r>
              <a:rPr lang="ru-RU" sz="3200" dirty="0" smtClean="0"/>
              <a:t> личностного отношения к </a:t>
            </a:r>
          </a:p>
          <a:p>
            <a:r>
              <a:rPr lang="ru-RU" sz="3200" dirty="0" smtClean="0"/>
              <a:t>экологическим ценностям, моральной </a:t>
            </a:r>
          </a:p>
          <a:p>
            <a:r>
              <a:rPr lang="ru-RU" sz="3200" dirty="0" smtClean="0"/>
              <a:t>ответственности за экологические последствия </a:t>
            </a:r>
          </a:p>
          <a:p>
            <a:r>
              <a:rPr lang="ru-RU" sz="3200" dirty="0" smtClean="0"/>
              <a:t>своих действий в окружающей среде; </a:t>
            </a:r>
          </a:p>
          <a:p>
            <a:endParaRPr lang="ru-RU" sz="3200" dirty="0" smtClean="0"/>
          </a:p>
          <a:p>
            <a:r>
              <a:rPr lang="ru-RU" sz="3200" dirty="0" smtClean="0"/>
              <a:t>6) </a:t>
            </a:r>
            <a:r>
              <a:rPr lang="ru-RU" sz="3200" dirty="0" err="1" smtClean="0"/>
              <a:t>сформированность</a:t>
            </a:r>
            <a:r>
              <a:rPr lang="ru-RU" sz="3200" dirty="0" smtClean="0"/>
              <a:t> способности к выполнению </a:t>
            </a:r>
          </a:p>
          <a:p>
            <a:r>
              <a:rPr lang="ru-RU" sz="3200" dirty="0" smtClean="0"/>
              <a:t>проектов экологически ориентированной </a:t>
            </a:r>
          </a:p>
          <a:p>
            <a:r>
              <a:rPr lang="ru-RU" sz="3200" dirty="0" smtClean="0"/>
              <a:t>социальной деятельности, связанных с </a:t>
            </a:r>
          </a:p>
          <a:p>
            <a:r>
              <a:rPr lang="ru-RU" sz="3200" dirty="0" smtClean="0"/>
              <a:t>экологической безопасностью окружающей </a:t>
            </a:r>
          </a:p>
          <a:p>
            <a:r>
              <a:rPr lang="ru-RU" sz="3200" dirty="0" smtClean="0"/>
              <a:t>среды, здоровьем людей и повышением их </a:t>
            </a:r>
          </a:p>
          <a:p>
            <a:r>
              <a:rPr lang="ru-RU" sz="3200" dirty="0" smtClean="0"/>
              <a:t>экологической культуры.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813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4624"/>
            <a:ext cx="817800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sz="3200" b="1" dirty="0" smtClean="0"/>
              <a:t>Основы безопасности жизнедеятельности» </a:t>
            </a:r>
          </a:p>
          <a:p>
            <a:r>
              <a:rPr lang="ru-RU" sz="3200" b="1" dirty="0" smtClean="0"/>
              <a:t>(базовый уровень) – требования </a:t>
            </a:r>
          </a:p>
          <a:p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85478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1) </a:t>
            </a:r>
            <a:r>
              <a:rPr lang="ru-RU" sz="2800" dirty="0" err="1"/>
              <a:t>сформированность</a:t>
            </a:r>
            <a:r>
              <a:rPr lang="ru-RU" sz="2800" dirty="0"/>
              <a:t> представлений о культуре </a:t>
            </a:r>
            <a:endParaRPr lang="ru-RU" sz="2800" dirty="0" smtClean="0"/>
          </a:p>
          <a:p>
            <a:r>
              <a:rPr lang="ru-RU" sz="2800" dirty="0" smtClean="0"/>
              <a:t>безопасности </a:t>
            </a:r>
            <a:r>
              <a:rPr lang="ru-RU" sz="2800" dirty="0"/>
              <a:t>жизнедеятельности, в том числе о </a:t>
            </a:r>
            <a:endParaRPr lang="ru-RU" sz="2800" dirty="0" smtClean="0"/>
          </a:p>
          <a:p>
            <a:r>
              <a:rPr lang="ru-RU" sz="2800" dirty="0" smtClean="0"/>
              <a:t>культуре </a:t>
            </a:r>
            <a:r>
              <a:rPr lang="ru-RU" sz="2800" dirty="0"/>
              <a:t>экологической безопасности как о жизненно </a:t>
            </a:r>
            <a:endParaRPr lang="ru-RU" sz="2800" dirty="0" smtClean="0"/>
          </a:p>
          <a:p>
            <a:r>
              <a:rPr lang="ru-RU" sz="2800" dirty="0" smtClean="0"/>
              <a:t>важной </a:t>
            </a:r>
            <a:r>
              <a:rPr lang="ru-RU" sz="2800" dirty="0"/>
              <a:t>социально-нравственной позиции личности, </a:t>
            </a:r>
            <a:endParaRPr lang="ru-RU" sz="2800" dirty="0" smtClean="0"/>
          </a:p>
          <a:p>
            <a:r>
              <a:rPr lang="ru-RU" sz="2800" dirty="0" smtClean="0"/>
              <a:t>а </a:t>
            </a:r>
            <a:r>
              <a:rPr lang="ru-RU" sz="2800" dirty="0"/>
              <a:t>также как о средстве, повышающем защищённость </a:t>
            </a:r>
            <a:endParaRPr lang="ru-RU" sz="2800" dirty="0" smtClean="0"/>
          </a:p>
          <a:p>
            <a:r>
              <a:rPr lang="ru-RU" sz="2800" dirty="0" smtClean="0"/>
              <a:t>личности</a:t>
            </a:r>
            <a:r>
              <a:rPr lang="ru-RU" sz="2800" dirty="0"/>
              <a:t>, общества и государства от внешних и </a:t>
            </a:r>
            <a:endParaRPr lang="ru-RU" sz="2800" dirty="0" smtClean="0"/>
          </a:p>
          <a:p>
            <a:r>
              <a:rPr lang="ru-RU" sz="2800" dirty="0" smtClean="0"/>
              <a:t>внутренних </a:t>
            </a:r>
            <a:r>
              <a:rPr lang="ru-RU" sz="2800" dirty="0"/>
              <a:t>угроз, включая отрицательное влияние </a:t>
            </a:r>
            <a:endParaRPr lang="ru-RU" sz="2800" dirty="0" smtClean="0"/>
          </a:p>
          <a:p>
            <a:r>
              <a:rPr lang="ru-RU" sz="2800" dirty="0" smtClean="0"/>
              <a:t>человеческого </a:t>
            </a:r>
            <a:r>
              <a:rPr lang="ru-RU" sz="2800" dirty="0"/>
              <a:t>фактора;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2697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627" y="-27384"/>
            <a:ext cx="8009821" cy="704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…</a:t>
            </a:r>
          </a:p>
          <a:p>
            <a:r>
              <a:rPr lang="ru-RU" sz="2800" dirty="0"/>
              <a:t>4) </a:t>
            </a:r>
            <a:r>
              <a:rPr lang="ru-RU" sz="2800" dirty="0" err="1"/>
              <a:t>сформированность</a:t>
            </a:r>
            <a:r>
              <a:rPr lang="ru-RU" sz="2800" dirty="0"/>
              <a:t> представлений о </a:t>
            </a:r>
            <a:endParaRPr lang="ru-RU" sz="2800" dirty="0" smtClean="0"/>
          </a:p>
          <a:p>
            <a:r>
              <a:rPr lang="ru-RU" sz="2800" dirty="0" smtClean="0"/>
              <a:t>здоровом </a:t>
            </a:r>
            <a:r>
              <a:rPr lang="ru-RU" sz="2800" dirty="0"/>
              <a:t>образе жизни как о средстве </a:t>
            </a:r>
            <a:endParaRPr lang="ru-RU" sz="2800" dirty="0" smtClean="0"/>
          </a:p>
          <a:p>
            <a:r>
              <a:rPr lang="ru-RU" sz="2800" dirty="0" smtClean="0"/>
              <a:t>обеспечения </a:t>
            </a:r>
            <a:r>
              <a:rPr lang="ru-RU" sz="2800" dirty="0"/>
              <a:t>духовного, физического и </a:t>
            </a:r>
            <a:endParaRPr lang="ru-RU" sz="2800" dirty="0" smtClean="0"/>
          </a:p>
          <a:p>
            <a:r>
              <a:rPr lang="ru-RU" sz="2800" dirty="0" smtClean="0"/>
              <a:t>социального </a:t>
            </a:r>
            <a:r>
              <a:rPr lang="ru-RU" sz="2800" dirty="0"/>
              <a:t>благополучия личности;</a:t>
            </a:r>
          </a:p>
          <a:p>
            <a:r>
              <a:rPr lang="ru-RU" sz="2800" dirty="0" smtClean="0"/>
              <a:t>…</a:t>
            </a:r>
          </a:p>
          <a:p>
            <a:r>
              <a:rPr lang="ru-RU" sz="2800" dirty="0"/>
              <a:t>6) знание факторов, пагубно влияющих на </a:t>
            </a:r>
            <a:endParaRPr lang="ru-RU" sz="2800" dirty="0" smtClean="0"/>
          </a:p>
          <a:p>
            <a:r>
              <a:rPr lang="ru-RU" sz="2800" dirty="0" smtClean="0"/>
              <a:t>здоровье </a:t>
            </a:r>
            <a:r>
              <a:rPr lang="ru-RU" sz="2800" dirty="0"/>
              <a:t>человека, исключение из своей жизни </a:t>
            </a:r>
            <a:endParaRPr lang="ru-RU" sz="2800" dirty="0" smtClean="0"/>
          </a:p>
          <a:p>
            <a:r>
              <a:rPr lang="ru-RU" sz="2800" dirty="0" smtClean="0"/>
              <a:t>вредных </a:t>
            </a:r>
            <a:r>
              <a:rPr lang="ru-RU" sz="2800" dirty="0"/>
              <a:t>привычек (курения, пьянства и т. д</a:t>
            </a:r>
            <a:r>
              <a:rPr lang="ru-RU" sz="2800" dirty="0" smtClean="0"/>
              <a:t>.);</a:t>
            </a:r>
          </a:p>
          <a:p>
            <a:r>
              <a:rPr lang="ru-RU" sz="2800" dirty="0" smtClean="0"/>
              <a:t>…</a:t>
            </a:r>
          </a:p>
          <a:p>
            <a:r>
              <a:rPr lang="ru-RU" sz="2800" dirty="0" smtClean="0"/>
              <a:t>8) умение </a:t>
            </a:r>
            <a:r>
              <a:rPr lang="ru-RU" sz="2800" dirty="0"/>
              <a:t>применять полученные знания в </a:t>
            </a:r>
            <a:endParaRPr lang="ru-RU" sz="2800" dirty="0" smtClean="0"/>
          </a:p>
          <a:p>
            <a:r>
              <a:rPr lang="ru-RU" sz="2800" dirty="0" smtClean="0"/>
              <a:t>области </a:t>
            </a:r>
            <a:r>
              <a:rPr lang="ru-RU" sz="2800" dirty="0"/>
              <a:t>безопасности на практике, проектировать </a:t>
            </a:r>
            <a:endParaRPr lang="ru-RU" sz="2800" dirty="0" smtClean="0"/>
          </a:p>
          <a:p>
            <a:r>
              <a:rPr lang="ru-RU" sz="2800" dirty="0" smtClean="0"/>
              <a:t>модели </a:t>
            </a:r>
            <a:r>
              <a:rPr lang="ru-RU" sz="2800" dirty="0"/>
              <a:t>личного безопасного поведения в </a:t>
            </a:r>
            <a:endParaRPr lang="ru-RU" sz="2800" dirty="0" smtClean="0"/>
          </a:p>
          <a:p>
            <a:r>
              <a:rPr lang="ru-RU" sz="2800" dirty="0" smtClean="0"/>
              <a:t>повседневной </a:t>
            </a:r>
            <a:r>
              <a:rPr lang="ru-RU" sz="2800" dirty="0"/>
              <a:t>жизни и в различных опасных и </a:t>
            </a:r>
            <a:endParaRPr lang="ru-RU" sz="2800" dirty="0" smtClean="0"/>
          </a:p>
          <a:p>
            <a:r>
              <a:rPr lang="ru-RU" sz="2800" dirty="0" smtClean="0"/>
              <a:t>чрезвычайных </a:t>
            </a:r>
            <a:r>
              <a:rPr lang="ru-RU" sz="2800" dirty="0"/>
              <a:t>ситуациях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50578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Повторяемость в стандарте словосочетаний/понятий: </a:t>
            </a:r>
            <a:r>
              <a:rPr lang="ru-RU" sz="2800" b="1" dirty="0" smtClean="0">
                <a:solidFill>
                  <a:schemeClr val="accent2"/>
                </a:solidFill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/>
              <a:t>ФЕДЕРАЛЬНЫЙ </a:t>
            </a:r>
            <a:r>
              <a:rPr lang="ru-RU" sz="2800" b="1" dirty="0"/>
              <a:t>ГОСУДАРСТВЕННЫЙ ОБРАЗОВАТЕЛЬНЫЙ СТАНДАРТ ОСНОВНОГО ОБЩЕГО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здорового и безопасного для человека и окружающей его среды образа жизни; - 12 (!!!) раз; (биология, ОБЖ)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экологической культуры – 8 раз; • экологического качества окружающей среды; - 3 раза; (биология, ОБЖ)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экологического состояния окружающей среды -1 раз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устойчивого развития – 3 раза.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ФЕДЕРАЛЬНЫЙ </a:t>
            </a:r>
            <a:r>
              <a:rPr lang="ru-RU" b="1" dirty="0"/>
              <a:t>ГОСУДАРСТВЕННЫЙ ОБРАЗОВАТЕЛЬНЫЙ СТАНДАРТ СРЕДНЕГО (ПОЛНОГО) ОБЩЕГО </a:t>
            </a:r>
            <a:r>
              <a:rPr lang="ru-RU" b="1" dirty="0" smtClean="0"/>
              <a:t>ОБРАЗОВАНИЯ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dirty="0"/>
              <a:t>• здорового и безопасного для человека и окружающей его среды образа жизни; - 6 раз; (биология, ОБЖ)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экологического мышления – 5 раз;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экологическая культура – 3 раза</a:t>
            </a:r>
          </a:p>
        </p:txBody>
      </p:sp>
    </p:spTree>
    <p:extLst>
      <p:ext uri="{BB962C8B-B14F-4D97-AF65-F5344CB8AC3E}">
        <p14:creationId xmlns:p14="http://schemas.microsoft.com/office/powerpoint/2010/main" val="1773625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Правовые основы РФ в сфере экологии и устойчивого развития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(</a:t>
            </a:r>
            <a:r>
              <a:rPr lang="ru-RU" sz="3600" b="1" dirty="0"/>
              <a:t>и экологического образования)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/>
              <a:t>Конституция РФ </a:t>
            </a:r>
            <a:r>
              <a:rPr lang="ru-RU" dirty="0"/>
              <a:t>Статья 42. Каждый имеет право на благоприятную окружающую среду</a:t>
            </a:r>
            <a:r>
              <a:rPr lang="ru-RU" dirty="0" smtClean="0"/>
              <a:t>,...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• </a:t>
            </a:r>
            <a:r>
              <a:rPr lang="ru-RU" b="1" dirty="0"/>
              <a:t>Указ Президента РФ </a:t>
            </a:r>
            <a:r>
              <a:rPr lang="ru-RU" dirty="0"/>
              <a:t>от 1 апреля 1996 г. № 440 «О Концепции перехода Российской Федерации к устойчивому развитию»;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/>
              <a:t>Экологическая доктрина </a:t>
            </a:r>
            <a:r>
              <a:rPr lang="ru-RU" dirty="0"/>
              <a:t>Российской Федерации, одобренной распоряжением Правительства РФ от 31 августа 2002 г. № 1225-р;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«</a:t>
            </a:r>
            <a:r>
              <a:rPr lang="ru-RU" b="1" dirty="0"/>
              <a:t>Основы государственной политики </a:t>
            </a:r>
            <a:r>
              <a:rPr lang="ru-RU" dirty="0"/>
              <a:t>в области экологического развития России на период до 2030 года» (утв. Президентом РФ от 30 апреля 2012 г.)» • И т.д. </a:t>
            </a:r>
          </a:p>
        </p:txBody>
      </p:sp>
    </p:spTree>
    <p:extLst>
      <p:ext uri="{BB962C8B-B14F-4D97-AF65-F5344CB8AC3E}">
        <p14:creationId xmlns:p14="http://schemas.microsoft.com/office/powerpoint/2010/main" val="4129196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«Рио+20»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Общество, экономика и природа – неразделимы. Именно поэтому нам нужна и новая парадигма развития, которая способна обеспечить благосостояние общества без избыточного давления на природу».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dirty="0"/>
              <a:t>из выступления Д. А. Медведева)</a:t>
            </a:r>
          </a:p>
        </p:txBody>
      </p:sp>
    </p:spTree>
    <p:extLst>
      <p:ext uri="{BB962C8B-B14F-4D97-AF65-F5344CB8AC3E}">
        <p14:creationId xmlns:p14="http://schemas.microsoft.com/office/powerpoint/2010/main" val="3133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Знания в области закономерностей функционирования природы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Правильная </a:t>
            </a:r>
            <a:r>
              <a:rPr lang="ru-RU" dirty="0"/>
              <a:t>оценка экологических последствий </a:t>
            </a:r>
            <a:r>
              <a:rPr lang="ru-RU" dirty="0" err="1"/>
              <a:t>макропроектов</a:t>
            </a:r>
            <a:r>
              <a:rPr lang="ru-RU" dirty="0"/>
              <a:t> (примеры: переброска части стока сибирских рек в Центральную Азию; орошение Аральского региона; освоение целинных и залежных земель Сибири и Казахстана). </a:t>
            </a:r>
            <a:endParaRPr lang="ru-RU" dirty="0" smtClean="0"/>
          </a:p>
          <a:p>
            <a:r>
              <a:rPr lang="ru-RU" dirty="0" smtClean="0"/>
              <a:t>Применение </a:t>
            </a:r>
            <a:r>
              <a:rPr lang="ru-RU" dirty="0"/>
              <a:t>традиционных устаревших </a:t>
            </a:r>
            <a:r>
              <a:rPr lang="ru-RU" dirty="0" err="1"/>
              <a:t>пром</a:t>
            </a:r>
            <a:r>
              <a:rPr lang="ru-RU" dirty="0"/>
              <a:t>. и с/х технологий привело в короткий срок эти регионы к катастрофическим последствиям.</a:t>
            </a:r>
          </a:p>
        </p:txBody>
      </p:sp>
    </p:spTree>
    <p:extLst>
      <p:ext uri="{BB962C8B-B14F-4D97-AF65-F5344CB8AC3E}">
        <p14:creationId xmlns:p14="http://schemas.microsoft.com/office/powerpoint/2010/main" val="351425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s/ekologija/Ekologicheskoe-soznanie/0002-002-Aktualn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41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skola12.ucoz.ru/FGOS/fgos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" t="22649" r="73878" b="31410"/>
          <a:stretch/>
        </p:blipFill>
        <p:spPr bwMode="auto">
          <a:xfrm>
            <a:off x="179512" y="305505"/>
            <a:ext cx="648072" cy="7472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404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Новые требования к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/>
              <a:t>Биосферосовместимость</a:t>
            </a:r>
            <a:r>
              <a:rPr lang="ru-RU" dirty="0"/>
              <a:t> (технологий, материалов и т.д.) на основе знания законов функционирования биосферы;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Умеренность в потреблении природных ресурсов;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Преодоление расточительности потребительской структуры общества и т.д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chemeClr val="accent2"/>
                </a:solidFill>
              </a:rPr>
              <a:t>«Экологический коридор» экономического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182643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Реализация ФГОС ОО </a:t>
            </a:r>
            <a:r>
              <a:rPr lang="ru-RU" dirty="0"/>
              <a:t>в части экологического образования и воспитания школьников является одним из необходимых условий и факторов экологического развития России.</a:t>
            </a:r>
          </a:p>
        </p:txBody>
      </p:sp>
    </p:spTree>
    <p:extLst>
      <p:ext uri="{BB962C8B-B14F-4D97-AF65-F5344CB8AC3E}">
        <p14:creationId xmlns:p14="http://schemas.microsoft.com/office/powerpoint/2010/main" val="204397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856593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НАЧАЛЬНАЯ ШКОЛА</a:t>
            </a:r>
          </a:p>
          <a:p>
            <a:endParaRPr lang="ru-RU" sz="2800" dirty="0"/>
          </a:p>
          <a:p>
            <a:r>
              <a:rPr lang="ru-RU" sz="2800" dirty="0" smtClean="0"/>
              <a:t>ОСНОВНАЯ ОБРАЗОВАТЕЛЬНАЯ ПРОГРАММА:</a:t>
            </a:r>
          </a:p>
          <a:p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Программы отдельных учебных предметов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Программа формирования универсальных учебных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действий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Программа духовно-нравственного развития и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воспитания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Программа формирования экологической культуры,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здорового и безопасного образа жизни</a:t>
            </a:r>
          </a:p>
          <a:p>
            <a:r>
              <a:rPr lang="ru-RU" sz="2800" dirty="0" smtClean="0"/>
              <a:t>-  Программа коррекционной помощи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288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ФГОС по экологическому образованию и воспитанию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Экологическая грамотность;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Экологическая культура;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Экологическое мышление;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Навыки здорового и экологически целесообразного образа жизни;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осознание значимости концепции устойчивого развития.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«</a:t>
            </a:r>
            <a:r>
              <a:rPr lang="ru-RU" b="1" dirty="0">
                <a:solidFill>
                  <a:schemeClr val="accent2"/>
                </a:solidFill>
              </a:rPr>
              <a:t>портрет выпускника основной школы»</a:t>
            </a:r>
          </a:p>
        </p:txBody>
      </p:sp>
    </p:spTree>
    <p:extLst>
      <p:ext uri="{BB962C8B-B14F-4D97-AF65-F5344CB8AC3E}">
        <p14:creationId xmlns:p14="http://schemas.microsoft.com/office/powerpoint/2010/main" val="107178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общеобразовательной школы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ТРЕБОВАНИЯ </a:t>
            </a:r>
            <a:r>
              <a:rPr lang="ru-RU" dirty="0"/>
              <a:t>К СТРУКТУРЕ ОСНОВНОЙ ОБРАЗОВАТЕЛЬНОЙ ПРОГРАММЫ ОСНОВНОГО ОБЩЕГО ОБРАЗОВАНИЯ: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формирование </a:t>
            </a:r>
            <a:r>
              <a:rPr lang="ru-RU" b="1" dirty="0">
                <a:solidFill>
                  <a:schemeClr val="accent2"/>
                </a:solidFill>
              </a:rPr>
              <a:t>экологической культуры. 18.2.3. Программа воспитания и социализации 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осознание </a:t>
            </a:r>
            <a:r>
              <a:rPr lang="ru-RU" dirty="0"/>
              <a:t>обучающимися ценности экологически целесообразного, здорового и безопасного образа жизни;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знаний о современных угрозах для жизни и здоровья людей, в том числе экологических и т.д.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устойчивое развитие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val="98660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2"/>
            <a:ext cx="861934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ОСНОВНАЯ ШКОЛА</a:t>
            </a:r>
          </a:p>
          <a:p>
            <a:endParaRPr lang="ru-RU" sz="2800" dirty="0"/>
          </a:p>
          <a:p>
            <a:r>
              <a:rPr lang="ru-RU" sz="2800" dirty="0" smtClean="0"/>
              <a:t>ОСНОВНАЯ ОБРАЗОВАТЕЛЬНАЯ ПРОГРАММА:</a:t>
            </a:r>
          </a:p>
          <a:p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Программы отдельных учебных предметов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Программа развития универсальных учебных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действий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Программа социализации и воспитания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(по направлениям: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- </a:t>
            </a:r>
            <a:r>
              <a:rPr lang="ru-RU" sz="2800" dirty="0"/>
              <a:t>духовно-нравственное развитие и воспитание 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обучающихся</a:t>
            </a:r>
            <a:r>
              <a:rPr lang="ru-RU" sz="2800" dirty="0"/>
              <a:t>,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- их </a:t>
            </a:r>
            <a:r>
              <a:rPr lang="ru-RU" sz="2800" dirty="0"/>
              <a:t>социализация и профессиональная ориентация, </a:t>
            </a:r>
          </a:p>
          <a:p>
            <a:r>
              <a:rPr lang="ru-RU" sz="2800" dirty="0" smtClean="0"/>
              <a:t>    - </a:t>
            </a:r>
            <a:r>
              <a:rPr lang="ru-RU" sz="2800" b="1" i="1" dirty="0" smtClean="0"/>
              <a:t>формирование экологической культуры, 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     здорового и безопасного образа жизни</a:t>
            </a:r>
          </a:p>
          <a:p>
            <a:r>
              <a:rPr lang="ru-RU" sz="2800" dirty="0" smtClean="0"/>
              <a:t>-  Программа коррекционной помощи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918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ТРЕБОВАНИЯ К СТРУКТУРЕ ОСНОВНОЙ ОБРАЗОВАТЕЛЬНОЙ ПРОГРАММЫ ОСНОВНОГО ОБЩЕГО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Программа </a:t>
            </a:r>
            <a:r>
              <a:rPr lang="ru-RU" b="1" dirty="0"/>
              <a:t>должна содержать: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) описание деятельности образовательного учреждения в области непрерывного экологического </a:t>
            </a:r>
            <a:r>
              <a:rPr lang="ru-RU" dirty="0" err="1"/>
              <a:t>здоровьесберегающего</a:t>
            </a:r>
            <a:r>
              <a:rPr lang="ru-RU" dirty="0"/>
              <a:t> образования обучающихся;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п. 10 и п. 12 – «формирования экологической культуры, культуры здорового и безопасного образа жизни обучающихся».</a:t>
            </a:r>
          </a:p>
        </p:txBody>
      </p:sp>
    </p:spTree>
    <p:extLst>
      <p:ext uri="{BB962C8B-B14F-4D97-AF65-F5344CB8AC3E}">
        <p14:creationId xmlns:p14="http://schemas.microsoft.com/office/powerpoint/2010/main" val="174624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16632"/>
            <a:ext cx="870930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СРЕДНЯЯ (ПОЛНАЯ) ШКОЛА</a:t>
            </a:r>
          </a:p>
          <a:p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Программы отдельных учебных предметов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Программа развития универсальных учебных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действий, включающая формирование компетенции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обучающихся в области учебно-исследовательской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и проектной деятельности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Программа социализации и воспитания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(по направлениям: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- </a:t>
            </a:r>
            <a:r>
              <a:rPr lang="ru-RU" sz="2800" dirty="0"/>
              <a:t>духовно-нравственное развитие и воспитание 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обучающихся</a:t>
            </a:r>
            <a:r>
              <a:rPr lang="ru-RU" sz="2800" dirty="0"/>
              <a:t>,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- их </a:t>
            </a:r>
            <a:r>
              <a:rPr lang="ru-RU" sz="2800" dirty="0"/>
              <a:t>социализация и профессиональная ориентация, </a:t>
            </a:r>
          </a:p>
          <a:p>
            <a:r>
              <a:rPr lang="ru-RU" sz="2800" dirty="0" smtClean="0"/>
              <a:t>    - </a:t>
            </a:r>
            <a:r>
              <a:rPr lang="ru-RU" sz="2800" b="1" i="1" dirty="0" smtClean="0"/>
              <a:t>формирование экологической культуры, 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     здорового и безопасного образа жизни</a:t>
            </a:r>
          </a:p>
          <a:p>
            <a:r>
              <a:rPr lang="ru-RU" sz="2800" dirty="0" smtClean="0"/>
              <a:t>-  Программа коррекционной работы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44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301208"/>
            <a:ext cx="78259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«Физическая </a:t>
            </a:r>
            <a:r>
              <a:rPr lang="ru-RU" dirty="0"/>
              <a:t>культура, экология и основы безопасности </a:t>
            </a:r>
            <a:r>
              <a:rPr lang="ru-RU" dirty="0" smtClean="0"/>
              <a:t>жизнедеятельности»</a:t>
            </a:r>
          </a:p>
          <a:p>
            <a:r>
              <a:rPr lang="ru-RU" dirty="0" smtClean="0"/>
              <a:t>(базовые уровни)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Физкультура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Экология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ОБЖ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76672"/>
            <a:ext cx="721819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«Филология» </a:t>
            </a:r>
          </a:p>
          <a:p>
            <a:r>
              <a:rPr lang="ru-RU" dirty="0" smtClean="0"/>
              <a:t>«Иностранные </a:t>
            </a:r>
            <a:r>
              <a:rPr lang="ru-RU" dirty="0"/>
              <a:t>языки</a:t>
            </a:r>
            <a:r>
              <a:rPr lang="ru-RU" dirty="0" smtClean="0"/>
              <a:t>»</a:t>
            </a:r>
          </a:p>
          <a:p>
            <a:r>
              <a:rPr lang="ru-RU" dirty="0"/>
              <a:t>«Общественные науки</a:t>
            </a:r>
            <a:r>
              <a:rPr lang="ru-RU" dirty="0" smtClean="0"/>
              <a:t>» (базовые и углубленные уровни)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История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Обществознание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География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Экономика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Право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Россия в мире (базовый)</a:t>
            </a:r>
          </a:p>
          <a:p>
            <a:r>
              <a:rPr lang="ru-RU" dirty="0" smtClean="0"/>
              <a:t>«Математика и информатика» (базовые и углубленные уровни)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Математика</a:t>
            </a:r>
            <a:r>
              <a:rPr lang="ru-RU" dirty="0"/>
              <a:t>: алгебра и начала математического анализа, </a:t>
            </a:r>
            <a:r>
              <a:rPr lang="ru-RU" dirty="0" smtClean="0"/>
              <a:t>геометрия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Информатика</a:t>
            </a:r>
          </a:p>
          <a:p>
            <a:r>
              <a:rPr lang="ru-RU" dirty="0"/>
              <a:t>«Естественные науки</a:t>
            </a:r>
            <a:r>
              <a:rPr lang="ru-RU" dirty="0" smtClean="0"/>
              <a:t>» (базовые и углубленные уровни)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Физика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Химия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Биология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Естествознания (базовый)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36519" y="107340"/>
            <a:ext cx="6292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ФГОС  С(П)ОО               П Р Е Д М Е Т Н Ы Е    О Б Л А С Т 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34374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937</Words>
  <Application>Microsoft Office PowerPoint</Application>
  <PresentationFormat>Экран (4:3)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Задачи ФГОС по экологическому образованию и воспитанию </vt:lpstr>
      <vt:lpstr>Задачи общеобразовательной школы </vt:lpstr>
      <vt:lpstr>Презентация PowerPoint</vt:lpstr>
      <vt:lpstr>ТРЕБОВАНИЯ К СТРУКТУРЕ ОСНОВНОЙ ОБРАЗОВАТЕЛЬНОЙ ПРОГРАММЫ ОСНОВНОГО ОБЩЕГО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Повторяемость в стандарте словосочетаний/понятий:  ФЕДЕРАЛЬНЫЙ ГОСУДАРСТВЕННЫЙ ОБРАЗОВАТЕЛЬНЫЙ СТАНДАРТ ОСНОВНОГО ОБЩЕГО ОБРАЗОВАНИЯ </vt:lpstr>
      <vt:lpstr>Правовые основы РФ в сфере экологии и устойчивого развития  (и экологического образования) </vt:lpstr>
      <vt:lpstr>«Рио+20» </vt:lpstr>
      <vt:lpstr>Знания в области закономерностей функционирования природы </vt:lpstr>
      <vt:lpstr>Новые требования к деятельности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Татьяна В. Уткина</cp:lastModifiedBy>
  <cp:revision>9</cp:revision>
  <dcterms:created xsi:type="dcterms:W3CDTF">2012-06-06T09:56:46Z</dcterms:created>
  <dcterms:modified xsi:type="dcterms:W3CDTF">2016-04-14T04:45:24Z</dcterms:modified>
</cp:coreProperties>
</file>