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1" r:id="rId19"/>
    <p:sldId id="275" r:id="rId20"/>
    <p:sldId id="272" r:id="rId21"/>
    <p:sldId id="273" r:id="rId22"/>
    <p:sldId id="281" r:id="rId23"/>
    <p:sldId id="274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8CD20-BDF4-426A-9406-72F7CB7EF846}" type="datetimeFigureOut">
              <a:rPr lang="ru-RU"/>
              <a:pPr>
                <a:defRPr/>
              </a:pPr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FEC892-4434-45BF-8518-08FC3571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2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4926F7-FD8B-434F-BF34-396BE8321AF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D1664-F0FC-47DE-8CA4-D8B67B5B4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5206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7230-4998-4C83-B3D6-E84491C75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06720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438B5-6786-4F42-958A-2426B7266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85011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F59F-0B29-431B-8439-2A0682693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24866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1C87-A76E-4BB8-B2B7-51CBF5AFD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44782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050F-F639-478C-92FE-EB17AE1A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79817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9A20-1210-4DEA-87AD-46551C909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84806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9458-F44F-4EA2-A59A-6241FCAC1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47398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E0197-69A8-484B-8B20-C514E23C7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5997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A5D4-A942-418E-AB5A-B37266888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73710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35A1-96EF-4FB8-992F-7D0ECEF95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0620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C7DECB-B652-4679-A17A-3A6C5C9AF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6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pull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76;&#1088;&#1077;&#1081;\Desktop\&#1073;&#1086;&#1088;&#1080;&#1089;\&#1052;&#1086;&#1080;%20&#1076;&#1086;&#1082;&#1091;&#1084;&#1077;&#1085;&#1090;&#1099;\&#1061;&#1080;&#1084;&#1080;&#1103;\8%20&#1082;&#1083;&#1072;&#1089;&#1089;\6.&#1057;&#1082;&#1086;&#1088;&#1086;&#1089;&#1090;&#1100;%20&#1093;&#1080;&#1084;.%20&#1088;\&#1057;&#1082;&#1086;&#1088;&#1086;&#1089;&#1090;&#1100;.%208%20&#1082;&#1083;&#1072;&#1089;&#1089;\&#1057;&#1082;&#1086;&#1088;&#1086;&#1089;&#1090;&#1100;%20&#1074;&#1079;.%20&#1082;&#1080;&#1089;&#1083;&#1086;&#1090;%20&#1089;%20&#1084;&#1077;&#1090;&#1072;&#1083;&#1083;&#1072;&#1084;&#1080;.avi" TargetMode="External"/><Relationship Id="rId5" Type="http://schemas.openxmlformats.org/officeDocument/2006/relationships/hyperlink" Target="&#1057;&#1082;&#1086;&#1088;&#1086;&#1089;&#1090;&#1100;%20&#1074;&#1079;.%20&#1082;&#1080;&#1089;&#1083;&#1086;&#1090;%20&#1089;%20&#1084;&#1077;&#1090;&#1072;&#1083;&#1083;&#1072;&#1084;&#1080;.avi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42;&#1083;&#1080;&#1103;&#1085;&#1080;&#1077;%20&#1082;&#1072;&#1090;&#1072;&#1083;&#1080;&#1079;&#1072;&#1090;&#1086;&#1088;&#1086;&#1074;%20&#1085;&#1072;%20&#1089;&#1082;&#1086;&#1088;&#1086;&#1089;&#1090;&#1100;%20&#1093;&#1080;&#1084;&#1080;&#1095;&#1077;&#1089;&#1082;&#1080;&#1093;%20&#1088;&#1077;&#1072;&#1082;&#1094;&#1080;&#1081;.mov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6618288" cy="3313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Скорость химических реакций.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200650" y="4816475"/>
            <a:ext cx="354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Учитель химии: Котлярова Е.П.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124075" y="3573463"/>
            <a:ext cx="1727200" cy="11509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/>
          </p:cNvGrpSpPr>
          <p:nvPr/>
        </p:nvGrpSpPr>
        <p:grpSpPr bwMode="auto">
          <a:xfrm>
            <a:off x="-12700" y="179388"/>
            <a:ext cx="9156700" cy="6489700"/>
            <a:chOff x="1132" y="1270"/>
            <a:chExt cx="1440" cy="2448"/>
          </a:xfrm>
        </p:grpSpPr>
        <p:cxnSp>
          <p:nvCxnSpPr>
            <p:cNvPr id="1028" name="_s1028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1564" y="1563"/>
              <a:ext cx="142" cy="2011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564" y="1563"/>
              <a:ext cx="142" cy="15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564" y="1563"/>
              <a:ext cx="142" cy="1147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564" y="1563"/>
              <a:ext cx="142" cy="715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564" y="1563"/>
              <a:ext cx="142" cy="28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3"/>
            <p:cNvSpPr>
              <a:spLocks noChangeArrowheads="1"/>
            </p:cNvSpPr>
            <p:nvPr/>
          </p:nvSpPr>
          <p:spPr bwMode="auto">
            <a:xfrm>
              <a:off x="1132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Факторы, влияющие на скорость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химических реакций</a:t>
              </a:r>
            </a:p>
          </p:txBody>
        </p:sp>
        <p:sp>
          <p:nvSpPr>
            <p:cNvPr id="4" name="_s1034"/>
            <p:cNvSpPr>
              <a:spLocks noChangeArrowheads="1"/>
            </p:cNvSpPr>
            <p:nvPr/>
          </p:nvSpPr>
          <p:spPr bwMode="auto">
            <a:xfrm>
              <a:off x="1708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Природа реагирующих веществ</a:t>
              </a:r>
            </a:p>
          </p:txBody>
        </p:sp>
        <p:sp>
          <p:nvSpPr>
            <p:cNvPr id="5" name="_s1035"/>
            <p:cNvSpPr>
              <a:spLocks noChangeArrowheads="1"/>
            </p:cNvSpPr>
            <p:nvPr/>
          </p:nvSpPr>
          <p:spPr bwMode="auto">
            <a:xfrm>
              <a:off x="1708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Концентрация реагирующих веществ</a:t>
              </a:r>
            </a:p>
          </p:txBody>
        </p:sp>
        <p:sp>
          <p:nvSpPr>
            <p:cNvPr id="6" name="_s1036"/>
            <p:cNvSpPr>
              <a:spLocks noChangeArrowheads="1"/>
            </p:cNvSpPr>
            <p:nvPr/>
          </p:nvSpPr>
          <p:spPr bwMode="auto">
            <a:xfrm>
              <a:off x="1708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Температура</a:t>
              </a:r>
            </a:p>
          </p:txBody>
        </p:sp>
        <p:sp>
          <p:nvSpPr>
            <p:cNvPr id="7" name="_s1037"/>
            <p:cNvSpPr>
              <a:spLocks noChangeArrowheads="1"/>
            </p:cNvSpPr>
            <p:nvPr/>
          </p:nvSpPr>
          <p:spPr bwMode="auto">
            <a:xfrm>
              <a:off x="1708" y="29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Площадь соприкосновения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реагирующих веществ</a:t>
              </a:r>
            </a:p>
          </p:txBody>
        </p:sp>
        <p:sp>
          <p:nvSpPr>
            <p:cNvPr id="8" name="_s1038"/>
            <p:cNvSpPr>
              <a:spLocks noChangeArrowheads="1"/>
            </p:cNvSpPr>
            <p:nvPr/>
          </p:nvSpPr>
          <p:spPr bwMode="auto">
            <a:xfrm>
              <a:off x="1708" y="343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Наличие катализатора </a:t>
              </a:r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900113" y="1052513"/>
            <a:ext cx="7416800" cy="410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1. Природа реагирующих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веществ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Скорость вз. кислот с металлами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8280400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Скорость вз. кислот с металлами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828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3513"/>
            <a:ext cx="8135938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5" action="ppaction://hlinkfile" tooltip="Природа реагирующих веществ"/>
          </p:cNvPr>
          <p:cNvSpPr/>
          <p:nvPr/>
        </p:nvSpPr>
        <p:spPr>
          <a:xfrm>
            <a:off x="7572375" y="61436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video>
            <p:video fullScrn="1">
              <p:cMediaNode>
                <p:cTn id="8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66813" y="873125"/>
            <a:ext cx="31765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Zn + 2HCl =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40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Fe + 2HCl =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40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Cu + 2HCl = </a:t>
            </a:r>
            <a:endParaRPr lang="ru-RU" altLang="ru-RU" sz="4000" b="1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3851275" y="3284538"/>
            <a:ext cx="2889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67175" y="2060575"/>
            <a:ext cx="5076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Fe Cl</a:t>
            </a:r>
            <a:r>
              <a:rPr lang="en-US" altLang="ru-RU" sz="1600" b="1"/>
              <a:t>2</a:t>
            </a:r>
            <a:r>
              <a:rPr lang="en-US" altLang="ru-RU" sz="4000" b="1"/>
              <a:t> + H</a:t>
            </a:r>
            <a:r>
              <a:rPr lang="en-US" altLang="ru-RU" sz="1600" b="1"/>
              <a:t>2 </a:t>
            </a:r>
            <a:r>
              <a:rPr lang="en-US" altLang="ru-RU" sz="4000" b="1"/>
              <a:t>↑</a:t>
            </a:r>
            <a:r>
              <a:rPr lang="ru-RU" altLang="ru-RU" sz="2400" b="1"/>
              <a:t> (замещения)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211638" y="836613"/>
            <a:ext cx="4932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ZnCl</a:t>
            </a:r>
            <a:r>
              <a:rPr lang="en-US" altLang="ru-RU" sz="1600" b="1"/>
              <a:t>2</a:t>
            </a:r>
            <a:r>
              <a:rPr lang="en-US" altLang="ru-RU" sz="4000" b="1"/>
              <a:t> + H</a:t>
            </a:r>
            <a:r>
              <a:rPr lang="en-US" altLang="ru-RU" sz="1600" b="1"/>
              <a:t>2 </a:t>
            </a:r>
            <a:r>
              <a:rPr lang="en-US" altLang="ru-RU" sz="4000" b="1"/>
              <a:t>↑</a:t>
            </a:r>
            <a:r>
              <a:rPr lang="ru-RU" altLang="ru-RU" sz="4000" b="1"/>
              <a:t> </a:t>
            </a:r>
            <a:r>
              <a:rPr lang="ru-RU" altLang="ru-RU" sz="2400" b="1"/>
              <a:t>(замещения)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allAtOnce"/>
      <p:bldP spid="133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309563" y="1268413"/>
            <a:ext cx="85248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2. Концентрация реагирующих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веществ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455738" y="12890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813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/>
              <a:t>Zn + 2HCl = ZnCl</a:t>
            </a:r>
            <a:r>
              <a:rPr lang="en-US" altLang="ru-RU" sz="1600" b="1"/>
              <a:t>2</a:t>
            </a:r>
            <a:r>
              <a:rPr lang="en-US" altLang="ru-RU" sz="4000" b="1"/>
              <a:t> + H</a:t>
            </a:r>
            <a:r>
              <a:rPr lang="en-US" altLang="ru-RU" sz="1600" b="1"/>
              <a:t>2 </a:t>
            </a:r>
            <a:r>
              <a:rPr lang="en-US" altLang="ru-RU" sz="4000" b="1"/>
              <a:t>↑</a:t>
            </a:r>
            <a:r>
              <a:rPr lang="ru-RU" altLang="ru-RU" sz="4000" b="1"/>
              <a:t> </a:t>
            </a:r>
            <a:r>
              <a:rPr lang="ru-RU" altLang="ru-RU" sz="2400" b="1"/>
              <a:t>(замещения)</a:t>
            </a:r>
            <a:endParaRPr lang="ru-RU" altLang="ru-RU" sz="4000" b="1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735013" y="639763"/>
            <a:ext cx="7437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Опыт: В две пробирки нальем соляную кислоту. В одну пробирку прильем воды и в обе пробирки опустим по грануле цинка.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92138" y="279400"/>
            <a:ext cx="82280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Скорость химической реакции прямо пропорциональна произведению концентраций реагирующих веществ, взятых в степенях, равных их коэффициентам.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50913" y="1557338"/>
            <a:ext cx="6786562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Скорость реакции записанной в общей форме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mA + nB = pC + gD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Определяют по формуле: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 </a:t>
            </a:r>
            <a:r>
              <a:rPr lang="en-US" altLang="ru-RU" sz="2400"/>
              <a:t>                                   m             n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ru-RU" sz="60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6000" b="1"/>
              <a:t>= </a:t>
            </a:r>
            <a:r>
              <a:rPr lang="en-US" altLang="ru-RU" sz="6000" b="1"/>
              <a:t>k </a:t>
            </a:r>
            <a:r>
              <a:rPr lang="en-US" altLang="ru-RU" sz="1800" b="1"/>
              <a:t> </a:t>
            </a:r>
            <a:r>
              <a:rPr lang="en-US" altLang="ru-RU" sz="6000" b="1"/>
              <a:t>• C</a:t>
            </a:r>
            <a:r>
              <a:rPr lang="en-US" altLang="ru-RU" sz="2400" b="1"/>
              <a:t>A</a:t>
            </a:r>
            <a:r>
              <a:rPr lang="en-US" altLang="ru-RU" sz="6000" b="1"/>
              <a:t> • C</a:t>
            </a:r>
            <a:r>
              <a:rPr lang="en-US" altLang="ru-RU" sz="2400" b="1"/>
              <a:t>B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Для проведенной реакции:</a:t>
            </a:r>
            <a:r>
              <a:rPr lang="en-US" altLang="ru-RU" sz="2400" b="1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b="1"/>
              <a:t>                                                         </a:t>
            </a:r>
            <a:r>
              <a:rPr lang="en-US" altLang="ru-RU" sz="1800" b="1"/>
              <a:t>2</a:t>
            </a:r>
            <a:endParaRPr lang="ru-RU" altLang="ru-RU" sz="24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ru-RU" sz="60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6000" b="1"/>
              <a:t>= </a:t>
            </a:r>
            <a:r>
              <a:rPr lang="en-US" altLang="ru-RU" sz="6000" b="1"/>
              <a:t>k </a:t>
            </a:r>
            <a:r>
              <a:rPr lang="en-US" altLang="ru-RU" sz="1800" b="1"/>
              <a:t> </a:t>
            </a:r>
            <a:r>
              <a:rPr lang="en-US" altLang="ru-RU" sz="6000" b="1"/>
              <a:t>• C</a:t>
            </a:r>
            <a:r>
              <a:rPr lang="en-US" altLang="ru-RU" sz="2400" b="1"/>
              <a:t>Zn</a:t>
            </a:r>
            <a:r>
              <a:rPr lang="en-US" altLang="ru-RU" sz="6000" b="1"/>
              <a:t> • C</a:t>
            </a:r>
            <a:r>
              <a:rPr lang="en-US" altLang="ru-RU" sz="2400" b="1"/>
              <a:t>HCl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6000" b="1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5616575" cy="811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3. Температура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79475" y="2339975"/>
            <a:ext cx="786923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Закон Вант – Гоффа: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При изменении (повышении или понижении) температуры реакции на каждые 10   С скорость реакции соответственно изменяется (увеличивается или уменьшается)         в 2 – 4 раза 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708400" y="378936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0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79475" y="2339975"/>
            <a:ext cx="786923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Закон Вант – Гоффа: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При изменении (повышении или понижении) температуры реакции на каждые 10   С скорость реакции соответственно изменяется (увеличивается или уменьшается)         в 2 – 4 раза 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708400" y="3789363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0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00113" y="2349500"/>
            <a:ext cx="78692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Закон Вант – Гоффа: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При изменении (повышении или понижении) температуры реакции на каждые 10   С скорость реакции соответственно изменяется (увеличивается или уменьшается)         в 2 – 4 раза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879475" y="495300"/>
            <a:ext cx="794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Математически правило Вант – Гоффа записывается следующей формулой:</a:t>
            </a:r>
          </a:p>
        </p:txBody>
      </p:sp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642938" y="1643063"/>
          <a:ext cx="79216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3" imgW="850900" imgH="368300" progId="Equation.3">
                  <p:embed/>
                </p:oleObj>
              </mc:Choice>
              <mc:Fallback>
                <p:oleObj name="Формула" r:id="rId3" imgW="850900" imgH="36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643063"/>
                        <a:ext cx="79216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1593850"/>
            <a:ext cx="85693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Na</a:t>
            </a:r>
            <a:r>
              <a:rPr lang="en-US" altLang="ru-RU" sz="1600"/>
              <a:t>2</a:t>
            </a:r>
            <a:r>
              <a:rPr lang="en-US" altLang="ru-RU" sz="4000"/>
              <a:t>S</a:t>
            </a:r>
            <a:r>
              <a:rPr lang="en-US" altLang="ru-RU" sz="1600"/>
              <a:t>2</a:t>
            </a:r>
            <a:r>
              <a:rPr lang="en-US" altLang="ru-RU" sz="4000"/>
              <a:t>O</a:t>
            </a:r>
            <a:r>
              <a:rPr lang="en-US" altLang="ru-RU" sz="1600"/>
              <a:t>3</a:t>
            </a:r>
            <a:r>
              <a:rPr lang="en-US" altLang="ru-RU" sz="4000"/>
              <a:t> + H</a:t>
            </a:r>
            <a:r>
              <a:rPr lang="en-US" altLang="ru-RU" sz="1600"/>
              <a:t>2</a:t>
            </a:r>
            <a:r>
              <a:rPr lang="en-US" altLang="ru-RU" sz="4000"/>
              <a:t>SO</a:t>
            </a:r>
            <a:r>
              <a:rPr lang="en-US" altLang="ru-RU" sz="1600"/>
              <a:t>4 </a:t>
            </a:r>
            <a:r>
              <a:rPr lang="en-US" altLang="ru-RU" sz="4000"/>
              <a:t>= Na</a:t>
            </a:r>
            <a:r>
              <a:rPr lang="en-US" altLang="ru-RU" sz="1600"/>
              <a:t>2</a:t>
            </a:r>
            <a:r>
              <a:rPr lang="en-US" altLang="ru-RU" sz="4000"/>
              <a:t>SO</a:t>
            </a:r>
            <a:r>
              <a:rPr lang="en-US" altLang="ru-RU" sz="1600"/>
              <a:t>4 </a:t>
            </a:r>
            <a:r>
              <a:rPr lang="en-US" altLang="ru-RU" sz="4000"/>
              <a:t>+ SO</a:t>
            </a:r>
            <a:r>
              <a:rPr lang="en-US" altLang="ru-RU" sz="1600"/>
              <a:t>2</a:t>
            </a:r>
            <a:r>
              <a:rPr lang="en-US" altLang="ru-RU" sz="4000"/>
              <a:t>↑ +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тиосульфат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натрия</a:t>
            </a:r>
            <a:endParaRPr lang="en-US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40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H</a:t>
            </a:r>
            <a:r>
              <a:rPr lang="en-US" altLang="ru-RU" sz="1600"/>
              <a:t>2</a:t>
            </a:r>
            <a:r>
              <a:rPr lang="en-US" altLang="ru-RU" sz="4000"/>
              <a:t>O + S↓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47675" y="279400"/>
            <a:ext cx="8259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Опыт: Проведем реакцию при нормальной температуре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и нагревании.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238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Продолжительность реакций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92138" y="1216025"/>
            <a:ext cx="721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1. Реакции протекающие практически мгновенно: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682750"/>
            <a:ext cx="6911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{EF2CE4E6-BCA7-400A-9278-E06A32B27DA2}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73225"/>
            <a:ext cx="77771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7920037" cy="3744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4. Площадь соприкосновения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реагирующих веществ.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50913" y="1000125"/>
            <a:ext cx="79422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Опыт: В одну пробирку поместим железные стружки,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в другую железную кнопку и в обе пробирки прильем сульфат меди.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8038" y="2889250"/>
            <a:ext cx="328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Fe + CuSO</a:t>
            </a:r>
            <a:r>
              <a:rPr lang="en-US" altLang="ru-RU" sz="1600"/>
              <a:t>4</a:t>
            </a:r>
            <a:r>
              <a:rPr lang="en-US" altLang="ru-RU" sz="4000"/>
              <a:t> =</a:t>
            </a:r>
            <a:endParaRPr lang="ru-RU" altLang="ru-RU" sz="40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211638" y="2852738"/>
            <a:ext cx="4932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FeSO</a:t>
            </a:r>
            <a:r>
              <a:rPr lang="en-US" altLang="ru-RU" sz="1600"/>
              <a:t>4</a:t>
            </a:r>
            <a:r>
              <a:rPr lang="en-US" altLang="ru-RU" sz="4000"/>
              <a:t> + Cu </a:t>
            </a:r>
            <a:r>
              <a:rPr lang="en-US" altLang="ru-RU" sz="2400"/>
              <a:t>(</a:t>
            </a:r>
            <a:r>
              <a:rPr lang="ru-RU" altLang="ru-RU" sz="2400"/>
              <a:t>замещения)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85750" y="4429125"/>
            <a:ext cx="8572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Опыт: Для проведения опыта необходимо взять 2 химических стакана. В первый стакан поместить железный порошок, во второй стакан железные кнопки и в оба стакана прилить раствор сульфата меди. Наблюдать за скоростью реакций в стаканах. Сделать вывод.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42968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5.Использование катализаторов (ингибиторов).</a:t>
            </a:r>
          </a:p>
        </p:txBody>
      </p:sp>
      <p:sp>
        <p:nvSpPr>
          <p:cNvPr id="4" name="Стрелка вправо 3">
            <a:hlinkClick r:id="rId2" action="ppaction://hlinkfile" tooltip="Катализаторы"/>
          </p:cNvPr>
          <p:cNvSpPr/>
          <p:nvPr/>
        </p:nvSpPr>
        <p:spPr>
          <a:xfrm>
            <a:off x="5715000" y="50720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95375" y="1449388"/>
            <a:ext cx="7458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/>
              <a:t>Д/з </a:t>
            </a:r>
            <a:r>
              <a:rPr lang="en-US" altLang="ru-RU" sz="4000"/>
              <a:t>§</a:t>
            </a:r>
            <a:r>
              <a:rPr lang="ru-RU" altLang="ru-RU" sz="4000"/>
              <a:t>29 – 30, стр. 125 упр. 1 - 7</a:t>
            </a:r>
            <a:endParaRPr lang="en-US" altLang="ru-RU" sz="40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54721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Повторение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39838" y="2843213"/>
            <a:ext cx="7435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1. Приведите примеры реакций протекающих с различной скоростью.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27175" y="1576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927100"/>
            <a:ext cx="820896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/>
              <a:t>2</a:t>
            </a:r>
            <a:r>
              <a:rPr lang="ru-RU" altLang="ru-RU" sz="4000"/>
              <a:t>. Чем отличаются процессы дыхания и гниения,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/>
              <a:t>известные вам из курса биологии от процессов горения? Почему?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/>
              <a:t>3. Чем похожи?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/>
              <a:t>4.Одинаковы ли у них скорости?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1331913" y="2276475"/>
            <a:ext cx="7056437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 !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79475" y="207963"/>
            <a:ext cx="509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2. Реакции, протекающие быстро: </a:t>
            </a:r>
          </a:p>
        </p:txBody>
      </p:sp>
      <p:pic>
        <p:nvPicPr>
          <p:cNvPr id="4101" name="Picture 5" descr="{5F7E4B0F-7076-4375-A7ED-A59F1A1DD390}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541837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H0285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908050"/>
            <a:ext cx="42037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g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25538"/>
            <a:ext cx="4895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{899A9AF2-93C9-4B19-AB19-2A5236957B4D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264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92138" y="333375"/>
            <a:ext cx="729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3. Реакции, протекающие медленно:  </a:t>
            </a:r>
          </a:p>
        </p:txBody>
      </p:sp>
      <p:pic>
        <p:nvPicPr>
          <p:cNvPr id="5125" name="Picture 5" descr="PH0236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Autum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35013" y="495300"/>
            <a:ext cx="630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4. Реакции, протекающие очень медленно:</a:t>
            </a:r>
          </a:p>
        </p:txBody>
      </p:sp>
      <p:pic>
        <p:nvPicPr>
          <p:cNvPr id="6149" name="Picture 5" descr="Навес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46434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3933825"/>
            <a:ext cx="4500563" cy="2924175"/>
            <a:chOff x="0" y="1842"/>
            <a:chExt cx="4967" cy="2478"/>
          </a:xfrm>
        </p:grpSpPr>
        <p:pic>
          <p:nvPicPr>
            <p:cNvPr id="8199" name="Picture 8" descr="UNRE96"/>
            <p:cNvPicPr>
              <a:picLocks noChangeAspect="1" noChangeArrowheads="1"/>
            </p:cNvPicPr>
            <p:nvPr/>
          </p:nvPicPr>
          <p:blipFill>
            <a:blip r:embed="rId3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2506"/>
              <a:ext cx="18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" descr="UNRE96"/>
            <p:cNvPicPr>
              <a:picLocks noChangeAspect="1" noChangeArrowheads="1"/>
            </p:cNvPicPr>
            <p:nvPr/>
          </p:nvPicPr>
          <p:blipFill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2"/>
              <a:ext cx="3628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 descr="UNRE96"/>
            <p:cNvPicPr>
              <a:picLocks noChangeAspect="1" noChangeArrowheads="1"/>
            </p:cNvPicPr>
            <p:nvPr/>
          </p:nvPicPr>
          <p:blipFill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56" y="2506"/>
              <a:ext cx="1452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10" descr="UNRE96"/>
            <p:cNvPicPr>
              <a:picLocks noChangeAspect="1" noChangeArrowheads="1"/>
            </p:cNvPicPr>
            <p:nvPr/>
          </p:nvPicPr>
          <p:blipFill>
            <a:blip r:embed="rId6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2608" y="2795"/>
              <a:ext cx="2359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11" descr="UNRE96"/>
            <p:cNvPicPr>
              <a:picLocks noChangeAspect="1" noChangeArrowheads="1"/>
            </p:cNvPicPr>
            <p:nvPr/>
          </p:nvPicPr>
          <p:blipFill>
            <a:blip r:embed="rId7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842"/>
              <a:ext cx="1361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46434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{9818856B-34D5-480F-901C-98AEE7D08B3A}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50056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950913" y="2857500"/>
            <a:ext cx="4052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6000"/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2484438" y="4221163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/>
              <a:t>Единица измерения -  Моль/ л</a:t>
            </a:r>
            <a:r>
              <a:rPr lang="en-US" altLang="ru-RU" sz="1800" b="1"/>
              <a:t> • 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1"/>
          </a:p>
        </p:txBody>
      </p:sp>
      <p:sp>
        <p:nvSpPr>
          <p:cNvPr id="9220" name="Text Box 19"/>
          <p:cNvSpPr txBox="1">
            <a:spLocks noChangeArrowheads="1"/>
          </p:cNvSpPr>
          <p:nvPr/>
        </p:nvSpPr>
        <p:spPr bwMode="auto">
          <a:xfrm>
            <a:off x="447675" y="5751513"/>
            <a:ext cx="7902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Отношение количества вещества к объему называют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концентрацией</a:t>
            </a: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2535238" y="4652963"/>
            <a:ext cx="24066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b="1"/>
              <a:t>           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С =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b="1"/>
              <a:t>           V</a:t>
            </a:r>
            <a:r>
              <a:rPr lang="ru-RU" altLang="ru-RU" sz="2400"/>
              <a:t>             </a:t>
            </a:r>
          </a:p>
        </p:txBody>
      </p:sp>
      <p:sp>
        <p:nvSpPr>
          <p:cNvPr id="9222" name="Line 21"/>
          <p:cNvSpPr>
            <a:spLocks noChangeShapeType="1"/>
          </p:cNvSpPr>
          <p:nvPr/>
        </p:nvSpPr>
        <p:spPr bwMode="auto">
          <a:xfrm>
            <a:off x="3276600" y="5229225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/>
        </p:nvGraphicFramePr>
        <p:xfrm>
          <a:off x="1571625" y="1428750"/>
          <a:ext cx="5929313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3" imgW="1002865" imgH="431613" progId="Equation.3">
                  <p:embed/>
                </p:oleObj>
              </mc:Choice>
              <mc:Fallback>
                <p:oleObj name="Формула" r:id="rId3" imgW="1002865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1428750"/>
                        <a:ext cx="5929313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282" y="214290"/>
            <a:ext cx="864399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Быстроту химической реакции характеризуют понятием</a:t>
            </a:r>
          </a:p>
          <a:p>
            <a:pPr algn="ctr">
              <a:defRPr/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Скорость химической реакции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35013" y="300038"/>
            <a:ext cx="77978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/>
              <a:t>Определить скорость химической реакции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/>
              <a:t>H</a:t>
            </a:r>
            <a:r>
              <a:rPr lang="en-US" altLang="ru-RU" sz="1400"/>
              <a:t>2</a:t>
            </a:r>
            <a:r>
              <a:rPr lang="en-US" altLang="ru-RU" sz="2800"/>
              <a:t> + Br</a:t>
            </a:r>
            <a:r>
              <a:rPr lang="en-US" altLang="ru-RU" sz="1400"/>
              <a:t>2</a:t>
            </a:r>
            <a:r>
              <a:rPr lang="en-US" altLang="ru-RU" sz="2800"/>
              <a:t> = 2HBr</a:t>
            </a:r>
            <a:r>
              <a:rPr lang="ru-RU" altLang="ru-RU" sz="2800"/>
              <a:t>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/>
              <a:t>если начальная концентрация водорода в определенный момент времени была равна 1 моль/л, а через 30 сек концентрация этого вещества стала 0,8 моль/л.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08038" y="1000125"/>
            <a:ext cx="29416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Дано: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С</a:t>
            </a:r>
            <a:r>
              <a:rPr lang="ru-RU" altLang="ru-RU" sz="1400"/>
              <a:t>1</a:t>
            </a:r>
            <a:r>
              <a:rPr lang="ru-RU" altLang="ru-RU" sz="2400"/>
              <a:t> (Н</a:t>
            </a:r>
            <a:r>
              <a:rPr lang="ru-RU" altLang="ru-RU" sz="1400"/>
              <a:t>2</a:t>
            </a:r>
            <a:r>
              <a:rPr lang="ru-RU" altLang="ru-RU" sz="2400"/>
              <a:t>) = 1 моль/л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С</a:t>
            </a:r>
            <a:r>
              <a:rPr lang="ru-RU" altLang="ru-RU" sz="1400"/>
              <a:t>2</a:t>
            </a:r>
            <a:r>
              <a:rPr lang="ru-RU" altLang="ru-RU" sz="2400"/>
              <a:t> (Н</a:t>
            </a:r>
            <a:r>
              <a:rPr lang="ru-RU" altLang="ru-RU" sz="1400"/>
              <a:t>2</a:t>
            </a:r>
            <a:r>
              <a:rPr lang="ru-RU" altLang="ru-RU" sz="2400"/>
              <a:t>) = 0,8 моль/л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/>
              <a:t>∆ </a:t>
            </a:r>
            <a:r>
              <a:rPr lang="en-US" altLang="ru-RU" sz="2400"/>
              <a:t>t</a:t>
            </a:r>
            <a:r>
              <a:rPr lang="ru-RU" altLang="ru-RU" sz="2400"/>
              <a:t> = 30 сек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ru-RU" sz="24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2400" b="1"/>
              <a:t>- 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51363" y="927100"/>
            <a:ext cx="15636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Решение: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          </a:t>
            </a:r>
            <a:r>
              <a:rPr lang="en-US" altLang="ru-RU" sz="1800"/>
              <a:t>∆</a:t>
            </a:r>
            <a:r>
              <a:rPr lang="ru-RU" altLang="ru-RU" sz="1800"/>
              <a:t>С</a:t>
            </a:r>
            <a:r>
              <a:rPr lang="ru-RU" altLang="ru-RU" sz="24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ru-RU" sz="24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2400" b="1"/>
              <a:t>= 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          </a:t>
            </a:r>
            <a:r>
              <a:rPr lang="en-US" altLang="ru-RU" sz="1800"/>
              <a:t>∆ t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851275" y="76517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611188" y="278130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219700" y="1916113"/>
            <a:ext cx="865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264025" y="3141663"/>
            <a:ext cx="47005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400" b="1">
                <a:latin typeface="DFKai-SB" pitchFamily="65" charset="-120"/>
                <a:ea typeface="DFKai-SB" pitchFamily="65" charset="-120"/>
              </a:rPr>
              <a:t>     </a:t>
            </a:r>
            <a:r>
              <a:rPr lang="ru-RU" altLang="ru-RU" sz="2400" b="1"/>
              <a:t>1моль/л • 0,8 моль/л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ru-RU" sz="24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2400" b="1"/>
              <a:t>=                                            =</a:t>
            </a:r>
            <a:endParaRPr lang="en-US" altLang="ru-RU" sz="24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                    30 сек</a:t>
            </a:r>
            <a:endParaRPr lang="en-US" altLang="ru-RU" sz="24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400" b="1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/>
              <a:t>= 0,007 моль/л </a:t>
            </a:r>
            <a:r>
              <a:rPr lang="ru-RU" altLang="ru-RU" sz="1800" b="1"/>
              <a:t>• </a:t>
            </a:r>
            <a:r>
              <a:rPr lang="ru-RU" altLang="ru-RU" sz="2400" b="1"/>
              <a:t>сек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76825" y="3716338"/>
            <a:ext cx="3240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995738" y="5445125"/>
            <a:ext cx="3798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/>
              <a:t>Ответ: </a:t>
            </a:r>
            <a:r>
              <a:rPr lang="el-GR" altLang="ru-RU" sz="2400" b="1">
                <a:latin typeface="DFKai-SB" pitchFamily="65" charset="-120"/>
                <a:ea typeface="DFKai-SB" pitchFamily="65" charset="-120"/>
              </a:rPr>
              <a:t>υ</a:t>
            </a:r>
            <a:r>
              <a:rPr lang="ru-RU" altLang="ru-RU" sz="2400"/>
              <a:t> </a:t>
            </a:r>
            <a:r>
              <a:rPr lang="ru-RU" altLang="ru-RU" sz="1800" b="1"/>
              <a:t>= 0,007 моль/л • сек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3" grpId="0" animBg="1"/>
      <p:bldP spid="9224" grpId="0" animBg="1"/>
      <p:bldP spid="9227" grpId="0"/>
      <p:bldP spid="9228" grpId="0" animBg="1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500188" y="1341438"/>
            <a:ext cx="6143625" cy="316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Факторы влияющие на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скорость химических реакций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489</TotalTime>
  <Words>599</Words>
  <Application>Microsoft Office PowerPoint</Application>
  <PresentationFormat>Экран (4:3)</PresentationFormat>
  <Paragraphs>103</Paragraphs>
  <Slides>26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Wingdings</vt:lpstr>
      <vt:lpstr>Calibri</vt:lpstr>
      <vt:lpstr>DFKai-SB</vt:lpstr>
      <vt:lpstr>Трава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Павел А.Сафронов</cp:lastModifiedBy>
  <cp:revision>24</cp:revision>
  <dcterms:created xsi:type="dcterms:W3CDTF">2008-02-13T14:01:46Z</dcterms:created>
  <dcterms:modified xsi:type="dcterms:W3CDTF">2018-10-29T05:28:30Z</dcterms:modified>
</cp:coreProperties>
</file>