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D8E8"/>
    <a:srgbClr val="C1CCE1"/>
    <a:srgbClr val="92A5CA"/>
    <a:srgbClr val="82A5D0"/>
    <a:srgbClr val="A8B7D4"/>
    <a:srgbClr val="9EB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6" y="-3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35B9C-8B1C-4143-B5AD-999FF6BA13CE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07819-5540-4C07-AC86-C9CD4FBA59D0}">
      <dgm:prSet phldrT="[Текст]" custT="1"/>
      <dgm:spPr/>
      <dgm:t>
        <a:bodyPr/>
        <a:lstStyle/>
        <a:p>
          <a:pPr>
            <a:lnSpc>
              <a:spcPct val="85000"/>
            </a:lnSpc>
            <a:spcAft>
              <a:spcPts val="0"/>
            </a:spcAft>
          </a:pPr>
          <a:r>
            <a:rPr lang="ru-RU" sz="2000" dirty="0" smtClean="0"/>
            <a:t>Интеграция формального, неформального </a:t>
          </a:r>
        </a:p>
        <a:p>
          <a:pPr>
            <a:lnSpc>
              <a:spcPct val="85000"/>
            </a:lnSpc>
            <a:spcAft>
              <a:spcPts val="0"/>
            </a:spcAft>
          </a:pPr>
          <a:r>
            <a:rPr lang="ru-RU" sz="2000" dirty="0" smtClean="0"/>
            <a:t>и информального образования </a:t>
          </a:r>
        </a:p>
        <a:p>
          <a:pPr>
            <a:lnSpc>
              <a:spcPct val="85000"/>
            </a:lnSpc>
            <a:spcAft>
              <a:spcPts val="0"/>
            </a:spcAft>
          </a:pPr>
          <a:r>
            <a:rPr lang="ru-RU" sz="2000" dirty="0" smtClean="0"/>
            <a:t>как инновационная практика непрерывного повышения профессиональной компетенции</a:t>
          </a:r>
        </a:p>
        <a:p>
          <a:pPr>
            <a:lnSpc>
              <a:spcPct val="85000"/>
            </a:lnSpc>
            <a:spcAft>
              <a:spcPts val="0"/>
            </a:spcAft>
          </a:pPr>
          <a:r>
            <a:rPr lang="ru-RU" sz="2000" dirty="0" smtClean="0"/>
            <a:t> работников образования </a:t>
          </a:r>
          <a:endParaRPr lang="ru-RU" sz="2000" dirty="0"/>
        </a:p>
      </dgm:t>
    </dgm:pt>
    <dgm:pt modelId="{3D8B5D11-773D-40CF-8500-6C2E7D578833}" type="parTrans" cxnId="{1C094E24-7CC2-4814-98C8-77EAAC9CDD1D}">
      <dgm:prSet/>
      <dgm:spPr/>
      <dgm:t>
        <a:bodyPr/>
        <a:lstStyle/>
        <a:p>
          <a:endParaRPr lang="ru-RU"/>
        </a:p>
      </dgm:t>
    </dgm:pt>
    <dgm:pt modelId="{51FEFC81-4519-4DB6-B5C8-024F068C9BA9}" type="sibTrans" cxnId="{1C094E24-7CC2-4814-98C8-77EAAC9CDD1D}">
      <dgm:prSet/>
      <dgm:spPr/>
      <dgm:t>
        <a:bodyPr/>
        <a:lstStyle/>
        <a:p>
          <a:endParaRPr lang="ru-RU"/>
        </a:p>
      </dgm:t>
    </dgm:pt>
    <dgm:pt modelId="{F15321E6-C686-4DBB-ADDC-3F529AB93F46}">
      <dgm:prSet phldrT="[Текст]" custT="1"/>
      <dgm:spPr/>
      <dgm:t>
        <a:bodyPr/>
        <a:lstStyle/>
        <a:p>
          <a:r>
            <a:rPr lang="ru-RU" sz="2000" dirty="0" smtClean="0"/>
            <a:t>Оперативная адресная поддержка непрерывного профессионального развития работников образования  </a:t>
          </a:r>
          <a:endParaRPr lang="ru-RU" sz="2000" dirty="0"/>
        </a:p>
      </dgm:t>
    </dgm:pt>
    <dgm:pt modelId="{0B545489-1D30-417F-B7FA-C64ED6D97120}" type="parTrans" cxnId="{7A2A18F7-A156-45E2-A780-02261EA6B782}">
      <dgm:prSet/>
      <dgm:spPr/>
      <dgm:t>
        <a:bodyPr/>
        <a:lstStyle/>
        <a:p>
          <a:endParaRPr lang="ru-RU"/>
        </a:p>
      </dgm:t>
    </dgm:pt>
    <dgm:pt modelId="{96CFA8A4-A04C-48C3-84CA-EBB4CB19C9B7}" type="sibTrans" cxnId="{7A2A18F7-A156-45E2-A780-02261EA6B782}">
      <dgm:prSet/>
      <dgm:spPr/>
      <dgm:t>
        <a:bodyPr/>
        <a:lstStyle/>
        <a:p>
          <a:endParaRPr lang="ru-RU"/>
        </a:p>
      </dgm:t>
    </dgm:pt>
    <dgm:pt modelId="{3D9347C2-377D-45C9-963C-1D93109E09E6}">
      <dgm:prSet phldrT="[Текст]" custT="1"/>
      <dgm:spPr/>
      <dgm:t>
        <a:bodyPr/>
        <a:lstStyle/>
        <a:p>
          <a:r>
            <a:rPr lang="ru-RU" sz="2000" dirty="0" smtClean="0"/>
            <a:t>Ресурс развития формального дополнительного профессионального образования</a:t>
          </a:r>
          <a:endParaRPr lang="ru-RU" sz="2000" dirty="0"/>
        </a:p>
      </dgm:t>
    </dgm:pt>
    <dgm:pt modelId="{CD8DA0AE-1A57-4E7F-8A89-DBAAE5587C05}" type="parTrans" cxnId="{704A6BCA-8D15-4BA8-BFC2-2549D523A43E}">
      <dgm:prSet/>
      <dgm:spPr/>
      <dgm:t>
        <a:bodyPr/>
        <a:lstStyle/>
        <a:p>
          <a:endParaRPr lang="ru-RU"/>
        </a:p>
      </dgm:t>
    </dgm:pt>
    <dgm:pt modelId="{A12F26D0-C82F-400D-AB6D-49CCBC44C193}" type="sibTrans" cxnId="{704A6BCA-8D15-4BA8-BFC2-2549D523A43E}">
      <dgm:prSet/>
      <dgm:spPr/>
      <dgm:t>
        <a:bodyPr/>
        <a:lstStyle/>
        <a:p>
          <a:endParaRPr lang="ru-RU"/>
        </a:p>
      </dgm:t>
    </dgm:pt>
    <dgm:pt modelId="{DB0A0EF7-4DFD-4D92-B93F-243F45BF39BB}">
      <dgm:prSet phldrT="[Текст]" custT="1"/>
      <dgm:spPr/>
      <dgm:t>
        <a:bodyPr/>
        <a:lstStyle/>
        <a:p>
          <a:r>
            <a:rPr lang="ru-RU" sz="2000" dirty="0" smtClean="0"/>
            <a:t>Усиление (развитие) мотивационной среды профессионального развития работников образования </a:t>
          </a:r>
          <a:endParaRPr lang="ru-RU" sz="2000" dirty="0"/>
        </a:p>
      </dgm:t>
    </dgm:pt>
    <dgm:pt modelId="{9B8BE565-FC3C-4105-BFAF-DCDC0624EB88}" type="sibTrans" cxnId="{10099C35-5D35-45D4-9A0C-DECF4BF5539D}">
      <dgm:prSet/>
      <dgm:spPr/>
      <dgm:t>
        <a:bodyPr/>
        <a:lstStyle/>
        <a:p>
          <a:endParaRPr lang="ru-RU"/>
        </a:p>
      </dgm:t>
    </dgm:pt>
    <dgm:pt modelId="{D8A8A822-5081-4633-AB09-CA95BA17C74C}" type="parTrans" cxnId="{10099C35-5D35-45D4-9A0C-DECF4BF5539D}">
      <dgm:prSet/>
      <dgm:spPr/>
      <dgm:t>
        <a:bodyPr/>
        <a:lstStyle/>
        <a:p>
          <a:endParaRPr lang="ru-RU"/>
        </a:p>
      </dgm:t>
    </dgm:pt>
    <dgm:pt modelId="{551D59C8-83BE-4DD8-9EC2-4487DFF12734}" type="pres">
      <dgm:prSet presAssocID="{A9835B9C-8B1C-4143-B5AD-999FF6BA13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E669BC-ED02-43BA-A52D-DE35E9741CEA}" type="pres">
      <dgm:prSet presAssocID="{C1807819-5540-4C07-AC86-C9CD4FBA59D0}" presName="root1" presStyleCnt="0"/>
      <dgm:spPr/>
      <dgm:t>
        <a:bodyPr/>
        <a:lstStyle/>
        <a:p>
          <a:endParaRPr lang="ru-RU"/>
        </a:p>
      </dgm:t>
    </dgm:pt>
    <dgm:pt modelId="{74F971A7-B64A-4187-AF42-B2FC334B8181}" type="pres">
      <dgm:prSet presAssocID="{C1807819-5540-4C07-AC86-C9CD4FBA59D0}" presName="LevelOneTextNode" presStyleLbl="node0" presStyleIdx="0" presStyleCnt="1" custScaleX="288084" custScaleY="108212" custLinFactNeighborX="2575" custLinFactNeighborY="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A3394-612F-4BA6-A5BF-9C1DC82B81F4}" type="pres">
      <dgm:prSet presAssocID="{C1807819-5540-4C07-AC86-C9CD4FBA59D0}" presName="level2hierChild" presStyleCnt="0"/>
      <dgm:spPr/>
      <dgm:t>
        <a:bodyPr/>
        <a:lstStyle/>
        <a:p>
          <a:endParaRPr lang="ru-RU"/>
        </a:p>
      </dgm:t>
    </dgm:pt>
    <dgm:pt modelId="{7E4EE5B1-8A93-4DA2-93CE-4DA072D52CA0}" type="pres">
      <dgm:prSet presAssocID="{0B545489-1D30-417F-B7FA-C64ED6D9712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6C2886F-1509-4F64-9045-4C979CA51F38}" type="pres">
      <dgm:prSet presAssocID="{0B545489-1D30-417F-B7FA-C64ED6D9712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F5A0539-6A82-4F35-BF2B-C55E1DDEE00A}" type="pres">
      <dgm:prSet presAssocID="{F15321E6-C686-4DBB-ADDC-3F529AB93F46}" presName="root2" presStyleCnt="0"/>
      <dgm:spPr/>
      <dgm:t>
        <a:bodyPr/>
        <a:lstStyle/>
        <a:p>
          <a:endParaRPr lang="ru-RU"/>
        </a:p>
      </dgm:t>
    </dgm:pt>
    <dgm:pt modelId="{52F640F3-AB49-4858-9138-A9A19F1E16F6}" type="pres">
      <dgm:prSet presAssocID="{F15321E6-C686-4DBB-ADDC-3F529AB93F46}" presName="LevelTwoTextNode" presStyleLbl="node2" presStyleIdx="0" presStyleCnt="3" custScaleX="173195" custScaleY="180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6EDD8-5010-4394-8EB0-5F36A0C06945}" type="pres">
      <dgm:prSet presAssocID="{F15321E6-C686-4DBB-ADDC-3F529AB93F46}" presName="level3hierChild" presStyleCnt="0"/>
      <dgm:spPr/>
      <dgm:t>
        <a:bodyPr/>
        <a:lstStyle/>
        <a:p>
          <a:endParaRPr lang="ru-RU"/>
        </a:p>
      </dgm:t>
    </dgm:pt>
    <dgm:pt modelId="{75D68B52-F719-4A2C-82B0-08C26120440C}" type="pres">
      <dgm:prSet presAssocID="{CD8DA0AE-1A57-4E7F-8A89-DBAAE5587C0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5384C03-FF7C-4979-B833-3F01B08849CC}" type="pres">
      <dgm:prSet presAssocID="{CD8DA0AE-1A57-4E7F-8A89-DBAAE5587C0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E2FE7CF-3C58-4451-811E-F9C80251D8EA}" type="pres">
      <dgm:prSet presAssocID="{3D9347C2-377D-45C9-963C-1D93109E09E6}" presName="root2" presStyleCnt="0"/>
      <dgm:spPr/>
      <dgm:t>
        <a:bodyPr/>
        <a:lstStyle/>
        <a:p>
          <a:endParaRPr lang="ru-RU"/>
        </a:p>
      </dgm:t>
    </dgm:pt>
    <dgm:pt modelId="{46C54200-3C9E-4967-948D-4AC324E7A0C5}" type="pres">
      <dgm:prSet presAssocID="{3D9347C2-377D-45C9-963C-1D93109E09E6}" presName="LevelTwoTextNode" presStyleLbl="node2" presStyleIdx="1" presStyleCnt="3" custScaleX="173195" custScaleY="1641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3BC394-34E6-45AA-90CD-038C4AF635A7}" type="pres">
      <dgm:prSet presAssocID="{3D9347C2-377D-45C9-963C-1D93109E09E6}" presName="level3hierChild" presStyleCnt="0"/>
      <dgm:spPr/>
      <dgm:t>
        <a:bodyPr/>
        <a:lstStyle/>
        <a:p>
          <a:endParaRPr lang="ru-RU"/>
        </a:p>
      </dgm:t>
    </dgm:pt>
    <dgm:pt modelId="{9E1C812B-23E9-4223-A2AA-B4A46793C52B}" type="pres">
      <dgm:prSet presAssocID="{D8A8A822-5081-4633-AB09-CA95BA17C74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60313D6-EADC-459E-9A23-11440FB930A0}" type="pres">
      <dgm:prSet presAssocID="{D8A8A822-5081-4633-AB09-CA95BA17C74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3569184-F457-4F2B-B4CD-66A2900B2ADB}" type="pres">
      <dgm:prSet presAssocID="{DB0A0EF7-4DFD-4D92-B93F-243F45BF39BB}" presName="root2" presStyleCnt="0"/>
      <dgm:spPr/>
      <dgm:t>
        <a:bodyPr/>
        <a:lstStyle/>
        <a:p>
          <a:endParaRPr lang="ru-RU"/>
        </a:p>
      </dgm:t>
    </dgm:pt>
    <dgm:pt modelId="{6CC4B94D-26C9-4367-93F8-69417262327D}" type="pres">
      <dgm:prSet presAssocID="{DB0A0EF7-4DFD-4D92-B93F-243F45BF39BB}" presName="LevelTwoTextNode" presStyleLbl="node2" presStyleIdx="2" presStyleCnt="3" custScaleX="169892" custScaleY="1892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D3B510-EF2A-41C3-95D9-A6E07BE2A758}" type="pres">
      <dgm:prSet presAssocID="{DB0A0EF7-4DFD-4D92-B93F-243F45BF39BB}" presName="level3hierChild" presStyleCnt="0"/>
      <dgm:spPr/>
      <dgm:t>
        <a:bodyPr/>
        <a:lstStyle/>
        <a:p>
          <a:endParaRPr lang="ru-RU"/>
        </a:p>
      </dgm:t>
    </dgm:pt>
  </dgm:ptLst>
  <dgm:cxnLst>
    <dgm:cxn modelId="{B23F008F-958A-4FD8-BCE3-8D63A798D238}" type="presOf" srcId="{3D9347C2-377D-45C9-963C-1D93109E09E6}" destId="{46C54200-3C9E-4967-948D-4AC324E7A0C5}" srcOrd="0" destOrd="0" presId="urn:microsoft.com/office/officeart/2008/layout/HorizontalMultiLevelHierarchy"/>
    <dgm:cxn modelId="{2D626734-82F3-4F63-BAEA-095E9A37494D}" type="presOf" srcId="{0B545489-1D30-417F-B7FA-C64ED6D97120}" destId="{7E4EE5B1-8A93-4DA2-93CE-4DA072D52CA0}" srcOrd="0" destOrd="0" presId="urn:microsoft.com/office/officeart/2008/layout/HorizontalMultiLevelHierarchy"/>
    <dgm:cxn modelId="{B098DFDD-17DF-4C44-B444-336D7F433286}" type="presOf" srcId="{A9835B9C-8B1C-4143-B5AD-999FF6BA13CE}" destId="{551D59C8-83BE-4DD8-9EC2-4487DFF12734}" srcOrd="0" destOrd="0" presId="urn:microsoft.com/office/officeart/2008/layout/HorizontalMultiLevelHierarchy"/>
    <dgm:cxn modelId="{27AD9058-7A4E-4B3C-8BDF-3A99378D1D84}" type="presOf" srcId="{CD8DA0AE-1A57-4E7F-8A89-DBAAE5587C05}" destId="{35384C03-FF7C-4979-B833-3F01B08849CC}" srcOrd="1" destOrd="0" presId="urn:microsoft.com/office/officeart/2008/layout/HorizontalMultiLevelHierarchy"/>
    <dgm:cxn modelId="{A22B8FD6-745C-417A-9B88-EFC4911776DB}" type="presOf" srcId="{CD8DA0AE-1A57-4E7F-8A89-DBAAE5587C05}" destId="{75D68B52-F719-4A2C-82B0-08C26120440C}" srcOrd="0" destOrd="0" presId="urn:microsoft.com/office/officeart/2008/layout/HorizontalMultiLevelHierarchy"/>
    <dgm:cxn modelId="{5B7DEA94-07F8-40A3-9B1B-3E6B15D1CC08}" type="presOf" srcId="{C1807819-5540-4C07-AC86-C9CD4FBA59D0}" destId="{74F971A7-B64A-4187-AF42-B2FC334B8181}" srcOrd="0" destOrd="0" presId="urn:microsoft.com/office/officeart/2008/layout/HorizontalMultiLevelHierarchy"/>
    <dgm:cxn modelId="{E7D67D87-2AA5-4246-93CB-3E695ACD26B6}" type="presOf" srcId="{DB0A0EF7-4DFD-4D92-B93F-243F45BF39BB}" destId="{6CC4B94D-26C9-4367-93F8-69417262327D}" srcOrd="0" destOrd="0" presId="urn:microsoft.com/office/officeart/2008/layout/HorizontalMultiLevelHierarchy"/>
    <dgm:cxn modelId="{AF88C9CB-2396-475A-80B1-884CCE492B30}" type="presOf" srcId="{0B545489-1D30-417F-B7FA-C64ED6D97120}" destId="{E6C2886F-1509-4F64-9045-4C979CA51F38}" srcOrd="1" destOrd="0" presId="urn:microsoft.com/office/officeart/2008/layout/HorizontalMultiLevelHierarchy"/>
    <dgm:cxn modelId="{E5CDE548-AB12-41BE-A2EE-08886ADF581A}" type="presOf" srcId="{D8A8A822-5081-4633-AB09-CA95BA17C74C}" destId="{E60313D6-EADC-459E-9A23-11440FB930A0}" srcOrd="1" destOrd="0" presId="urn:microsoft.com/office/officeart/2008/layout/HorizontalMultiLevelHierarchy"/>
    <dgm:cxn modelId="{045D9F2F-1133-4ABB-B8AE-03E1E6605657}" type="presOf" srcId="{D8A8A822-5081-4633-AB09-CA95BA17C74C}" destId="{9E1C812B-23E9-4223-A2AA-B4A46793C52B}" srcOrd="0" destOrd="0" presId="urn:microsoft.com/office/officeart/2008/layout/HorizontalMultiLevelHierarchy"/>
    <dgm:cxn modelId="{DE26B074-4D0B-4819-92F0-8DAA5C41763B}" type="presOf" srcId="{F15321E6-C686-4DBB-ADDC-3F529AB93F46}" destId="{52F640F3-AB49-4858-9138-A9A19F1E16F6}" srcOrd="0" destOrd="0" presId="urn:microsoft.com/office/officeart/2008/layout/HorizontalMultiLevelHierarchy"/>
    <dgm:cxn modelId="{704A6BCA-8D15-4BA8-BFC2-2549D523A43E}" srcId="{C1807819-5540-4C07-AC86-C9CD4FBA59D0}" destId="{3D9347C2-377D-45C9-963C-1D93109E09E6}" srcOrd="1" destOrd="0" parTransId="{CD8DA0AE-1A57-4E7F-8A89-DBAAE5587C05}" sibTransId="{A12F26D0-C82F-400D-AB6D-49CCBC44C193}"/>
    <dgm:cxn modelId="{7A2A18F7-A156-45E2-A780-02261EA6B782}" srcId="{C1807819-5540-4C07-AC86-C9CD4FBA59D0}" destId="{F15321E6-C686-4DBB-ADDC-3F529AB93F46}" srcOrd="0" destOrd="0" parTransId="{0B545489-1D30-417F-B7FA-C64ED6D97120}" sibTransId="{96CFA8A4-A04C-48C3-84CA-EBB4CB19C9B7}"/>
    <dgm:cxn modelId="{10099C35-5D35-45D4-9A0C-DECF4BF5539D}" srcId="{C1807819-5540-4C07-AC86-C9CD4FBA59D0}" destId="{DB0A0EF7-4DFD-4D92-B93F-243F45BF39BB}" srcOrd="2" destOrd="0" parTransId="{D8A8A822-5081-4633-AB09-CA95BA17C74C}" sibTransId="{9B8BE565-FC3C-4105-BFAF-DCDC0624EB88}"/>
    <dgm:cxn modelId="{1C094E24-7CC2-4814-98C8-77EAAC9CDD1D}" srcId="{A9835B9C-8B1C-4143-B5AD-999FF6BA13CE}" destId="{C1807819-5540-4C07-AC86-C9CD4FBA59D0}" srcOrd="0" destOrd="0" parTransId="{3D8B5D11-773D-40CF-8500-6C2E7D578833}" sibTransId="{51FEFC81-4519-4DB6-B5C8-024F068C9BA9}"/>
    <dgm:cxn modelId="{CEFFCA2A-42C9-4940-B888-E375C4E9B49B}" type="presParOf" srcId="{551D59C8-83BE-4DD8-9EC2-4487DFF12734}" destId="{05E669BC-ED02-43BA-A52D-DE35E9741CEA}" srcOrd="0" destOrd="0" presId="urn:microsoft.com/office/officeart/2008/layout/HorizontalMultiLevelHierarchy"/>
    <dgm:cxn modelId="{41F6A99C-9DDE-4B0F-8340-BA54EDDBB051}" type="presParOf" srcId="{05E669BC-ED02-43BA-A52D-DE35E9741CEA}" destId="{74F971A7-B64A-4187-AF42-B2FC334B8181}" srcOrd="0" destOrd="0" presId="urn:microsoft.com/office/officeart/2008/layout/HorizontalMultiLevelHierarchy"/>
    <dgm:cxn modelId="{0829508D-4FA5-4A14-A7FE-6B6C6E14E51B}" type="presParOf" srcId="{05E669BC-ED02-43BA-A52D-DE35E9741CEA}" destId="{781A3394-612F-4BA6-A5BF-9C1DC82B81F4}" srcOrd="1" destOrd="0" presId="urn:microsoft.com/office/officeart/2008/layout/HorizontalMultiLevelHierarchy"/>
    <dgm:cxn modelId="{A87DEEFA-CCE2-43A4-BF31-8C2AF68D2D5C}" type="presParOf" srcId="{781A3394-612F-4BA6-A5BF-9C1DC82B81F4}" destId="{7E4EE5B1-8A93-4DA2-93CE-4DA072D52CA0}" srcOrd="0" destOrd="0" presId="urn:microsoft.com/office/officeart/2008/layout/HorizontalMultiLevelHierarchy"/>
    <dgm:cxn modelId="{2620B317-AE03-49E5-BBA8-8A1259E1744B}" type="presParOf" srcId="{7E4EE5B1-8A93-4DA2-93CE-4DA072D52CA0}" destId="{E6C2886F-1509-4F64-9045-4C979CA51F38}" srcOrd="0" destOrd="0" presId="urn:microsoft.com/office/officeart/2008/layout/HorizontalMultiLevelHierarchy"/>
    <dgm:cxn modelId="{AB2F4751-5D73-4563-A5ED-F58EAE250583}" type="presParOf" srcId="{781A3394-612F-4BA6-A5BF-9C1DC82B81F4}" destId="{9F5A0539-6A82-4F35-BF2B-C55E1DDEE00A}" srcOrd="1" destOrd="0" presId="urn:microsoft.com/office/officeart/2008/layout/HorizontalMultiLevelHierarchy"/>
    <dgm:cxn modelId="{E045916B-4EF0-4B58-94A0-7C60EEAF3870}" type="presParOf" srcId="{9F5A0539-6A82-4F35-BF2B-C55E1DDEE00A}" destId="{52F640F3-AB49-4858-9138-A9A19F1E16F6}" srcOrd="0" destOrd="0" presId="urn:microsoft.com/office/officeart/2008/layout/HorizontalMultiLevelHierarchy"/>
    <dgm:cxn modelId="{3CBFF76D-F70A-439C-BBDA-AD235357E2D6}" type="presParOf" srcId="{9F5A0539-6A82-4F35-BF2B-C55E1DDEE00A}" destId="{BB56EDD8-5010-4394-8EB0-5F36A0C06945}" srcOrd="1" destOrd="0" presId="urn:microsoft.com/office/officeart/2008/layout/HorizontalMultiLevelHierarchy"/>
    <dgm:cxn modelId="{F937975A-AE24-4AFA-9704-982233905907}" type="presParOf" srcId="{781A3394-612F-4BA6-A5BF-9C1DC82B81F4}" destId="{75D68B52-F719-4A2C-82B0-08C26120440C}" srcOrd="2" destOrd="0" presId="urn:microsoft.com/office/officeart/2008/layout/HorizontalMultiLevelHierarchy"/>
    <dgm:cxn modelId="{E50B5443-CF14-411E-86DF-AF13BF0D1ECA}" type="presParOf" srcId="{75D68B52-F719-4A2C-82B0-08C26120440C}" destId="{35384C03-FF7C-4979-B833-3F01B08849CC}" srcOrd="0" destOrd="0" presId="urn:microsoft.com/office/officeart/2008/layout/HorizontalMultiLevelHierarchy"/>
    <dgm:cxn modelId="{45352F89-6051-4CA1-A762-D74BC5BC2860}" type="presParOf" srcId="{781A3394-612F-4BA6-A5BF-9C1DC82B81F4}" destId="{EE2FE7CF-3C58-4451-811E-F9C80251D8EA}" srcOrd="3" destOrd="0" presId="urn:microsoft.com/office/officeart/2008/layout/HorizontalMultiLevelHierarchy"/>
    <dgm:cxn modelId="{D8980655-0082-4BE9-BEBC-8AB3B9FAD789}" type="presParOf" srcId="{EE2FE7CF-3C58-4451-811E-F9C80251D8EA}" destId="{46C54200-3C9E-4967-948D-4AC324E7A0C5}" srcOrd="0" destOrd="0" presId="urn:microsoft.com/office/officeart/2008/layout/HorizontalMultiLevelHierarchy"/>
    <dgm:cxn modelId="{DC1B2546-D4A1-4A9B-B3EA-E6A3377C0541}" type="presParOf" srcId="{EE2FE7CF-3C58-4451-811E-F9C80251D8EA}" destId="{553BC394-34E6-45AA-90CD-038C4AF635A7}" srcOrd="1" destOrd="0" presId="urn:microsoft.com/office/officeart/2008/layout/HorizontalMultiLevelHierarchy"/>
    <dgm:cxn modelId="{6BC9634D-BB8E-410F-9636-D0EDF40727B6}" type="presParOf" srcId="{781A3394-612F-4BA6-A5BF-9C1DC82B81F4}" destId="{9E1C812B-23E9-4223-A2AA-B4A46793C52B}" srcOrd="4" destOrd="0" presId="urn:microsoft.com/office/officeart/2008/layout/HorizontalMultiLevelHierarchy"/>
    <dgm:cxn modelId="{F9876235-CD97-4409-A5A9-82A9A799C2AD}" type="presParOf" srcId="{9E1C812B-23E9-4223-A2AA-B4A46793C52B}" destId="{E60313D6-EADC-459E-9A23-11440FB930A0}" srcOrd="0" destOrd="0" presId="urn:microsoft.com/office/officeart/2008/layout/HorizontalMultiLevelHierarchy"/>
    <dgm:cxn modelId="{7ABDC909-B388-414D-9593-1BE07DAFC01C}" type="presParOf" srcId="{781A3394-612F-4BA6-A5BF-9C1DC82B81F4}" destId="{C3569184-F457-4F2B-B4CD-66A2900B2ADB}" srcOrd="5" destOrd="0" presId="urn:microsoft.com/office/officeart/2008/layout/HorizontalMultiLevelHierarchy"/>
    <dgm:cxn modelId="{A55834E8-3DA5-4151-85CE-02F016BCBDEA}" type="presParOf" srcId="{C3569184-F457-4F2B-B4CD-66A2900B2ADB}" destId="{6CC4B94D-26C9-4367-93F8-69417262327D}" srcOrd="0" destOrd="0" presId="urn:microsoft.com/office/officeart/2008/layout/HorizontalMultiLevelHierarchy"/>
    <dgm:cxn modelId="{1EE48614-2644-4B14-A24B-9D4DAD6B39F4}" type="presParOf" srcId="{C3569184-F457-4F2B-B4CD-66A2900B2ADB}" destId="{8ED3B510-EF2A-41C3-95D9-A6E07BE2A75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C812B-23E9-4223-A2AA-B4A46793C52B}">
      <dsp:nvSpPr>
        <dsp:cNvPr id="0" name=""/>
        <dsp:cNvSpPr/>
      </dsp:nvSpPr>
      <dsp:spPr>
        <a:xfrm>
          <a:off x="3234228" y="2149561"/>
          <a:ext cx="455506" cy="138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753" y="0"/>
              </a:lnTo>
              <a:lnTo>
                <a:pt x="227753" y="1387993"/>
              </a:lnTo>
              <a:lnTo>
                <a:pt x="455506" y="1387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5460" y="2807037"/>
        <a:ext cx="73041" cy="73041"/>
      </dsp:txXfrm>
    </dsp:sp>
    <dsp:sp modelId="{75D68B52-F719-4A2C-82B0-08C26120440C}">
      <dsp:nvSpPr>
        <dsp:cNvPr id="0" name=""/>
        <dsp:cNvSpPr/>
      </dsp:nvSpPr>
      <dsp:spPr>
        <a:xfrm>
          <a:off x="3234228" y="2034264"/>
          <a:ext cx="455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5297"/>
              </a:moveTo>
              <a:lnTo>
                <a:pt x="227753" y="115297"/>
              </a:lnTo>
              <a:lnTo>
                <a:pt x="227753" y="45720"/>
              </a:lnTo>
              <a:lnTo>
                <a:pt x="45550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0461" y="2068464"/>
        <a:ext cx="23039" cy="23039"/>
      </dsp:txXfrm>
    </dsp:sp>
    <dsp:sp modelId="{7E4EE5B1-8A93-4DA2-93CE-4DA072D52CA0}">
      <dsp:nvSpPr>
        <dsp:cNvPr id="0" name=""/>
        <dsp:cNvSpPr/>
      </dsp:nvSpPr>
      <dsp:spPr>
        <a:xfrm>
          <a:off x="3234228" y="654560"/>
          <a:ext cx="455506" cy="1495001"/>
        </a:xfrm>
        <a:custGeom>
          <a:avLst/>
          <a:gdLst/>
          <a:ahLst/>
          <a:cxnLst/>
          <a:rect l="0" t="0" r="0" b="0"/>
          <a:pathLst>
            <a:path>
              <a:moveTo>
                <a:pt x="0" y="1495001"/>
              </a:moveTo>
              <a:lnTo>
                <a:pt x="227753" y="1495001"/>
              </a:lnTo>
              <a:lnTo>
                <a:pt x="227753" y="0"/>
              </a:lnTo>
              <a:lnTo>
                <a:pt x="4555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2910" y="1362989"/>
        <a:ext cx="78142" cy="78142"/>
      </dsp:txXfrm>
    </dsp:sp>
    <dsp:sp modelId="{74F971A7-B64A-4187-AF42-B2FC334B8181}">
      <dsp:nvSpPr>
        <dsp:cNvPr id="0" name=""/>
        <dsp:cNvSpPr/>
      </dsp:nvSpPr>
      <dsp:spPr>
        <a:xfrm rot="16200000">
          <a:off x="135044" y="1108512"/>
          <a:ext cx="4116269" cy="20820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85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Интеграция формального, неформального </a:t>
          </a:r>
        </a:p>
        <a:p>
          <a:pPr lvl="0" algn="ctr" defTabSz="889000">
            <a:lnSpc>
              <a:spcPct val="85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и информального образования </a:t>
          </a:r>
        </a:p>
        <a:p>
          <a:pPr lvl="0" algn="ctr" defTabSz="889000">
            <a:lnSpc>
              <a:spcPct val="85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как инновационная практика непрерывного повышения профессиональной компетенции</a:t>
          </a:r>
        </a:p>
        <a:p>
          <a:pPr lvl="0" algn="ctr" defTabSz="889000">
            <a:lnSpc>
              <a:spcPct val="85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 работников образования </a:t>
          </a:r>
          <a:endParaRPr lang="ru-RU" sz="2000" kern="1200" dirty="0"/>
        </a:p>
      </dsp:txBody>
      <dsp:txXfrm>
        <a:off x="135044" y="1108512"/>
        <a:ext cx="4116269" cy="2082097"/>
      </dsp:txXfrm>
    </dsp:sp>
    <dsp:sp modelId="{52F640F3-AB49-4858-9138-A9A19F1E16F6}">
      <dsp:nvSpPr>
        <dsp:cNvPr id="0" name=""/>
        <dsp:cNvSpPr/>
      </dsp:nvSpPr>
      <dsp:spPr>
        <a:xfrm>
          <a:off x="3689734" y="2837"/>
          <a:ext cx="4105737" cy="13034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Оперативная адресная поддержка непрерывного профессионального развития работников образования  </a:t>
          </a:r>
          <a:endParaRPr lang="ru-RU" sz="2000" kern="1200" dirty="0"/>
        </a:p>
      </dsp:txBody>
      <dsp:txXfrm>
        <a:off x="3689734" y="2837"/>
        <a:ext cx="4105737" cy="1303446"/>
      </dsp:txXfrm>
    </dsp:sp>
    <dsp:sp modelId="{46C54200-3C9E-4967-948D-4AC324E7A0C5}">
      <dsp:nvSpPr>
        <dsp:cNvPr id="0" name=""/>
        <dsp:cNvSpPr/>
      </dsp:nvSpPr>
      <dsp:spPr>
        <a:xfrm>
          <a:off x="3689734" y="1486968"/>
          <a:ext cx="4105737" cy="1186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Ресурс развития формального дополнительного профессионального образования</a:t>
          </a:r>
          <a:endParaRPr lang="ru-RU" sz="2000" kern="1200" dirty="0"/>
        </a:p>
      </dsp:txBody>
      <dsp:txXfrm>
        <a:off x="3689734" y="1486968"/>
        <a:ext cx="4105737" cy="1186030"/>
      </dsp:txXfrm>
    </dsp:sp>
    <dsp:sp modelId="{6CC4B94D-26C9-4367-93F8-69417262327D}">
      <dsp:nvSpPr>
        <dsp:cNvPr id="0" name=""/>
        <dsp:cNvSpPr/>
      </dsp:nvSpPr>
      <dsp:spPr>
        <a:xfrm>
          <a:off x="3689734" y="2853684"/>
          <a:ext cx="4027436" cy="13677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Усиление (развитие) мотивационной среды профессионального развития работников образования </a:t>
          </a:r>
          <a:endParaRPr lang="ru-RU" sz="2000" kern="1200" dirty="0"/>
        </a:p>
      </dsp:txBody>
      <dsp:txXfrm>
        <a:off x="3689734" y="2853684"/>
        <a:ext cx="4027436" cy="1367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2AAD529-CD89-415D-9A77-0D86DDEC6E4C}" type="datetimeFigureOut">
              <a:rPr lang="ru-RU"/>
              <a:pPr>
                <a:defRPr/>
              </a:pPr>
              <a:t>23.08.2018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F8D0885-1C06-491A-8FDF-6923A4DD86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261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C886646-6A09-4A18-A3CE-A503E0B6854D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00A7977-C9AA-4E67-A963-A13BBE9416FB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9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5ED4DB-C9D4-469A-90FF-DB179370B17E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6EE8E3B-8AA0-4869-868D-2D401DC7BF68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C8A24FA-C890-4E08-984F-A7BD3970CCF8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6E32551-EA30-4B1D-85EC-E7B9610E3E7C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15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27BB-E2FC-4A27-9415-E66485FE73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351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164A-4D30-4E88-BDC2-F5687182A6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26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2F76-B428-41A9-B789-D6A66DA804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66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9EB6A-7BD4-4D56-920E-51C6BAF33A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99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0E15-76A8-468E-85B6-233699FB9A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883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1D90-8570-4EF0-B0F2-D8D5F9EC86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64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CB87-4B95-464A-94DA-DAABF00309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867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DFD1-6401-48B7-AABA-5631A42AB0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35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0F49-F467-49DB-9F13-1EAA6E5AB2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77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D54C-E124-44C9-9503-BE74AD0362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519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7D3C-1AA0-42AE-BE41-120AEA4BAB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276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167403B-1ADE-4C1C-994E-0523D4D0AA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22400"/>
            <a:ext cx="7773987" cy="174625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002060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9813"/>
            <a:ext cx="7416800" cy="1152525"/>
          </a:xfrm>
        </p:spPr>
        <p:txBody>
          <a:bodyPr rtlCol="0">
            <a:no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2000" b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Солодкова</a:t>
            </a:r>
            <a:r>
              <a:rPr lang="ru-RU" sz="20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Марина Ивановна</a:t>
            </a:r>
            <a:r>
              <a:rPr lang="ru-RU" sz="2000" b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endParaRPr lang="ru-RU" sz="2000" b="1" kern="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2000" b="1" kern="0" dirty="0">
                <a:solidFill>
                  <a:srgbClr val="002060"/>
                </a:solidFill>
                <a:latin typeface="Cambria" panose="02040503050406030204" pitchFamily="18" charset="0"/>
              </a:rPr>
              <a:t>п</a:t>
            </a:r>
            <a:r>
              <a:rPr lang="ru-RU" sz="2000" b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ервый проректор ГБУ </a:t>
            </a:r>
            <a:r>
              <a:rPr lang="ru-RU" sz="2000" b="1" kern="0" dirty="0">
                <a:solidFill>
                  <a:srgbClr val="002060"/>
                </a:solidFill>
                <a:latin typeface="Cambria" panose="02040503050406030204" pitchFamily="18" charset="0"/>
              </a:rPr>
              <a:t>ДПО «Челябинский институт переподготовки и повышения квалификации работников образования</a:t>
            </a:r>
            <a:r>
              <a:rPr lang="ru-RU" sz="2000" b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», федеральный эксперт</a:t>
            </a:r>
            <a:endParaRPr lang="ru-RU" sz="2000" b="1" kern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50" y="173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  <a:t>Государственное бюджетное учреждение </a:t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  <a:t>дополнительного профессионального образования </a:t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  <a:t>«Челябинский институт переподготовки и повышения квалификации работников образования»</a:t>
            </a:r>
            <a:endParaRPr lang="ru-RU" dirty="0"/>
          </a:p>
        </p:txBody>
      </p:sp>
      <p:pic>
        <p:nvPicPr>
          <p:cNvPr id="2053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88" y="44450"/>
            <a:ext cx="841376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6"/>
          <p:cNvSpPr>
            <a:spLocks noGrp="1"/>
          </p:cNvSpPr>
          <p:nvPr>
            <p:ph type="title"/>
          </p:nvPr>
        </p:nvSpPr>
        <p:spPr>
          <a:xfrm>
            <a:off x="352425" y="50800"/>
            <a:ext cx="8610600" cy="755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Интеграция формального, неформального </a:t>
            </a:r>
            <a:b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и информального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504" y="806128"/>
          <a:ext cx="8928992" cy="422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6"/>
          <p:cNvSpPr>
            <a:spLocks noGrp="1"/>
          </p:cNvSpPr>
          <p:nvPr>
            <p:ph type="title"/>
          </p:nvPr>
        </p:nvSpPr>
        <p:spPr>
          <a:xfrm>
            <a:off x="539750" y="411163"/>
            <a:ext cx="8353425" cy="7556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Регламенты, нормативно закрепляющие неформальное повышение квалификации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работников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образования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основе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обобщения и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распространения ими эффективного педагогического опыта, результатов участия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в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инновационных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проектах в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сфере образования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707654"/>
          <a:ext cx="8856982" cy="3096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741">
                  <a:extLst>
                    <a:ext uri="{9D8B030D-6E8A-4147-A177-3AD203B41FA5}"/>
                  </a:extLst>
                </a:gridCol>
                <a:gridCol w="3660458">
                  <a:extLst>
                    <a:ext uri="{9D8B030D-6E8A-4147-A177-3AD203B41FA5}"/>
                  </a:extLst>
                </a:gridCol>
                <a:gridCol w="2800783">
                  <a:extLst>
                    <a:ext uri="{9D8B030D-6E8A-4147-A177-3AD203B41FA5}"/>
                  </a:extLst>
                </a:gridCol>
              </a:tblGrid>
              <a:tr h="981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</a:t>
                      </a:r>
                      <a:endParaRPr lang="ru-RU" sz="15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видов 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Порядок 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«Формализации» неформальных форм повышения квалификации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Условия выдачи документов установленного образца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/>
                </a:extLst>
              </a:tr>
              <a:tr h="2114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программы повышения квалификации (или авторского модульного курса), стажировки для различных категорий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работников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rgbClr val="A8B7D4">
                        <a:alpha val="5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Модульный курс «Технология разработки программ дополнительного профессионально-педагогического образования»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16ч.=8ч.+8 консультаций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 слушателя при консультационном сопровождении специалистов института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Удостоверение о повышении квалификации в случае положительного экспертного заключения и принятия программы учёным советом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ином случае - сертификат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прохождении модульного курса)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1" y="1851671"/>
          <a:ext cx="8784977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5">
                  <a:extLst>
                    <a:ext uri="{9D8B030D-6E8A-4147-A177-3AD203B41FA5}"/>
                  </a:extLst>
                </a:gridCol>
                <a:gridCol w="3630699">
                  <a:extLst>
                    <a:ext uri="{9D8B030D-6E8A-4147-A177-3AD203B41FA5}"/>
                  </a:extLst>
                </a:gridCol>
                <a:gridCol w="2778013">
                  <a:extLst>
                    <a:ext uri="{9D8B030D-6E8A-4147-A177-3AD203B41FA5}"/>
                  </a:extLst>
                </a:gridCol>
              </a:tblGrid>
              <a:tr h="106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</a:t>
                      </a:r>
                      <a:endParaRPr lang="ru-RU" sz="15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видов </a:t>
                      </a: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Прядок «Формализации» неформальных форм повышения квалификации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Условия выдачи документов установленного образца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/>
                </a:extLst>
              </a:tr>
              <a:tr h="1957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и написание слушателями научной статьи в рецензируемые журналы, сборники научных трудов, словари, справочники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Модульный курс «Методология и методика педагогического исследования»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16ч.= 8ч. +8ч. консультации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 слушателей по подготовке статьи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Объем часов определяется в соответствии с установленными в институте нормами времени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rgbClr val="C1C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Удостоверение о повышении квалификации в случае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представления подтверждающих документов о публикации (в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ином случае - сертификат о прохождении модульного курса)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rgbClr val="D0D8E8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Заголовок 6"/>
          <p:cNvSpPr txBox="1">
            <a:spLocks/>
          </p:cNvSpPr>
          <p:nvPr/>
        </p:nvSpPr>
        <p:spPr bwMode="auto">
          <a:xfrm>
            <a:off x="539750" y="411163"/>
            <a:ext cx="83534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200" b="1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Регламенты, нормативно закрепляющие неформальное повышение квалификации работников образования </a:t>
            </a:r>
            <a:br>
              <a:rPr lang="ru-RU" sz="2200" b="1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200" b="1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на основе обобщения и распространения ими эффективного педагогического опыта, результатов участия в инновационных проектах в сфере образования</a:t>
            </a:r>
            <a:endParaRPr lang="ru-RU" sz="2200" b="1" dirty="0">
              <a:solidFill>
                <a:srgbClr val="002060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682625" y="288925"/>
            <a:ext cx="8296275" cy="757238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Результаты научно-методического сопровождения деятельности региональных и федеральных инновационных площадок </a:t>
            </a:r>
            <a:b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(2016-2017 гг.)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0800" y="1419225"/>
            <a:ext cx="8928100" cy="354647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подготовлено к изданию и издано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 сборников материалов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по итогам концептуализации опыта данных школ, электронные версии которых размещены в системе РИНЦ</a:t>
            </a:r>
            <a:r>
              <a:rPr lang="ru-RU" sz="2200" dirty="0">
                <a:solidFill>
                  <a:srgbClr val="003366"/>
                </a:solidFill>
                <a:latin typeface="Cambria" panose="02040503050406030204" pitchFamily="18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опубликовано </a:t>
            </a: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12 статей 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в научных журналах, </a:t>
            </a:r>
            <a:r>
              <a:rPr lang="ru-RU" sz="2000">
                <a:solidFill>
                  <a:srgbClr val="003366"/>
                </a:solidFill>
                <a:latin typeface="Cambria" panose="02040503050406030204" pitchFamily="18" charset="0"/>
              </a:rPr>
              <a:t>рекомендованных </a:t>
            </a:r>
            <a:r>
              <a:rPr lang="ru-RU" sz="2000" smtClean="0">
                <a:solidFill>
                  <a:srgbClr val="003366"/>
                </a:solidFill>
                <a:latin typeface="Cambria" panose="02040503050406030204" pitchFamily="18" charset="0"/>
              </a:rPr>
              <a:t>Высшей аттестационной 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комиссией;</a:t>
            </a: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разработано </a:t>
            </a:r>
            <a:r>
              <a:rPr lang="ru-RU" sz="2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 программ стажировок 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для команд образовательных организаций, позволяющих освоить технологии организации и реализации образовательного процесса, представляемых региональными и федеральными инновационными площадками</a:t>
            </a:r>
            <a:r>
              <a:rPr lang="ru-RU" sz="2000" dirty="0" smtClean="0">
                <a:solidFill>
                  <a:srgbClr val="003366"/>
                </a:solidFill>
                <a:latin typeface="Cambria" panose="02040503050406030204" pitchFamily="18" charset="0"/>
              </a:rPr>
              <a:t>.</a:t>
            </a:r>
            <a:endParaRPr lang="ru-RU" sz="20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400050" y="144463"/>
            <a:ext cx="8610600" cy="755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Инновационные практики </a:t>
            </a:r>
            <a:b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для организации адресного неформального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повышения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квалификации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950" y="1044575"/>
            <a:ext cx="8928100" cy="40989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rgbClr val="003366"/>
                </a:solidFill>
                <a:latin typeface="Cambria" panose="02040503050406030204" pitchFamily="18" charset="0"/>
              </a:rPr>
              <a:t>        Командное </a:t>
            </a:r>
            <a:r>
              <a:rPr lang="ru-RU" sz="2200" b="1" dirty="0">
                <a:solidFill>
                  <a:srgbClr val="003366"/>
                </a:solidFill>
                <a:latin typeface="Cambria" panose="02040503050406030204" pitchFamily="18" charset="0"/>
              </a:rPr>
              <a:t>наставничество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Реализуется в рамках проекта поддержки школ с низкими результатами обучения и школ, находящихся в социально неблагоприятных условиях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11 команд школ-лидеров оказывают профессиональную  поддержку работы 31 общеобразовательной организации Челябинской области (2017-2018 гг.)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rgbClr val="003366"/>
                </a:solidFill>
                <a:latin typeface="Cambria" panose="02040503050406030204" pitchFamily="18" charset="0"/>
              </a:rPr>
              <a:t>         Рационально </a:t>
            </a:r>
            <a:r>
              <a:rPr lang="ru-RU" sz="2200" b="1" dirty="0">
                <a:solidFill>
                  <a:srgbClr val="003366"/>
                </a:solidFill>
                <a:latin typeface="Cambria" panose="02040503050406030204" pitchFamily="18" charset="0"/>
              </a:rPr>
              <a:t>организованный обмен знаниями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>
                <a:solidFill>
                  <a:srgbClr val="003366"/>
                </a:solidFill>
                <a:latin typeface="Cambria" panose="02040503050406030204" pitchFamily="18" charset="0"/>
              </a:rPr>
              <a:t>С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оздана</a:t>
            </a:r>
            <a:r>
              <a:rPr lang="ru-RU" sz="24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2200" b="1" i="1" dirty="0">
                <a:solidFill>
                  <a:srgbClr val="003366"/>
                </a:solidFill>
                <a:latin typeface="Cambria" panose="02040503050406030204" pitchFamily="18" charset="0"/>
              </a:rPr>
              <a:t>интерактивная площадка сети научно-прикладных проектов</a:t>
            </a:r>
            <a:r>
              <a:rPr lang="ru-RU" sz="2400" dirty="0">
                <a:solidFill>
                  <a:srgbClr val="003366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на которой педагогам предоставлена возможность в формате вопрос-ответ или в формате форума получить ответы на вопросы, обсудить волнующие темы, а также ознакомиться с эффективными практиками работы образовательных организаций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endParaRPr lang="ru-RU" sz="2200" dirty="0" smtClean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endParaRPr lang="ru-RU" sz="2200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ru-RU" sz="24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341313" y="217488"/>
            <a:ext cx="8610600" cy="75723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Создание информационных ресурсов, 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развивающих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мотивационное поле </a:t>
            </a:r>
            <a:b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повышения профессионального роста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работников </a:t>
            </a:r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образования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950" y="1187450"/>
            <a:ext cx="8928100" cy="40989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003366"/>
                </a:solidFill>
                <a:latin typeface="Cambria" panose="02040503050406030204" pitchFamily="18" charset="0"/>
              </a:rPr>
              <a:t>Модельные региональные программы начального и основного общего образования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, которые позволяют общеобразовательным организациям Челябинской области и организациям, реализующим программы начального и основного общего образования, проектировать основную образовательную программу с учетом региональной специфики и специфики образовательной организации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003366"/>
                </a:solidFill>
                <a:latin typeface="Cambria" panose="02040503050406030204" pitchFamily="18" charset="0"/>
              </a:rPr>
              <a:t>Методические письма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 по особенностям преподавания учебных предметов, </a:t>
            </a:r>
            <a:r>
              <a:rPr lang="ru-RU" sz="2000">
                <a:solidFill>
                  <a:srgbClr val="003366"/>
                </a:solidFill>
                <a:latin typeface="Cambria" panose="02040503050406030204" pitchFamily="18" charset="0"/>
              </a:rPr>
              <a:t>которые </a:t>
            </a:r>
            <a:r>
              <a:rPr lang="ru-RU" sz="2000" smtClean="0">
                <a:solidFill>
                  <a:srgbClr val="003366"/>
                </a:solidFill>
                <a:latin typeface="Cambria" panose="02040503050406030204" pitchFamily="18" charset="0"/>
              </a:rPr>
              <a:t>готовятся 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к началу каждого учебного года, </a:t>
            </a:r>
            <a:r>
              <a:rPr lang="ru-RU" sz="2000" b="1" dirty="0">
                <a:solidFill>
                  <a:srgbClr val="003366"/>
                </a:solidFill>
                <a:latin typeface="Cambria" panose="02040503050406030204" pitchFamily="18" charset="0"/>
              </a:rPr>
              <a:t>методические рекомендации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 по организации образовательного процесса в школах и учреждениях дополнительного образования детей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Cambria" panose="02040503050406030204" pitchFamily="18" charset="0"/>
              </a:rPr>
              <a:t>Материалы</a:t>
            </a:r>
            <a:r>
              <a:rPr lang="ru-RU" sz="2000" dirty="0">
                <a:solidFill>
                  <a:srgbClr val="003366"/>
                </a:solidFill>
                <a:latin typeface="Cambria" panose="02040503050406030204" pitchFamily="18" charset="0"/>
              </a:rPr>
              <a:t>, размещаемые преподавателями и научными сотрудниками в виртуальных методических кабинетах на официальном сайте </a:t>
            </a:r>
            <a:r>
              <a:rPr lang="ru-RU" sz="2000" dirty="0" smtClean="0">
                <a:solidFill>
                  <a:srgbClr val="003366"/>
                </a:solidFill>
                <a:latin typeface="Cambria" panose="02040503050406030204" pitchFamily="18" charset="0"/>
              </a:rPr>
              <a:t>Института</a:t>
            </a:r>
            <a:endParaRPr lang="ru-RU" sz="2000" dirty="0">
              <a:solidFill>
                <a:srgbClr val="003366"/>
              </a:solidFill>
              <a:latin typeface="Cambria" panose="02040503050406030204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endParaRPr lang="ru-RU" sz="2400" b="1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27038"/>
            <a:ext cx="8286750" cy="428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Управление кадровым потенциалом отрасли </a:t>
            </a:r>
            <a:r>
              <a:rPr lang="ru-RU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образования на </a:t>
            </a: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+mn-cs"/>
              </a:rPr>
              <a:t>уровне местного самоуправления</a:t>
            </a:r>
          </a:p>
        </p:txBody>
      </p:sp>
      <p:sp>
        <p:nvSpPr>
          <p:cNvPr id="17412" name="Содержимое 2"/>
          <p:cNvSpPr>
            <a:spLocks noGrp="1"/>
          </p:cNvSpPr>
          <p:nvPr>
            <p:ph idx="1"/>
          </p:nvPr>
        </p:nvSpPr>
        <p:spPr>
          <a:xfrm>
            <a:off x="388938" y="973138"/>
            <a:ext cx="8286750" cy="4059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smtClean="0"/>
              <a:t>	</a:t>
            </a:r>
            <a:endParaRPr lang="ru-RU" altLang="ru-RU" sz="24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2413" y="1149350"/>
            <a:ext cx="2590800" cy="244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latin typeface="Cambria" panose="02040503050406030204" pitchFamily="18" charset="0"/>
              </a:rPr>
              <a:t>Компетенция органов местного самоуправления в соответствии с законодательством</a:t>
            </a:r>
          </a:p>
        </p:txBody>
      </p:sp>
      <p:sp>
        <p:nvSpPr>
          <p:cNvPr id="5" name="Волна 4"/>
          <p:cNvSpPr/>
          <p:nvPr/>
        </p:nvSpPr>
        <p:spPr>
          <a:xfrm>
            <a:off x="3100388" y="1287463"/>
            <a:ext cx="2879725" cy="194468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ПРОФСТАНДАРТЫ (потенциал «нормы»)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3663" y="1092200"/>
            <a:ext cx="2243137" cy="2701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latin typeface="Cambria" panose="02040503050406030204" pitchFamily="18" charset="0"/>
              </a:rPr>
              <a:t>Примерный перечень управленческих решений и (или) направленность управленческих действий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1547813" y="3808413"/>
            <a:ext cx="6408737" cy="9715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17" name="Rectangle 2"/>
          <p:cNvSpPr txBox="1">
            <a:spLocks noChangeArrowheads="1"/>
          </p:cNvSpPr>
          <p:nvPr/>
        </p:nvSpPr>
        <p:spPr bwMode="auto">
          <a:xfrm>
            <a:off x="738188" y="17463"/>
            <a:ext cx="8424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6363"/>
            <a:ext cx="828675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357188" y="534988"/>
            <a:ext cx="8286750" cy="4059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     </a:t>
            </a:r>
            <a:endParaRPr lang="ru-RU" altLang="ru-RU" sz="2400" u="sng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2263" y="855663"/>
          <a:ext cx="8642350" cy="41052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385470">
                  <a:extLst>
                    <a:ext uri="{9D8B030D-6E8A-4147-A177-3AD203B41FA5}"/>
                  </a:extLst>
                </a:gridCol>
                <a:gridCol w="5256880">
                  <a:extLst>
                    <a:ext uri="{9D8B030D-6E8A-4147-A177-3AD203B41FA5}"/>
                  </a:extLst>
                </a:gridCol>
              </a:tblGrid>
              <a:tr h="16624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Формирование муниципальных заданий подведомственным образовательным организациям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57" marR="91457" marT="34292" marB="3429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Определение качества предоставляемых услуг через качественные характеристики педагогического персонала (доля учителей, освоивших методику преподавания по </a:t>
                      </a:r>
                      <a:r>
                        <a:rPr kumimoji="0" lang="ru-RU" altLang="ru-RU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межпредметным</a:t>
                      </a: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технологиям и реализующих ее в образовательном процессе, в общей численности учителей, ….)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57" marR="91457" marT="34292" marB="34292" anchor="ctr" horzOverflow="overflow"/>
                </a:tc>
                <a:extLst>
                  <a:ext uri="{0D108BD9-81ED-4DB2-BD59-A6C34878D82A}"/>
                </a:extLst>
              </a:tr>
              <a:tr h="10439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Аттестация кандидатов на замещение должностей руководителей образовательных организаций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57" marR="91457" marT="34292" marB="3429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Нормативно закреплённый инструментарий, отражающий требования профессионального стандарта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57" marR="91457" marT="34292" marB="34292" anchor="ctr" horzOverflow="overflow"/>
                </a:tc>
                <a:extLst>
                  <a:ext uri="{0D108BD9-81ED-4DB2-BD59-A6C34878D82A}"/>
                </a:extLst>
              </a:tr>
              <a:tr h="13988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Совершенствование и (или) модернизация «эффективных контрактов» с руководителями образовательных организаций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57" marR="91457" marT="34292" marB="34292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Включение показателей  результативности деятельности руководителей образовательных организаций, отражающих качество управления персоналом (трудовая функция – управление персоналом)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57" marR="91457" marT="34292" marB="34292" anchor="ctr" horzOverflow="overflow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451" name="Rectangle 2"/>
          <p:cNvSpPr txBox="1">
            <a:spLocks noChangeArrowheads="1"/>
          </p:cNvSpPr>
          <p:nvPr/>
        </p:nvSpPr>
        <p:spPr bwMode="auto">
          <a:xfrm>
            <a:off x="709613" y="133350"/>
            <a:ext cx="8424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6363"/>
            <a:ext cx="828675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>
          <a:xfrm>
            <a:off x="323850" y="303213"/>
            <a:ext cx="8712200" cy="4699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400" b="1" i="1" smtClean="0"/>
              <a:t>     </a:t>
            </a:r>
            <a:endParaRPr lang="ru-RU" altLang="ru-RU" sz="2400" u="sng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4663" y="428625"/>
          <a:ext cx="8642350" cy="46180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36744">
                  <a:extLst>
                    <a:ext uri="{9D8B030D-6E8A-4147-A177-3AD203B41FA5}"/>
                  </a:extLst>
                </a:gridCol>
                <a:gridCol w="5905606">
                  <a:extLst>
                    <a:ext uri="{9D8B030D-6E8A-4147-A177-3AD203B41FA5}"/>
                  </a:extLst>
                </a:gridCol>
              </a:tblGrid>
              <a:tr h="773653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Независимая оценка качества образования (ст.89, ст.95 ч.2 ФЗ 273)</a:t>
                      </a:r>
                      <a:endParaRPr kumimoji="0" lang="ru-RU" sz="16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34294" marB="342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Оценка качества образовательной деятельности образовательных организаций через открытые источники информации</a:t>
                      </a:r>
                      <a:endParaRPr kumimoji="0" lang="ru-RU" sz="16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34294" marB="34294"/>
                </a:tc>
                <a:extLst>
                  <a:ext uri="{0D108BD9-81ED-4DB2-BD59-A6C34878D82A}"/>
                </a:extLst>
              </a:tr>
              <a:tr h="3080696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Управление системой образования включает информационное и методическое обеспечение деятельности органов местного самоуправления, осуществляющих управление в сфере образования (ст.89 ФЗ 273)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6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34294" marB="34294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Использование инновационных, методических, научно-методических, организационных региональных ресурсов развития кадрового потенциала общего образования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Определение новой миссии методических муниципальных служб, стратегии и тактики их работы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Инициирование открытия </a:t>
                      </a:r>
                      <a:r>
                        <a:rPr kumimoji="0" lang="ru-RU" sz="16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РИПов</a:t>
                      </a: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по актуальным направлениям развития муниципальной системы образования (подготовка к конкурсным процедурам, использование потенциала </a:t>
                      </a:r>
                      <a:r>
                        <a:rPr kumimoji="0" lang="ru-RU" sz="16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РИПов</a:t>
                      </a: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для обучения педагогов муниципальной системы образования)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Взаимодействие с региональными учреждениями ДПО по вопросам введения профессиональных стандартов (в </a:t>
                      </a:r>
                      <a:r>
                        <a:rPr kumimoji="0" lang="ru-RU" sz="16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профессиональная переподготовка педагогических работников)</a:t>
                      </a:r>
                    </a:p>
                  </a:txBody>
                  <a:tcPr marL="91455" marR="91455" marT="34294" marB="34294"/>
                </a:tc>
                <a:extLst>
                  <a:ext uri="{0D108BD9-81ED-4DB2-BD59-A6C34878D82A}"/>
                </a:extLst>
              </a:tr>
              <a:tr h="763689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Согласование программ развития образовательных организаций </a:t>
                      </a:r>
                      <a:endParaRPr kumimoji="0" lang="ru-RU" sz="16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34294" marB="342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При наличии комплекса мероприятий, обеспечивающих введение профессиональных стандартов в образовательных организациях </a:t>
                      </a:r>
                      <a:endParaRPr kumimoji="0" lang="ru-RU" sz="1600" b="1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34294" marB="34294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9475" name="Rectangle 2"/>
          <p:cNvSpPr txBox="1">
            <a:spLocks noChangeArrowheads="1"/>
          </p:cNvSpPr>
          <p:nvPr/>
        </p:nvSpPr>
        <p:spPr bwMode="auto">
          <a:xfrm>
            <a:off x="741363" y="73025"/>
            <a:ext cx="84248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22400"/>
            <a:ext cx="7773987" cy="174625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002060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9813"/>
            <a:ext cx="7416800" cy="1152525"/>
          </a:xfrm>
        </p:spPr>
        <p:txBody>
          <a:bodyPr rtlCol="0">
            <a:no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2000" b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Солодкова</a:t>
            </a:r>
            <a:r>
              <a:rPr lang="ru-RU" sz="20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Марина Ивановна</a:t>
            </a:r>
            <a:r>
              <a:rPr lang="ru-RU" sz="2000" b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endParaRPr lang="ru-RU" sz="2000" b="1" kern="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r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2000" b="1" kern="0" dirty="0">
                <a:solidFill>
                  <a:srgbClr val="002060"/>
                </a:solidFill>
                <a:latin typeface="Cambria" panose="02040503050406030204" pitchFamily="18" charset="0"/>
              </a:rPr>
              <a:t>п</a:t>
            </a:r>
            <a:r>
              <a:rPr lang="ru-RU" sz="2000" b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ервый проректор ГБУ </a:t>
            </a:r>
            <a:r>
              <a:rPr lang="ru-RU" sz="2000" b="1" kern="0" dirty="0">
                <a:solidFill>
                  <a:srgbClr val="002060"/>
                </a:solidFill>
                <a:latin typeface="Cambria" panose="02040503050406030204" pitchFamily="18" charset="0"/>
              </a:rPr>
              <a:t>ДПО «Челябинский институт переподготовки и повышения квалификации работников образования</a:t>
            </a:r>
            <a:r>
              <a:rPr lang="ru-RU" sz="2000" b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», федеральный эксперт</a:t>
            </a:r>
            <a:endParaRPr lang="ru-RU" sz="2000" b="1" kern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3850" y="173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  <a:t>Государственное бюджетное учреждение </a:t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  <a:t>дополнительного профессионального образования </a:t>
            </a:r>
            <a:b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</a:b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Arial Unicode MS"/>
                <a:cs typeface="Calibri"/>
              </a:rPr>
              <a:t>«Челябинский институт переподготовки и повышения квалификации работников образования»</a:t>
            </a:r>
            <a:endParaRPr lang="ru-RU" dirty="0"/>
          </a:p>
        </p:txBody>
      </p:sp>
      <p:pic>
        <p:nvPicPr>
          <p:cNvPr id="20485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88" y="44450"/>
            <a:ext cx="841376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57163"/>
            <a:ext cx="8424863" cy="323850"/>
          </a:xfrm>
        </p:spPr>
        <p:txBody>
          <a:bodyPr/>
          <a:lstStyle/>
          <a:p>
            <a:pPr algn="r" eaLnBrk="1" hangingPunct="1"/>
            <a:r>
              <a:rPr lang="ru-RU" altLang="ru-RU" sz="1400" b="1" smtClean="0">
                <a:solidFill>
                  <a:srgbClr val="002060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" y="681038"/>
            <a:ext cx="9096375" cy="42132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Сов</a:t>
            </a:r>
            <a:r>
              <a:rPr lang="ru-RU" altLang="ru-RU" sz="2600" b="1" dirty="0">
                <a:solidFill>
                  <a:srgbClr val="002060"/>
                </a:solidFill>
                <a:latin typeface="Cambria" panose="02040503050406030204" pitchFamily="18" charset="0"/>
              </a:rPr>
              <a:t>реме</a:t>
            </a:r>
            <a:r>
              <a:rPr lang="ru-RU" altLang="ru-RU" sz="2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нные аспекты 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профессиональной деятельности педагогов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200" b="1" i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1. </a:t>
            </a:r>
            <a:r>
              <a:rPr lang="ru-RU" altLang="ru-RU" sz="2200" b="1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Трудности.</a:t>
            </a:r>
            <a:r>
              <a:rPr lang="ru-RU" altLang="ru-RU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Новые</a:t>
            </a:r>
            <a:r>
              <a:rPr lang="ru-RU" altLang="ru-RU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реалии образования увеличивают сложность профессионально-педагогической деятельности, связанные с интеллектуальным и эмоциональным напряжением, преодолением психологических затруднений 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 </a:t>
            </a:r>
            <a:r>
              <a:rPr lang="ru-RU" altLang="ru-RU" sz="2200" b="1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Инновации.</a:t>
            </a:r>
            <a:r>
              <a:rPr lang="ru-RU" altLang="ru-RU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Развитие современной школы обуславливает появление новых содержательных и процессуальных характеристик педагогической деятельности</a:t>
            </a:r>
            <a:endParaRPr lang="ru-RU" altLang="ru-RU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3. </a:t>
            </a:r>
            <a:r>
              <a:rPr lang="ru-RU" altLang="ru-RU" sz="2200" b="1" i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Творчество</a:t>
            </a:r>
            <a:r>
              <a:rPr lang="ru-RU" altLang="ru-RU" sz="22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 Освоение новых профессиональных ситуаций требует достижение креативного уровня деятельности. Чтобы успешно решать профессиональные задачи, педагог должен быть способен к проявлению творческой активности и реализации нестандартных подходов 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4937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50813"/>
            <a:ext cx="8424863" cy="323850"/>
          </a:xfrm>
        </p:spPr>
        <p:txBody>
          <a:bodyPr/>
          <a:lstStyle/>
          <a:p>
            <a:pPr algn="r" eaLnBrk="1" hangingPunct="1"/>
            <a:r>
              <a:rPr lang="ru-RU" altLang="ru-RU" sz="1400" b="1" smtClean="0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768350"/>
            <a:ext cx="8567737" cy="4213225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4. </a:t>
            </a:r>
            <a:r>
              <a:rPr lang="ru-RU" altLang="ru-RU" sz="2200" b="1" i="1" u="sng" dirty="0">
                <a:solidFill>
                  <a:srgbClr val="002060"/>
                </a:solidFill>
                <a:latin typeface="Cambria" panose="02040503050406030204" pitchFamily="18" charset="0"/>
              </a:rPr>
              <a:t>Разнообразие.</a:t>
            </a: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 Изменения в сфере образования сопровождаются расширением профессиональных функций учителя (функции консультанта, проектировщика, исследователя и другие)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5. </a:t>
            </a:r>
            <a:r>
              <a:rPr lang="ru-RU" altLang="ru-RU" sz="2200" b="1" i="1" u="sng" dirty="0">
                <a:solidFill>
                  <a:srgbClr val="002060"/>
                </a:solidFill>
                <a:latin typeface="Cambria" panose="02040503050406030204" pitchFamily="18" charset="0"/>
              </a:rPr>
              <a:t>Комплексная оценка</a:t>
            </a: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. Условием обеспечения качества и эффективности образования становится комплексная оценка и самооценка профессиональной деятельности. Процесс оценки должен охватывать различные стороны деятельности педагога для обеспечения ее гибкости и своевременного устранения причин, влияющих на качества достигаемых результатов (новое содержание и совершенствование процедур аттестации)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6. </a:t>
            </a:r>
            <a:r>
              <a:rPr lang="ru-RU" altLang="ru-RU" sz="2200" b="1" i="1" u="sng" dirty="0">
                <a:solidFill>
                  <a:srgbClr val="002060"/>
                </a:solidFill>
                <a:latin typeface="Cambria" panose="02040503050406030204" pitchFamily="18" charset="0"/>
              </a:rPr>
              <a:t>Профессиональное совершенствование</a:t>
            </a:r>
            <a:r>
              <a:rPr lang="ru-RU" altLang="ru-RU" sz="2200" dirty="0">
                <a:solidFill>
                  <a:srgbClr val="002060"/>
                </a:solidFill>
                <a:latin typeface="Cambria" panose="02040503050406030204" pitchFamily="18" charset="0"/>
              </a:rPr>
              <a:t>. Особое значение приобретает непрерывность профессионального совершенствования учителя на основе интеграции различных форм повышения квалификации и приобретения дополнительных компетенций (национальная система учительского роста) 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4937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7938"/>
            <a:ext cx="8424862" cy="323850"/>
          </a:xfrm>
        </p:spPr>
        <p:txBody>
          <a:bodyPr/>
          <a:lstStyle/>
          <a:p>
            <a:pPr algn="r" eaLnBrk="1" hangingPunct="1"/>
            <a:r>
              <a:rPr lang="ru-RU" altLang="ru-RU" sz="1400" b="1" smtClean="0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  <a:endParaRPr lang="ru-RU" altLang="ru-RU" sz="2000" b="1" i="1" smtClean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47763"/>
            <a:ext cx="8569325" cy="2000250"/>
          </a:xfrm>
        </p:spPr>
        <p:txBody>
          <a:bodyPr/>
          <a:lstStyle/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eaLnBrk="1" hangingPunct="1">
              <a:lnSpc>
                <a:spcPct val="60000"/>
              </a:lnSpc>
            </a:pPr>
            <a:endParaRPr lang="ru-RU" altLang="ru-RU" sz="2000" smtClean="0">
              <a:solidFill>
                <a:srgbClr val="898989"/>
              </a:solidFill>
            </a:endParaRPr>
          </a:p>
          <a:p>
            <a:pPr marL="609600" indent="-609600" algn="l" eaLnBrk="1" hangingPunct="1">
              <a:lnSpc>
                <a:spcPct val="60000"/>
              </a:lnSpc>
            </a:pPr>
            <a:endParaRPr lang="ru-RU" altLang="ru-RU" sz="2000" smtClean="0">
              <a:solidFill>
                <a:schemeClr val="tx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60475" y="1041400"/>
          <a:ext cx="6840537" cy="183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47">
                  <a:extLst>
                    <a:ext uri="{9D8B030D-6E8A-4147-A177-3AD203B41FA5}"/>
                  </a:extLst>
                </a:gridCol>
                <a:gridCol w="2304317">
                  <a:extLst>
                    <a:ext uri="{9D8B030D-6E8A-4147-A177-3AD203B41FA5}"/>
                  </a:extLst>
                </a:gridCol>
                <a:gridCol w="2664073">
                  <a:extLst>
                    <a:ext uri="{9D8B030D-6E8A-4147-A177-3AD203B41FA5}"/>
                  </a:extLst>
                </a:gridCol>
              </a:tblGrid>
              <a:tr h="183038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Управление персоналом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34328" marB="34328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91437" marR="91437" marT="34328" marB="343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Управление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развитием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профессиональной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компетентности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работников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системы общего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образования  </a:t>
                      </a:r>
                    </a:p>
                  </a:txBody>
                  <a:tcPr marL="91437" marR="91437" marT="34328" marB="34328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3563938" y="2005013"/>
            <a:ext cx="1511300" cy="161925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135" name="Прямоугольник 3"/>
          <p:cNvSpPr>
            <a:spLocks noChangeArrowheads="1"/>
          </p:cNvSpPr>
          <p:nvPr/>
        </p:nvSpPr>
        <p:spPr bwMode="auto">
          <a:xfrm>
            <a:off x="304800" y="2897188"/>
            <a:ext cx="847566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2060"/>
                </a:solidFill>
                <a:latin typeface="Cambria" pitchFamily="18" charset="0"/>
              </a:rPr>
              <a:t>Современная миссия дополнительного профессионального образования - это создание условий, обеспечивающих развитие у педагогов мотивов профессионального роста в условиях современной информационно-образовательной среды, необходимости быстрого и эффективного освоения инновационных технологий жизнедеятельности, в том числе профессиональной, и предоставления им такой возможности</a:t>
            </a:r>
          </a:p>
        </p:txBody>
      </p:sp>
      <p:sp>
        <p:nvSpPr>
          <p:cNvPr id="5136" name="Прямоугольник 4"/>
          <p:cNvSpPr>
            <a:spLocks noChangeArrowheads="1"/>
          </p:cNvSpPr>
          <p:nvPr/>
        </p:nvSpPr>
        <p:spPr bwMode="auto">
          <a:xfrm>
            <a:off x="333375" y="254000"/>
            <a:ext cx="8659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Ведущее направление кадрового менеджмента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в современных условиях</a:t>
            </a:r>
          </a:p>
        </p:txBody>
      </p:sp>
      <p:pic>
        <p:nvPicPr>
          <p:cNvPr id="513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4937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4937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325" y="34925"/>
            <a:ext cx="8424863" cy="323850"/>
          </a:xfrm>
        </p:spPr>
        <p:txBody>
          <a:bodyPr/>
          <a:lstStyle/>
          <a:p>
            <a:pPr algn="r" eaLnBrk="1" hangingPunct="1"/>
            <a:r>
              <a:rPr lang="ru-RU" altLang="ru-RU" sz="1400" b="1" smtClean="0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" y="1058863"/>
            <a:ext cx="8964613" cy="4321175"/>
          </a:xfrm>
        </p:spPr>
        <p:txBody>
          <a:bodyPr rtlCol="0">
            <a:noAutofit/>
          </a:bodyPr>
          <a:lstStyle/>
          <a:p>
            <a:pPr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7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Ресурсы проектов</a:t>
            </a: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: государственная программа развития образования в Челябинской области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1.1. региональные проекты: научно-методическое сопровождение развития и деятельности региональных инновационных площадок; разработка инновационных информационно-образовательных ресурсов (модельные региональные общеобразовательные программы); поддержка школ с низкими результатами обучения и школ, функционирующих в неблагоприятных социальных условиях;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1.2. развитие региональной системы оценки качества образования;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1.3. региональные конкурсы профессионального мастерства </a:t>
            </a:r>
          </a:p>
          <a:p>
            <a:pPr indent="-3429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17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Организационно-методические ресурсы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2.1. региональные концепции развития образования в направлении основных трендов государственной политики, включая дорожные карты их реализации;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2.2. семинары, совещания, конференции, дискуссионные площадки, фокус-группы для различных категорий специалистов в сфере образования;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2.3. продвижение приоритетов в направлении тематики и форм повышения квалификации и профессиональной переподготовки работников образования</a:t>
            </a:r>
          </a:p>
        </p:txBody>
      </p:sp>
      <p:sp>
        <p:nvSpPr>
          <p:cNvPr id="6149" name="Прямоугольник 1"/>
          <p:cNvSpPr>
            <a:spLocks noChangeArrowheads="1"/>
          </p:cNvSpPr>
          <p:nvPr/>
        </p:nvSpPr>
        <p:spPr bwMode="auto">
          <a:xfrm>
            <a:off x="287338" y="276225"/>
            <a:ext cx="8856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Региональные ресурсы развития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кадрового потенциала отрасли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4937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4763"/>
            <a:ext cx="8424862" cy="323850"/>
          </a:xfrm>
        </p:spPr>
        <p:txBody>
          <a:bodyPr/>
          <a:lstStyle/>
          <a:p>
            <a:pPr algn="r" eaLnBrk="1" hangingPunct="1"/>
            <a:r>
              <a:rPr lang="ru-RU" altLang="ru-RU" sz="1400" b="1" smtClean="0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039813"/>
            <a:ext cx="9001125" cy="397986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altLang="ru-RU" sz="2000" b="1" u="sng" smtClean="0">
                <a:solidFill>
                  <a:srgbClr val="002060"/>
                </a:solidFill>
                <a:latin typeface="Cambria" pitchFamily="18" charset="0"/>
              </a:rPr>
              <a:t>Педагог-библиотекарь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ru-RU" altLang="ru-RU" sz="2000" b="1" u="sng" smtClean="0">
              <a:solidFill>
                <a:srgbClr val="002060"/>
              </a:solidFill>
              <a:latin typeface="Cambria" pitchFamily="18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altLang="ru-RU" sz="2000" b="1" u="sng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Трудовая функция: </a:t>
            </a:r>
            <a:r>
              <a:rPr lang="ru-RU" altLang="ru-RU" sz="2000" smtClean="0">
                <a:solidFill>
                  <a:srgbClr val="002060"/>
                </a:solidFill>
                <a:latin typeface="Cambria" pitchFamily="18" charset="0"/>
              </a:rPr>
              <a:t>проведение мероприятий по воспитанию у обучающихся информационной культуры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</a:pPr>
            <a:r>
              <a:rPr lang="ru-RU" altLang="ru-RU" sz="2000" b="1" u="sng" smtClean="0">
                <a:solidFill>
                  <a:srgbClr val="002060"/>
                </a:solidFill>
                <a:cs typeface="Calibri" pitchFamily="34" charset="0"/>
              </a:rPr>
              <a:t>Трудовые действия: 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2000" smtClean="0">
                <a:solidFill>
                  <a:srgbClr val="002060"/>
                </a:solidFill>
                <a:latin typeface="Cambria" pitchFamily="18" charset="0"/>
              </a:rPr>
              <a:t>проектирование и реализация социально-педагогических программ воспитания у обучающихся информационной культуры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2000" smtClean="0">
                <a:solidFill>
                  <a:srgbClr val="002060"/>
                </a:solidFill>
                <a:latin typeface="Cambria" pitchFamily="18" charset="0"/>
              </a:rPr>
              <a:t> информационно-методическая поддержка реализации образовательных программ общего образования и воспитания обучающихся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2000" smtClean="0">
                <a:solidFill>
                  <a:srgbClr val="002060"/>
                </a:solidFill>
                <a:latin typeface="Cambria" pitchFamily="18" charset="0"/>
              </a:rPr>
              <a:t>проведение занятий по формированию сознательного и ответственного информационного поведения обучающихся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2000" smtClean="0">
                <a:solidFill>
                  <a:srgbClr val="002060"/>
                </a:solidFill>
                <a:latin typeface="Cambria" pitchFamily="18" charset="0"/>
              </a:rPr>
              <a:t>реализация мероприятий по обеспечению информационной безопасности обучающихся в образовательной организации</a:t>
            </a:r>
          </a:p>
        </p:txBody>
      </p:sp>
      <p:sp>
        <p:nvSpPr>
          <p:cNvPr id="7173" name="Прямоугольник 1"/>
          <p:cNvSpPr>
            <a:spLocks noChangeArrowheads="1"/>
          </p:cNvSpPr>
          <p:nvPr/>
        </p:nvSpPr>
        <p:spPr bwMode="auto">
          <a:xfrm>
            <a:off x="573088" y="260350"/>
            <a:ext cx="82232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Инновационные аспекты 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работы специалистов в области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26988"/>
            <a:ext cx="8424863" cy="323850"/>
          </a:xfrm>
        </p:spPr>
        <p:txBody>
          <a:bodyPr/>
          <a:lstStyle/>
          <a:p>
            <a:pPr algn="r" eaLnBrk="1" hangingPunct="1"/>
            <a:r>
              <a:rPr lang="ru-RU" altLang="ru-RU" sz="1400" b="1" smtClean="0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166813"/>
            <a:ext cx="9001125" cy="371316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1950" b="1" u="sng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Тьютор</a:t>
            </a:r>
            <a:endParaRPr lang="ru-RU" altLang="ru-RU" sz="1950" b="1" u="sng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195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endParaRPr lang="ru-RU" altLang="ru-RU" sz="195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1950" b="1" u="sng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функции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sz="1950" dirty="0">
                <a:solidFill>
                  <a:srgbClr val="002060"/>
                </a:solidFill>
                <a:latin typeface="Cambria" panose="02040503050406030204" pitchFamily="18" charset="0"/>
              </a:rPr>
              <a:t>Педагогическое сопровождение реализации обучающимися, включая обучающихся с ограниченными возможностями здоровья (ОВЗ) и инвалидностью, индивидуальных образовательных маршрутов, проектов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sz="1950" dirty="0">
                <a:solidFill>
                  <a:srgbClr val="002060"/>
                </a:solidFill>
                <a:latin typeface="Cambria" panose="02040503050406030204" pitchFamily="18" charset="0"/>
              </a:rPr>
              <a:t>Организация образовательной среды для реализации обучающимися, включая обучающихся с ОВЗ и инвалидностью, индивидуальных образовательных маршрутов, проектов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altLang="ru-RU" sz="1950" dirty="0">
                <a:solidFill>
                  <a:srgbClr val="002060"/>
                </a:solidFill>
                <a:latin typeface="Cambria" panose="02040503050406030204" pitchFamily="18" charset="0"/>
              </a:rPr>
              <a:t>Организационно-методическое обеспечение реализации обучающимися, включая обучающихся с ОВЗ и инвалидностью, индивидуальных образовательных маршрутов, проектов</a:t>
            </a: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561975" y="336550"/>
            <a:ext cx="8223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Инновационные аспекты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  <a:latin typeface="Cambria" pitchFamily="18" charset="0"/>
              </a:rPr>
              <a:t>работы специалистов в области воспитания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4937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468313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6"/>
          <p:cNvSpPr>
            <a:spLocks noGrp="1"/>
          </p:cNvSpPr>
          <p:nvPr>
            <p:ph type="title"/>
          </p:nvPr>
        </p:nvSpPr>
        <p:spPr>
          <a:xfrm>
            <a:off x="660400" y="638175"/>
            <a:ext cx="8281988" cy="360363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  <a:t>Неформальное образование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27000" y="1276350"/>
            <a:ext cx="8856663" cy="3527425"/>
          </a:xfrm>
        </p:spPr>
        <p:txBody>
          <a:bodyPr rtlCol="0">
            <a:noAutofit/>
          </a:bodyPr>
          <a:lstStyle/>
          <a:p>
            <a:pPr marL="285750" indent="-285750"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Неформальное образование - образование, которое  происходит вне специального организованного образовательного пространства</a:t>
            </a:r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</a:p>
          <a:p>
            <a:pPr marL="285750" indent="-285750"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endParaRPr lang="ru-RU" sz="2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indent="-285750"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Характеризуется чётко обозначенными целями, методами и результатами обучения. Носит целенаправленный и систематический характер</a:t>
            </a:r>
            <a:r>
              <a:rPr lang="ru-RU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</a:p>
          <a:p>
            <a:pPr marL="285750" indent="-285750"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endParaRPr lang="ru-RU" sz="2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285750" indent="-285750" algn="just"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</a:rPr>
              <a:t>Представляет собой различные курсы, тренинги, короткие программы, которые предлагаются на любом этапе образования или трудовой деятельности, и обычно не сопровождается выдачей документа.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endParaRPr lang="ru-RU" sz="2000" b="1" dirty="0">
              <a:solidFill>
                <a:srgbClr val="003366"/>
              </a:solidFill>
              <a:latin typeface="Cambria" panose="02040503050406030204" pitchFamily="18" charset="0"/>
            </a:endParaRPr>
          </a:p>
        </p:txBody>
      </p:sp>
      <p:sp>
        <p:nvSpPr>
          <p:cNvPr id="9221" name="Rectangle 2"/>
          <p:cNvSpPr txBox="1">
            <a:spLocks noChangeArrowheads="1"/>
          </p:cNvSpPr>
          <p:nvPr/>
        </p:nvSpPr>
        <p:spPr bwMode="auto">
          <a:xfrm>
            <a:off x="711200" y="73025"/>
            <a:ext cx="84248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0788" y="765175"/>
            <a:ext cx="4106862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3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 txBox="1">
            <a:spLocks/>
          </p:cNvSpPr>
          <p:nvPr/>
        </p:nvSpPr>
        <p:spPr bwMode="auto">
          <a:xfrm>
            <a:off x="588963" y="584200"/>
            <a:ext cx="56292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rPr>
              <a:t>Информальное  образование </a:t>
            </a:r>
          </a:p>
        </p:txBody>
      </p:sp>
      <p:sp>
        <p:nvSpPr>
          <p:cNvPr id="10245" name="Объект 7"/>
          <p:cNvSpPr txBox="1">
            <a:spLocks/>
          </p:cNvSpPr>
          <p:nvPr/>
        </p:nvSpPr>
        <p:spPr bwMode="auto">
          <a:xfrm>
            <a:off x="107950" y="1608138"/>
            <a:ext cx="50403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2060"/>
              </a:buClr>
              <a:buFont typeface="Arial" charset="0"/>
              <a:buNone/>
            </a:pPr>
            <a:r>
              <a:rPr lang="ru-RU" altLang="ru-RU" sz="2200" b="1">
                <a:solidFill>
                  <a:srgbClr val="002060"/>
                </a:solidFill>
                <a:latin typeface="Cambria" pitchFamily="18" charset="0"/>
              </a:rPr>
              <a:t>Информальное  образование  </a:t>
            </a:r>
            <a:r>
              <a:rPr lang="ru-RU" altLang="ru-RU" sz="2200">
                <a:solidFill>
                  <a:srgbClr val="002060"/>
                </a:solidFill>
                <a:latin typeface="Cambria" pitchFamily="18" charset="0"/>
              </a:rPr>
              <a:t>человек получает в значительной мере спонтанно в процессах совместной жизнедеятельности, например, трудовых процессах. </a:t>
            </a:r>
          </a:p>
        </p:txBody>
      </p:sp>
      <p:sp>
        <p:nvSpPr>
          <p:cNvPr id="10246" name="Прямоугольник 1"/>
          <p:cNvSpPr>
            <a:spLocks noChangeArrowheads="1"/>
          </p:cNvSpPr>
          <p:nvPr/>
        </p:nvSpPr>
        <p:spPr bwMode="auto">
          <a:xfrm>
            <a:off x="217488" y="3733800"/>
            <a:ext cx="86534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2060"/>
              </a:buClr>
              <a:buFontTx/>
              <a:buNone/>
            </a:pPr>
            <a:r>
              <a:rPr lang="ru-RU" altLang="ru-RU" sz="2200">
                <a:solidFill>
                  <a:srgbClr val="002060"/>
                </a:solidFill>
                <a:latin typeface="Cambria" pitchFamily="18" charset="0"/>
              </a:rPr>
              <a:t>Особое место в современном информальном образовании играет </a:t>
            </a:r>
            <a:r>
              <a:rPr lang="ru-RU" altLang="ru-RU" sz="2200" b="1">
                <a:solidFill>
                  <a:srgbClr val="002060"/>
                </a:solidFill>
                <a:latin typeface="Cambria" pitchFamily="18" charset="0"/>
              </a:rPr>
              <a:t>система средств массовой коммуникации </a:t>
            </a:r>
            <a:r>
              <a:rPr lang="ru-RU" altLang="ru-RU" sz="2200">
                <a:solidFill>
                  <a:srgbClr val="002060"/>
                </a:solidFill>
                <a:latin typeface="Cambria" pitchFamily="18" charset="0"/>
              </a:rPr>
              <a:t>(телевидение, Интернет, радио и т.п.)</a:t>
            </a:r>
          </a:p>
        </p:txBody>
      </p:sp>
      <p:sp>
        <p:nvSpPr>
          <p:cNvPr id="10247" name="Rectangle 2"/>
          <p:cNvSpPr txBox="1">
            <a:spLocks noChangeArrowheads="1"/>
          </p:cNvSpPr>
          <p:nvPr/>
        </p:nvSpPr>
        <p:spPr bwMode="auto">
          <a:xfrm>
            <a:off x="588963" y="73025"/>
            <a:ext cx="8424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Cambria" pitchFamily="18" charset="0"/>
              </a:rPr>
              <a:t>Актуальные направления развития кадрового потенциала системы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1475</Words>
  <Application>Microsoft Office PowerPoint</Application>
  <PresentationFormat>Экран (16:9)</PresentationFormat>
  <Paragraphs>158</Paragraphs>
  <Slides>19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</vt:lpstr>
      <vt:lpstr>Arial Unicode MS</vt:lpstr>
      <vt:lpstr>Times New Roman</vt:lpstr>
      <vt:lpstr>Wingdings</vt:lpstr>
      <vt:lpstr>Book Antiqua</vt:lpstr>
      <vt:lpstr>ЧИППКРО 1</vt:lpstr>
      <vt:lpstr>Актуальные направления развития кадрового потенциала системы общего образования</vt:lpstr>
      <vt:lpstr>Актуальные направления развития кадрового потенциала системы общего образования</vt:lpstr>
      <vt:lpstr>Актуальные направления развития кадрового потенциала системы общего образования</vt:lpstr>
      <vt:lpstr>Актуальные направления развития кадрового потенциала системы общего образования</vt:lpstr>
      <vt:lpstr>Актуальные направления развития кадрового потенциала системы общего образования</vt:lpstr>
      <vt:lpstr>Актуальные направления развития кадрового потенциала системы общего образования</vt:lpstr>
      <vt:lpstr>Актуальные направления развития кадрового потенциала системы общего образования</vt:lpstr>
      <vt:lpstr>Неформальное образование</vt:lpstr>
      <vt:lpstr>Презентация PowerPoint</vt:lpstr>
      <vt:lpstr>Интеграция формального, неформального  и информального образования</vt:lpstr>
      <vt:lpstr>Регламенты, нормативно закрепляющие неформальное повышение квалификации работников образования  на основе обобщения и распространения ими эффективного педагогического опыта, результатов участия в инновационных проектах в сфере образования</vt:lpstr>
      <vt:lpstr>Презентация PowerPoint</vt:lpstr>
      <vt:lpstr>Результаты научно-методического сопровождения деятельности региональных и федеральных инновационных площадок  (2016-2017 гг.)</vt:lpstr>
      <vt:lpstr>Инновационные практики  для организации адресного неформального  повышения квалификации</vt:lpstr>
      <vt:lpstr>Создание информационных ресурсов,   развивающих мотивационное поле  повышения профессионального роста  работников образования</vt:lpstr>
      <vt:lpstr>Управление кадровым потенциалом отрасли образования на уровне местного самоуправления</vt:lpstr>
      <vt:lpstr> </vt:lpstr>
      <vt:lpstr> </vt:lpstr>
      <vt:lpstr>Актуальные направления развития кадрового потенциала системы общего образования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управления школой в современных социально-экономических условиях: школа успеха</dc:title>
  <dc:creator>Solodkova_mi</dc:creator>
  <cp:lastModifiedBy>Павел А.Сафронов</cp:lastModifiedBy>
  <cp:revision>51</cp:revision>
  <dcterms:created xsi:type="dcterms:W3CDTF">2010-04-22T05:30:43Z</dcterms:created>
  <dcterms:modified xsi:type="dcterms:W3CDTF">2018-08-23T09:41:01Z</dcterms:modified>
</cp:coreProperties>
</file>