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55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35E6B-DCB8-464E-9365-E14A80C2170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FCC02-D33C-4D6F-B135-071FEAC54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0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FCC02-D33C-4D6F-B135-071FEAC5400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FCEC-CD9A-40A3-8BF8-4E27FD0F8C8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919F-BBF0-45B4-BE41-8BF1EE1E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FCEC-CD9A-40A3-8BF8-4E27FD0F8C8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919F-BBF0-45B4-BE41-8BF1EE1E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0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FCEC-CD9A-40A3-8BF8-4E27FD0F8C8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919F-BBF0-45B4-BE41-8BF1EE1E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5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FCEC-CD9A-40A3-8BF8-4E27FD0F8C8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919F-BBF0-45B4-BE41-8BF1EE1E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4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FCEC-CD9A-40A3-8BF8-4E27FD0F8C8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919F-BBF0-45B4-BE41-8BF1EE1E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3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FCEC-CD9A-40A3-8BF8-4E27FD0F8C8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919F-BBF0-45B4-BE41-8BF1EE1E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1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FCEC-CD9A-40A3-8BF8-4E27FD0F8C8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919F-BBF0-45B4-BE41-8BF1EE1E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5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FCEC-CD9A-40A3-8BF8-4E27FD0F8C8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919F-BBF0-45B4-BE41-8BF1EE1E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6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FCEC-CD9A-40A3-8BF8-4E27FD0F8C8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919F-BBF0-45B4-BE41-8BF1EE1E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4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FCEC-CD9A-40A3-8BF8-4E27FD0F8C8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919F-BBF0-45B4-BE41-8BF1EE1E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3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FCEC-CD9A-40A3-8BF8-4E27FD0F8C8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919F-BBF0-45B4-BE41-8BF1EE1E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4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FCEC-CD9A-40A3-8BF8-4E27FD0F8C8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919F-BBF0-45B4-BE41-8BF1EE1E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0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op.edu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yberleninka.ru/projec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nauka21.com/download/Plan-meropriyatij-201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ipk74.ru/virtualcab/dopolnitelnoe-obrazovanie-detej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pk74.ru/study/docs/modelnaya-regionalnaya-osnovnaya-obrazovatelnaya-programma-nachalnogo-obshchego-obrazovaniya-materi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-ferenc.ru/konferenc10_05_18_4.html" TargetMode="External"/><Relationship Id="rId7" Type="http://schemas.openxmlformats.org/officeDocument/2006/relationships/hyperlink" Target="http://www.kon-ferenc.ru/konferenc15_10_18_2.html" TargetMode="External"/><Relationship Id="rId2" Type="http://schemas.openxmlformats.org/officeDocument/2006/relationships/hyperlink" Target="http://www.kon-ferenc.ru/konferenc07_05_1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n-ferenc.ru/ont_konf_sbornik.html" TargetMode="External"/><Relationship Id="rId5" Type="http://schemas.openxmlformats.org/officeDocument/2006/relationships/hyperlink" Target="http://www.kon-ferenc.ru/konferenc28_07_14.html" TargetMode="External"/><Relationship Id="rId4" Type="http://schemas.openxmlformats.org/officeDocument/2006/relationships/hyperlink" Target="http://www.kon-ferenc.ru/konferenc15_05_18_8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512" y="1157989"/>
            <a:ext cx="11210306" cy="2387600"/>
          </a:xfrm>
        </p:spPr>
        <p:txBody>
          <a:bodyPr>
            <a:noAutofit/>
          </a:bodyPr>
          <a:lstStyle/>
          <a:p>
            <a:r>
              <a:rPr lang="ru-RU" sz="3600" dirty="0"/>
              <a:t>Нормативно-правовые </a:t>
            </a:r>
            <a:r>
              <a:rPr lang="ru-RU" sz="3600" dirty="0" smtClean="0"/>
              <a:t>и </a:t>
            </a:r>
            <a:r>
              <a:rPr lang="ru-RU" sz="3600" dirty="0"/>
              <a:t>социально-культурные основания разработки </a:t>
            </a:r>
            <a:r>
              <a:rPr lang="ru-RU" sz="3600" dirty="0" smtClean="0"/>
              <a:t>дополнительных </a:t>
            </a:r>
            <a:r>
              <a:rPr lang="ru-RU" sz="3600" dirty="0"/>
              <a:t>общеразвивающих программ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для </a:t>
            </a:r>
            <a:r>
              <a:rPr lang="ru-RU" sz="3600" dirty="0"/>
              <a:t>детей с особыми образовательными </a:t>
            </a:r>
            <a:r>
              <a:rPr lang="ru-RU" sz="3600" dirty="0" smtClean="0"/>
              <a:t>потребностями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0725" y="4147457"/>
            <a:ext cx="9144000" cy="142207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Кийкова Надежда Юрьевна, </a:t>
            </a:r>
            <a:r>
              <a:rPr lang="ru-RU" sz="2000" dirty="0" err="1" smtClean="0"/>
              <a:t>к.п.н</a:t>
            </a:r>
            <a:r>
              <a:rPr lang="ru-RU" sz="2000" dirty="0" smtClean="0"/>
              <a:t>., доцент, зав. кафедрой </a:t>
            </a:r>
          </a:p>
          <a:p>
            <a:pPr algn="l"/>
            <a:r>
              <a:rPr lang="ru-RU" sz="2000" dirty="0" smtClean="0"/>
              <a:t>специального (коррекционного) образования ГБУ ДПО ЧИППКРО</a:t>
            </a:r>
          </a:p>
        </p:txBody>
      </p:sp>
    </p:spTree>
    <p:extLst>
      <p:ext uri="{BB962C8B-B14F-4D97-AF65-F5344CB8AC3E}">
        <p14:creationId xmlns:p14="http://schemas.microsoft.com/office/powerpoint/2010/main" val="61897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Содержание интеграционного взаимодействия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сфере образования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0" y="1690688"/>
            <a:ext cx="6324600" cy="497025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дополнение социокультурной и образовательной среды с учетом общих и особых образовательных потребностей разных групп обучающихся, </a:t>
            </a:r>
          </a:p>
          <a:p>
            <a:pPr lvl="0"/>
            <a:r>
              <a:rPr lang="ru-RU" dirty="0"/>
              <a:t>формирование общей культуры, обеспечивающей разностороннее развитие личности обучающихся; </a:t>
            </a:r>
          </a:p>
          <a:p>
            <a:pPr lvl="0"/>
            <a:r>
              <a:rPr lang="ru-RU" dirty="0"/>
              <a:t>охрана и укрепление физического и психического здоровья детей, в том числе их социального и эмоционального благополучия; </a:t>
            </a:r>
          </a:p>
          <a:p>
            <a:r>
              <a:rPr lang="ru-RU" dirty="0"/>
              <a:t>формирование мировоззрения обучающихся в соответствии с принятыми в семье и обществе духовно-нравственными и социокультурными ценностями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38" y="1773078"/>
            <a:ext cx="3118848" cy="2096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05" y="3869871"/>
            <a:ext cx="3494314" cy="25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0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Интеграционные формы взаимодействия </a:t>
            </a:r>
            <a:br>
              <a:rPr lang="ru-RU" sz="3200" dirty="0" smtClean="0"/>
            </a:br>
            <a:r>
              <a:rPr lang="ru-RU" sz="3200" dirty="0" smtClean="0"/>
              <a:t>в сфере образования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1471" y="2067293"/>
            <a:ext cx="5916386" cy="421753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информационные формы, способствующие формированию механизмов восприимчивости,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деятельные» формы, позволяющие проявлять и соизмерять восприимчивость обучающихся в разное время, в разных жизненных сферах, обстоятельствах;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активные» формы, постоянно используемые обучающимися объективно-приемлемые индивидуализированные формы взаимодействия, способствующие развитию механизмов восприимчивости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809"/>
          <a:stretch/>
        </p:blipFill>
        <p:spPr>
          <a:xfrm>
            <a:off x="603893" y="2034635"/>
            <a:ext cx="4833521" cy="41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Активизация </a:t>
            </a:r>
            <a:r>
              <a:rPr lang="ru-RU" sz="3200" dirty="0"/>
              <a:t>коммуникативно-</a:t>
            </a:r>
            <a:r>
              <a:rPr lang="ru-RU" sz="3200" dirty="0" err="1"/>
              <a:t>деятельностных</a:t>
            </a:r>
            <a:r>
              <a:rPr lang="ru-RU" sz="3200" dirty="0"/>
              <a:t> изменений в сфере интегрированного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4613" y="1904622"/>
            <a:ext cx="5323116" cy="4730906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 </a:t>
            </a:r>
            <a:r>
              <a:rPr lang="ru-RU" dirty="0"/>
              <a:t>открытых действий и материальных маяков, проводников, с помощью которых объективируются, социализируются нематериальные значения, ценности и нормы, благодаря которым участники интеграции взаимодействуют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57" y="1904622"/>
            <a:ext cx="3767655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1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Единый национальный портал дополнительного образования детей </a:t>
            </a:r>
            <a:r>
              <a:rPr lang="ru-RU" sz="3600" u="sng" dirty="0">
                <a:hlinkClick r:id="rId2"/>
              </a:rPr>
              <a:t>http://dop.edu.ru/</a:t>
            </a:r>
            <a:r>
              <a:rPr lang="ru-RU" sz="36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1690688"/>
            <a:ext cx="8069626" cy="46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5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6255" y="789668"/>
            <a:ext cx="5377545" cy="1325563"/>
          </a:xfrm>
        </p:spPr>
        <p:txBody>
          <a:bodyPr>
            <a:normAutofit/>
          </a:bodyPr>
          <a:lstStyle/>
          <a:p>
            <a:r>
              <a:rPr lang="en-US" dirty="0" err="1"/>
              <a:t>Postnauka</a:t>
            </a:r>
            <a:r>
              <a:rPr lang="ru-RU" dirty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6255" y="2628899"/>
            <a:ext cx="4740729" cy="39889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научно-образовательный проект о современной фундаментальной науке и ученых, которые ее создают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6" y="365125"/>
            <a:ext cx="3946239" cy="60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2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295" y="563109"/>
            <a:ext cx="10515600" cy="1325563"/>
          </a:xfrm>
        </p:spPr>
        <p:txBody>
          <a:bodyPr/>
          <a:lstStyle/>
          <a:p>
            <a:r>
              <a:rPr lang="ru-RU" dirty="0" err="1" smtClean="0"/>
              <a:t>КиберЛенинка</a:t>
            </a:r>
            <a:r>
              <a:rPr lang="ru-RU" dirty="0" smtClean="0"/>
              <a:t> </a:t>
            </a:r>
            <a:r>
              <a:rPr lang="en-US" dirty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cyberleninka</a:t>
            </a:r>
            <a:r>
              <a:rPr lang="ru-RU" dirty="0">
                <a:hlinkClick r:id="rId2"/>
              </a:rPr>
              <a:t>.</a:t>
            </a:r>
            <a:r>
              <a:rPr lang="en-US" dirty="0" err="1">
                <a:hlinkClick r:id="rId2"/>
              </a:rPr>
              <a:t>ru</a:t>
            </a:r>
            <a:r>
              <a:rPr lang="ru-RU" dirty="0">
                <a:hlinkClick r:id="rId2"/>
              </a:rPr>
              <a:t>/</a:t>
            </a:r>
            <a:r>
              <a:rPr lang="en-US" dirty="0">
                <a:hlinkClick r:id="rId2"/>
              </a:rPr>
              <a:t>project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885" y="386444"/>
            <a:ext cx="3238500" cy="1295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937" y="2324100"/>
            <a:ext cx="3717471" cy="3717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342" y="2324100"/>
            <a:ext cx="5445310" cy="37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5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Высшая школа методологии https://vshm.science/about/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285" y="2086986"/>
            <a:ext cx="4659086" cy="3993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77960"/>
            <a:ext cx="5327980" cy="381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3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«Открытая кафедра» http://ok.academy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728" y="2220331"/>
            <a:ext cx="5536747" cy="3111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93" y="2220331"/>
            <a:ext cx="3111358" cy="31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2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8257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/>
              <a:t>Национальная система развития научной, творческой и инновационной деятельности молодежи России «Интеграция» </a:t>
            </a:r>
            <a:r>
              <a:rPr lang="ru-RU" sz="3200" dirty="0">
                <a:hlinkClick r:id="rId2"/>
              </a:rPr>
              <a:t>http://www.nauka21.com/download/Plan-meropriyatij-2018.pdf</a:t>
            </a:r>
            <a:r>
              <a:rPr lang="ru-RU" sz="32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874" y="2770411"/>
            <a:ext cx="4465183" cy="2747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70412"/>
            <a:ext cx="5614346" cy="27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2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66" y="1608242"/>
            <a:ext cx="114052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Виртуальный методический </a:t>
            </a:r>
            <a:r>
              <a:rPr lang="ru-RU" sz="3600" dirty="0" smtClean="0"/>
              <a:t>кабинет ГБУ </a:t>
            </a:r>
            <a:r>
              <a:rPr lang="ru-RU" sz="3600" dirty="0"/>
              <a:t>ДПО ЧИППКРО </a:t>
            </a:r>
            <a:r>
              <a:rPr lang="ru-RU" sz="3600" u="sng" dirty="0" smtClean="0">
                <a:hlinkClick r:id="rId2"/>
              </a:rPr>
              <a:t>http</a:t>
            </a:r>
            <a:r>
              <a:rPr lang="ru-RU" sz="3600" u="sng" dirty="0">
                <a:hlinkClick r:id="rId2"/>
              </a:rPr>
              <a:t>://ipk74.ru/virtualcab/dopolnitelnoe-obrazovanie-detej</a:t>
            </a:r>
            <a:r>
              <a:rPr lang="ru-RU" u="sng" dirty="0">
                <a:hlinkClick r:id="rId2"/>
              </a:rPr>
              <a:t>/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49" y="335142"/>
            <a:ext cx="2148224" cy="1074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971" y="414278"/>
            <a:ext cx="4375068" cy="9870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169" y="2440068"/>
            <a:ext cx="6472053" cy="41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3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7" y="662008"/>
            <a:ext cx="1155469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Концепция интеграции </a:t>
            </a:r>
            <a:br>
              <a:rPr lang="ru-RU" sz="3600" dirty="0" smtClean="0"/>
            </a:br>
            <a:r>
              <a:rPr lang="ru-RU" sz="3600" dirty="0" smtClean="0"/>
              <a:t>общего </a:t>
            </a:r>
            <a:r>
              <a:rPr lang="ru-RU" sz="3600" dirty="0"/>
              <a:t>и дополнительного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599" y="2171701"/>
            <a:ext cx="7043057" cy="390729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необходимость </a:t>
            </a:r>
            <a:r>
              <a:rPr lang="ru-RU" sz="3000" dirty="0"/>
              <a:t>гармоничного, целостного развития </a:t>
            </a:r>
            <a:r>
              <a:rPr lang="ru-RU" sz="3000" dirty="0" smtClean="0"/>
              <a:t>личности</a:t>
            </a:r>
          </a:p>
          <a:p>
            <a:r>
              <a:rPr lang="ru-RU" sz="3000" dirty="0" smtClean="0"/>
              <a:t>актуальность совокупности нравственных </a:t>
            </a:r>
            <a:r>
              <a:rPr lang="ru-RU" sz="3000" dirty="0"/>
              <a:t>императивов, «культурной </a:t>
            </a:r>
            <a:r>
              <a:rPr lang="ru-RU" sz="3000" dirty="0" err="1"/>
              <a:t>концептосферы</a:t>
            </a:r>
            <a:r>
              <a:rPr lang="ru-RU" sz="3000" dirty="0" smtClean="0"/>
              <a:t>»</a:t>
            </a:r>
          </a:p>
          <a:p>
            <a:r>
              <a:rPr lang="ru-RU" sz="3000" dirty="0" smtClean="0"/>
              <a:t>объединяющее начало </a:t>
            </a:r>
            <a:r>
              <a:rPr lang="ru-RU" sz="3000" dirty="0"/>
              <a:t>в разнохарактерных целевых ориентирах, методах, дидактических единицах общего, дополнительного образования и внеурочной </a:t>
            </a:r>
            <a:r>
              <a:rPr lang="ru-RU" sz="3000" dirty="0" smtClean="0"/>
              <a:t>деятельности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08" y="2303812"/>
            <a:ext cx="4209331" cy="33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5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304" y="8520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Модельная региональная образовательная программа начального общего образования: материалы </a:t>
            </a:r>
            <a:r>
              <a:rPr lang="ru-RU" sz="3200" dirty="0" err="1" smtClean="0"/>
              <a:t>репозитория</a:t>
            </a:r>
            <a:r>
              <a:rPr lang="ru-RU" sz="3200" dirty="0" smtClean="0"/>
              <a:t> </a:t>
            </a:r>
            <a:r>
              <a:rPr lang="en-US" sz="3200" dirty="0">
                <a:hlinkClick r:id="rId3"/>
              </a:rPr>
              <a:t>http://ipk74.ru/study/docs/modelnaya-regionalnaya-osnovnaya-obrazovatelnaya-programma-nachalnogo-obshchego-obrazovaniya-materia/</a:t>
            </a:r>
            <a:r>
              <a:rPr lang="ru-RU" sz="3200" dirty="0"/>
              <a:t>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5195" y="2636322"/>
            <a:ext cx="5066805" cy="36400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родном краю. (Разные предметные области) … : учебно-методические пособия. </a:t>
            </a:r>
            <a:r>
              <a:rPr lang="ru-RU" dirty="0"/>
              <a:t>Челябинск : 2016</a:t>
            </a:r>
            <a:endParaRPr lang="ru-RU" dirty="0" smtClean="0"/>
          </a:p>
          <a:p>
            <a:r>
              <a:rPr lang="ru-RU" dirty="0" smtClean="0"/>
              <a:t>Сборник рабочих программ курсов внеурочной деятельности (с учетом национальных, региональных и этнокультурных особенностей жителей Челябинской области) / авт.-сост. </a:t>
            </a:r>
            <a:r>
              <a:rPr lang="ru-RU" dirty="0" err="1" smtClean="0"/>
              <a:t>Д.Ф.Ильясов</a:t>
            </a:r>
            <a:r>
              <a:rPr lang="ru-RU" dirty="0" smtClean="0"/>
              <a:t>, Н.Е. </a:t>
            </a:r>
            <a:r>
              <a:rPr lang="ru-RU" dirty="0" err="1" smtClean="0"/>
              <a:t>Скрипова</a:t>
            </a:r>
            <a:r>
              <a:rPr lang="ru-RU" dirty="0" smtClean="0"/>
              <a:t>, </a:t>
            </a:r>
            <a:r>
              <a:rPr lang="ru-RU" dirty="0" err="1" smtClean="0"/>
              <a:t>И.Д.Борченко</a:t>
            </a:r>
            <a:r>
              <a:rPr lang="ru-RU" dirty="0" smtClean="0"/>
              <a:t> и др. ; под ред. </a:t>
            </a:r>
            <a:r>
              <a:rPr lang="ru-RU" dirty="0" err="1" smtClean="0"/>
              <a:t>Н.Е.Скриповой</a:t>
            </a:r>
            <a:r>
              <a:rPr lang="ru-RU" dirty="0" smtClean="0"/>
              <a:t>. – Челябинск : 2016. – 192 с.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70" y="2636322"/>
            <a:ext cx="5621976" cy="33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6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7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Перспективы использования </a:t>
            </a:r>
            <a:br>
              <a:rPr lang="ru-RU" sz="3200" dirty="0" smtClean="0"/>
            </a:br>
            <a:r>
              <a:rPr lang="ru-RU" sz="3200" dirty="0" smtClean="0"/>
              <a:t>технологии интегрированного образования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0048"/>
            <a:ext cx="10515600" cy="46450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приобщение </a:t>
            </a:r>
            <a:r>
              <a:rPr lang="ru-RU" dirty="0"/>
              <a:t>обучающихся с особыми потребностями к научно-исследовательским и социально-культурным ценностям общества в условиях формального и неформального образования;  </a:t>
            </a:r>
          </a:p>
          <a:p>
            <a:pPr lvl="0"/>
            <a:r>
              <a:rPr lang="ru-RU" dirty="0"/>
              <a:t>формирование образовательной среды, объединяющей урочную, внеурочную и внешкольную деятельность обучающихся с особыми образовательными потребностями;  </a:t>
            </a:r>
          </a:p>
          <a:p>
            <a:pPr lvl="0"/>
            <a:r>
              <a:rPr lang="ru-RU" dirty="0"/>
              <a:t>обеспечение особых условий саморазвития, самореализации и                        личностного самоопределения детей и подростков в условиях интеграции основного и дополнительного образования;</a:t>
            </a:r>
          </a:p>
          <a:p>
            <a:pPr lvl="0"/>
            <a:r>
              <a:rPr lang="ru-RU" dirty="0"/>
              <a:t>расширение возможностей особого ребенка и его семьи в сфере обучения, воспитания и личностного развития средствами дополнительных профессиональных программ;</a:t>
            </a:r>
          </a:p>
          <a:p>
            <a:r>
              <a:rPr lang="ru-RU" dirty="0"/>
              <a:t>развитие </a:t>
            </a:r>
            <a:r>
              <a:rPr lang="ru-RU" dirty="0" err="1"/>
              <a:t>внутришкольной</a:t>
            </a:r>
            <a:r>
              <a:rPr lang="ru-RU" dirty="0"/>
              <a:t> социальной среды, способствующей формированию у детей и подростков активной </a:t>
            </a:r>
            <a:r>
              <a:rPr lang="ru-RU" dirty="0" err="1"/>
              <a:t>деятельностной</a:t>
            </a:r>
            <a:r>
              <a:rPr lang="ru-RU" dirty="0"/>
              <a:t> позиции и объективного отношения к образовательным перспективам</a:t>
            </a:r>
          </a:p>
        </p:txBody>
      </p:sp>
    </p:spTree>
    <p:extLst>
      <p:ext uri="{BB962C8B-B14F-4D97-AF65-F5344CB8AC3E}">
        <p14:creationId xmlns:p14="http://schemas.microsoft.com/office/powerpoint/2010/main" val="259776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739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Участие в научно-практических мероприятиях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383" y="1175658"/>
            <a:ext cx="11697195" cy="5682341"/>
          </a:xfrm>
        </p:spPr>
        <p:txBody>
          <a:bodyPr>
            <a:normAutofit fontScale="92500"/>
          </a:bodyPr>
          <a:lstStyle/>
          <a:p>
            <a:r>
              <a:rPr lang="ru-RU" sz="2100" dirty="0" smtClean="0">
                <a:hlinkClick r:id="rId2"/>
              </a:rPr>
              <a:t>V </a:t>
            </a:r>
            <a:r>
              <a:rPr lang="ru-RU" sz="2100" dirty="0">
                <a:hlinkClick r:id="rId2"/>
              </a:rPr>
              <a:t>Международная научно-практическая конференция "Семья как фактор физического и социального здоровья населения (V </a:t>
            </a:r>
            <a:r>
              <a:rPr lang="ru-RU" sz="2100" dirty="0" err="1">
                <a:hlinkClick r:id="rId2"/>
              </a:rPr>
              <a:t>Гилязитдиновские</a:t>
            </a:r>
            <a:r>
              <a:rPr lang="ru-RU" sz="2100" dirty="0">
                <a:hlinkClick r:id="rId2"/>
              </a:rPr>
              <a:t> чтения</a:t>
            </a:r>
            <a:r>
              <a:rPr lang="ru-RU" sz="2100" dirty="0" smtClean="0">
                <a:hlinkClick r:id="rId2"/>
              </a:rPr>
              <a:t>)"</a:t>
            </a:r>
            <a:r>
              <a:rPr lang="ru-RU" sz="2100" dirty="0" smtClean="0"/>
              <a:t> (17-18 </a:t>
            </a:r>
            <a:r>
              <a:rPr lang="ru-RU" sz="2100" dirty="0"/>
              <a:t>мая 2018 года в </a:t>
            </a:r>
            <a:r>
              <a:rPr lang="ru-RU" sz="2100" dirty="0" smtClean="0"/>
              <a:t>Уфе)</a:t>
            </a:r>
          </a:p>
          <a:p>
            <a:r>
              <a:rPr lang="ru-RU" sz="2100" dirty="0">
                <a:hlinkClick r:id="rId3"/>
              </a:rPr>
              <a:t>V Всероссийская научно-практическая конференция с международным участием "Социокультурные проблемы современного человека</a:t>
            </a:r>
            <a:r>
              <a:rPr lang="ru-RU" sz="2100" dirty="0" smtClean="0">
                <a:hlinkClick r:id="rId3"/>
              </a:rPr>
              <a:t>"</a:t>
            </a:r>
            <a:r>
              <a:rPr lang="ru-RU" sz="2100" dirty="0" smtClean="0"/>
              <a:t> (17 -18 </a:t>
            </a:r>
            <a:r>
              <a:rPr lang="ru-RU" sz="2100" dirty="0"/>
              <a:t>мая 2018 года на базе ФГБОУ ВО «Новосибирский государственный педагогический университет</a:t>
            </a:r>
            <a:r>
              <a:rPr lang="ru-RU" sz="2100" dirty="0" smtClean="0"/>
              <a:t>»</a:t>
            </a:r>
          </a:p>
          <a:p>
            <a:r>
              <a:rPr lang="ru-RU" sz="2100" dirty="0">
                <a:hlinkClick r:id="rId4"/>
              </a:rPr>
              <a:t>Международная научно-практическая конференция "Становление личности в современном обществе</a:t>
            </a:r>
            <a:r>
              <a:rPr lang="ru-RU" sz="2100" dirty="0" smtClean="0">
                <a:hlinkClick r:id="rId4"/>
              </a:rPr>
              <a:t>"</a:t>
            </a:r>
            <a:r>
              <a:rPr lang="ru-RU" sz="2100" dirty="0" smtClean="0"/>
              <a:t> (20-22 </a:t>
            </a:r>
            <a:r>
              <a:rPr lang="ru-RU" sz="2100" dirty="0"/>
              <a:t>сентября 2018 года </a:t>
            </a:r>
            <a:r>
              <a:rPr lang="ru-RU" sz="2100" dirty="0" err="1"/>
              <a:t>Юргинский</a:t>
            </a:r>
            <a:r>
              <a:rPr lang="ru-RU" sz="2100" dirty="0"/>
              <a:t> технологический институт Томского политехнического </a:t>
            </a:r>
            <a:r>
              <a:rPr lang="ru-RU" sz="2100" dirty="0" smtClean="0"/>
              <a:t>университета)</a:t>
            </a:r>
          </a:p>
          <a:p>
            <a:r>
              <a:rPr lang="ru-RU" sz="2100" dirty="0">
                <a:hlinkClick r:id="rId5"/>
              </a:rPr>
              <a:t>LX Международная (заочная) научно-практическая </a:t>
            </a:r>
            <a:r>
              <a:rPr lang="ru-RU" sz="2100" dirty="0" err="1">
                <a:hlinkClick r:id="rId5"/>
              </a:rPr>
              <a:t>конференция"Вопросы</a:t>
            </a:r>
            <a:r>
              <a:rPr lang="ru-RU" sz="2100" dirty="0">
                <a:hlinkClick r:id="rId5"/>
              </a:rPr>
              <a:t> психологии и педагогики в культурном воспитании современного человека"</a:t>
            </a:r>
            <a:r>
              <a:rPr lang="ru-RU" sz="2100" dirty="0"/>
              <a:t>. </a:t>
            </a:r>
            <a:r>
              <a:rPr lang="ru-RU" sz="2100" dirty="0" smtClean="0"/>
              <a:t>Конференция </a:t>
            </a:r>
            <a:r>
              <a:rPr lang="ru-RU" sz="2100" dirty="0"/>
              <a:t>пройдет 29 мая 2018 </a:t>
            </a:r>
            <a:r>
              <a:rPr lang="ru-RU" sz="2100" dirty="0" smtClean="0"/>
              <a:t>года</a:t>
            </a:r>
          </a:p>
          <a:p>
            <a:r>
              <a:rPr lang="ru-RU" sz="2100" dirty="0">
                <a:hlinkClick r:id="rId6"/>
              </a:rPr>
              <a:t>Электронный сборник научных трудов "Сфера знаний: вопросы продуктивного взаимодействия наук в XXI веке"</a:t>
            </a:r>
            <a:r>
              <a:rPr lang="ru-RU" sz="2100" dirty="0"/>
              <a:t>. Последний день приема заявок на публикацию – 31 мая 2018 года.</a:t>
            </a:r>
            <a:endParaRPr lang="ru-RU" sz="2100" dirty="0" smtClean="0"/>
          </a:p>
          <a:p>
            <a:r>
              <a:rPr lang="ru-RU" sz="2100" dirty="0" smtClean="0">
                <a:hlinkClick r:id="rId7"/>
              </a:rPr>
              <a:t>IV </a:t>
            </a:r>
            <a:r>
              <a:rPr lang="ru-RU" sz="2100" dirty="0">
                <a:hlinkClick r:id="rId7"/>
              </a:rPr>
              <a:t>Научно-практическая (с международным участием) конференция "Социокультурные и психологические проблемы современной семьи: актуальные вопросы сопровождения и поддержки"</a:t>
            </a:r>
            <a:r>
              <a:rPr lang="ru-RU" sz="2100" dirty="0"/>
              <a:t>. </a:t>
            </a:r>
            <a:r>
              <a:rPr lang="ru-RU" sz="2100" dirty="0" smtClean="0"/>
              <a:t>(21-22 </a:t>
            </a:r>
            <a:r>
              <a:rPr lang="ru-RU" sz="2100" dirty="0"/>
              <a:t>ноября 2018 года в очно-заочном формате на базе ФГБОУ ВО «Тульский государственный педагогический университет им. Л. Н. Толстого</a:t>
            </a:r>
            <a:r>
              <a:rPr lang="ru-RU" sz="2100" dirty="0" smtClean="0"/>
              <a:t>»)</a:t>
            </a:r>
            <a:endParaRPr lang="ru-RU" sz="2100" dirty="0"/>
          </a:p>
          <a:p>
            <a:r>
              <a:rPr lang="ru-RU" sz="2100" u="sng" dirty="0">
                <a:solidFill>
                  <a:srgbClr val="0070C0"/>
                </a:solidFill>
              </a:rPr>
              <a:t>Международная научно-практическая  конференция  «Дополнительное образование детей в изменяющемся мире: развитие востребованности,  привлекательности, результативности»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/>
              <a:t>(Октябрь, 2019 года, ГБУ ДПО ЧИППКРО)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551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Проект резолюции конференции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690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Постановили: </a:t>
            </a:r>
          </a:p>
          <a:p>
            <a:r>
              <a:rPr lang="ru-RU" dirty="0"/>
              <a:t>1. Продолжить участие в областных научно-методических семинарах, посвященных распространению технологии интегрированного образования в общеобразовательных организациях Челябинской области.</a:t>
            </a:r>
          </a:p>
          <a:p>
            <a:r>
              <a:rPr lang="ru-RU" dirty="0"/>
              <a:t>2. С целью обмена и распространения профессионального опыта педагогического сообщества по приоритетным направлениям и дискуссионным вопросам конференции, отмеченных в программе, подготовить электронный сборник материалов конференции. </a:t>
            </a:r>
          </a:p>
          <a:p>
            <a:r>
              <a:rPr lang="ru-RU" dirty="0"/>
              <a:t>3. Принять участие в </a:t>
            </a:r>
            <a:r>
              <a:rPr lang="ru-RU" dirty="0" smtClean="0"/>
              <a:t>ежегодных научно-практических  конференциях, посвященных обсуждению вопросов </a:t>
            </a:r>
            <a:r>
              <a:rPr lang="ru-RU" b="1" dirty="0"/>
              <a:t>реализации образовательных потребностей обучающихся  с особыми возможностями </a:t>
            </a:r>
            <a:r>
              <a:rPr lang="ru-RU" b="1" dirty="0" smtClean="0"/>
              <a:t>развития в условиях </a:t>
            </a:r>
            <a:r>
              <a:rPr lang="ru-RU" dirty="0" err="1" smtClean="0"/>
              <a:t>межпрофильной</a:t>
            </a:r>
            <a:r>
              <a:rPr lang="ru-RU" dirty="0" smtClean="0"/>
              <a:t> интеграции в профессиональной системе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3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Дополнительное </a:t>
            </a:r>
            <a:r>
              <a:rPr lang="ru-RU" sz="3600" dirty="0"/>
              <a:t>образование  </a:t>
            </a:r>
            <a:r>
              <a:rPr lang="ru-RU" sz="3600" dirty="0" smtClean="0"/>
              <a:t>детей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и их внеурочная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43" y="1910443"/>
            <a:ext cx="7647214" cy="460941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самостоятельные институты, представленные собственными образовательными </a:t>
            </a:r>
            <a:r>
              <a:rPr lang="ru-RU" dirty="0" smtClean="0"/>
              <a:t>программами</a:t>
            </a:r>
          </a:p>
          <a:p>
            <a:r>
              <a:rPr lang="ru-RU" dirty="0" smtClean="0"/>
              <a:t>самостоятельные институты</a:t>
            </a:r>
            <a:r>
              <a:rPr lang="ru-RU" dirty="0"/>
              <a:t>, ориентированные на реализацию отдельных  разделов общеобразовательных программ (программ по предметам, проектов, программ формирования универсальных учебных действий</a:t>
            </a:r>
            <a:r>
              <a:rPr lang="ru-RU" dirty="0" smtClean="0"/>
              <a:t>),</a:t>
            </a:r>
          </a:p>
          <a:p>
            <a:r>
              <a:rPr lang="ru-RU" dirty="0"/>
              <a:t>самостоятельные институты, ориентированные на реализацию комплексных и парциальных программ воспитания.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18" y="2064204"/>
            <a:ext cx="3871225" cy="28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Предпосылки нормативно-правовой</a:t>
            </a:r>
            <a:br>
              <a:rPr lang="ru-RU" sz="3600" dirty="0" smtClean="0"/>
            </a:br>
            <a:r>
              <a:rPr lang="ru-RU" sz="3600" dirty="0" smtClean="0"/>
              <a:t> и социокультурной интеграция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9324" y="1816926"/>
            <a:ext cx="6999019" cy="448887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1/ «практическая психология  образования» как установка на понимание и поддержку ценности индивидуального развития каждого ученика; </a:t>
            </a:r>
          </a:p>
          <a:p>
            <a:r>
              <a:rPr lang="ru-RU" dirty="0"/>
              <a:t>2/ «вариативное образование» как установка на конструирование образования, обеспечивающее  компетентный выбор индивидуальных образовательных траекторий каждого человека; </a:t>
            </a:r>
          </a:p>
          <a:p>
            <a:r>
              <a:rPr lang="ru-RU" dirty="0"/>
              <a:t>3/ «толерантность» как цивилизационная норма, обеспечивающая устойчивое развитие человека и социальных групп в мире разнообразия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13" y="2253343"/>
            <a:ext cx="4164281" cy="31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6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1794"/>
          </a:xfrm>
        </p:spPr>
        <p:txBody>
          <a:bodyPr>
            <a:normAutofit/>
          </a:bodyPr>
          <a:lstStyle/>
          <a:p>
            <a:r>
              <a:rPr lang="ru-RU" sz="3200" dirty="0"/>
              <a:t>Обновление содержания нормативно-мировоззренческой основы </a:t>
            </a:r>
            <a:r>
              <a:rPr lang="ru-RU" sz="3200" dirty="0" smtClean="0"/>
              <a:t>сферы образования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6920"/>
            <a:ext cx="10515600" cy="503237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Федеральный закон «Об образовании в Российской Федерации» от 29 декабря 2012 года № 273-ФЗ </a:t>
            </a:r>
            <a:r>
              <a:rPr lang="ru-RU" dirty="0" smtClean="0"/>
              <a:t>http</a:t>
            </a:r>
            <a:r>
              <a:rPr lang="ru-RU" dirty="0"/>
              <a:t>://www.consultant.ru/document/cons_doc_LAW_173649/ </a:t>
            </a:r>
          </a:p>
          <a:p>
            <a:pPr lvl="0"/>
            <a:r>
              <a:rPr lang="ru-RU" dirty="0"/>
              <a:t>Государственная программа Российской Федерации «Развитие образования» на 2013-2020 годы;</a:t>
            </a:r>
          </a:p>
          <a:p>
            <a:pPr lvl="0"/>
            <a:r>
              <a:rPr lang="ru-RU" dirty="0"/>
              <a:t>Распоряжение Правительства Российской Федерации от 04 сентября 2014 г. № 1726-р «Концепция развития дополнительного образования детей» </a:t>
            </a:r>
            <a:r>
              <a:rPr lang="ru-RU" dirty="0" smtClean="0"/>
              <a:t>http</a:t>
            </a:r>
            <a:r>
              <a:rPr lang="ru-RU" dirty="0"/>
              <a:t>://government.ru/ </a:t>
            </a:r>
            <a:r>
              <a:rPr lang="ru-RU" dirty="0" err="1"/>
              <a:t>media</a:t>
            </a:r>
            <a:r>
              <a:rPr lang="ru-RU" dirty="0"/>
              <a:t>/</a:t>
            </a:r>
            <a:r>
              <a:rPr lang="ru-RU" dirty="0" err="1"/>
              <a:t>files</a:t>
            </a:r>
            <a:r>
              <a:rPr lang="ru-RU" dirty="0"/>
              <a:t>/ipA1NW42XOA.pdf </a:t>
            </a:r>
          </a:p>
          <a:p>
            <a:pPr lvl="0"/>
            <a:r>
              <a:rPr lang="ru-RU" dirty="0"/>
              <a:t>Приказ Министерства образования и науки РФ от 29 августа 2013 г. № 1008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Приложение к письму Департамента молодежной политики, воспитания и социальной поддержки детей Минобразования и науки России от 11.12.2006 г. № 06-1844 «О примерных требованиях к программам дополнительного образования детей»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33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Обновление содержания нормативно-мировоззренческой основы </a:t>
            </a:r>
            <a:r>
              <a:rPr lang="ru-RU" sz="3200" dirty="0" smtClean="0"/>
              <a:t>сферы образования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696" y="1683205"/>
            <a:ext cx="10515600" cy="51673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Письмо Министерства образования и науки РФ от 29 марта 2016 г. № ВК-641/09 Методические рекомендации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 образовательных потребностей  </a:t>
            </a:r>
            <a:r>
              <a:rPr lang="ru-RU" dirty="0" smtClean="0"/>
              <a:t>http</a:t>
            </a:r>
            <a:r>
              <a:rPr lang="ru-RU" dirty="0"/>
              <a:t>://www.garant.ru/products/ </a:t>
            </a:r>
            <a:r>
              <a:rPr lang="ru-RU" dirty="0" err="1"/>
              <a:t>ipo</a:t>
            </a:r>
            <a:r>
              <a:rPr lang="ru-RU" dirty="0"/>
              <a:t>/</a:t>
            </a:r>
            <a:r>
              <a:rPr lang="ru-RU" dirty="0" err="1"/>
              <a:t>prime</a:t>
            </a:r>
            <a:r>
              <a:rPr lang="ru-RU" dirty="0"/>
              <a:t>/</a:t>
            </a:r>
            <a:r>
              <a:rPr lang="ru-RU" dirty="0" err="1"/>
              <a:t>doc</a:t>
            </a:r>
            <a:r>
              <a:rPr lang="ru-RU" dirty="0"/>
              <a:t>/71284932/#ixzz4Epvl5w2l </a:t>
            </a:r>
            <a:endParaRPr lang="ru-RU" dirty="0" smtClean="0"/>
          </a:p>
          <a:p>
            <a:pPr lvl="0"/>
            <a:r>
              <a:rPr lang="ru-RU" dirty="0" smtClean="0"/>
              <a:t>Санитарно-эпидемиологические </a:t>
            </a:r>
            <a:r>
              <a:rPr lang="ru-RU" dirty="0"/>
              <a:t>правила и нормативы СанПиН 2.4.4.3172-14 (Зарегистрировано в Минюсте России 20 августа 2014 г. N 33660);</a:t>
            </a:r>
          </a:p>
          <a:p>
            <a:pPr lvl="0"/>
            <a:r>
              <a:rPr lang="ru-RU" dirty="0"/>
              <a:t>Постановления Главного государственного санитарного врача РФ "Об утверждении СанПиН 2.4.2."Санитарно-эпидемиологические требования к условиям и организации обучения и воспитания в образовательных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здоровья" (Постановление подписано 10.07.2015 N 26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95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Обновление содержания нормативно-мировоззренческой основы сферы образования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354" y="1919288"/>
            <a:ext cx="6977743" cy="451579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создание базовых основ образованности и решение задач формирования общей </a:t>
            </a:r>
            <a:r>
              <a:rPr lang="ru-RU" dirty="0" smtClean="0"/>
              <a:t>культуры, </a:t>
            </a:r>
          </a:p>
          <a:p>
            <a:r>
              <a:rPr lang="ru-RU" dirty="0" smtClean="0"/>
              <a:t>расширение </a:t>
            </a:r>
            <a:r>
              <a:rPr lang="ru-RU" dirty="0"/>
              <a:t>его знаний о мире и о себе; </a:t>
            </a:r>
            <a:endParaRPr lang="ru-RU" dirty="0" smtClean="0"/>
          </a:p>
          <a:p>
            <a:r>
              <a:rPr lang="ru-RU" dirty="0" smtClean="0"/>
              <a:t>удовлетворение </a:t>
            </a:r>
            <a:r>
              <a:rPr lang="ru-RU" dirty="0"/>
              <a:t>познавательного интереса и расширение </a:t>
            </a:r>
            <a:r>
              <a:rPr lang="ru-RU" dirty="0" smtClean="0"/>
              <a:t>информированности; </a:t>
            </a:r>
          </a:p>
          <a:p>
            <a:r>
              <a:rPr lang="ru-RU" dirty="0" smtClean="0"/>
              <a:t>оптимальное </a:t>
            </a:r>
            <a:r>
              <a:rPr lang="ru-RU" dirty="0"/>
              <a:t>развитие личности на основе педагогической поддержки индивидуальности учащегося </a:t>
            </a:r>
            <a:r>
              <a:rPr lang="ru-RU" dirty="0" smtClean="0"/>
              <a:t>в </a:t>
            </a:r>
            <a:r>
              <a:rPr lang="ru-RU" dirty="0"/>
              <a:t>условиях специально организованной образовательной деятельности; </a:t>
            </a:r>
            <a:endParaRPr lang="ru-RU" dirty="0" smtClean="0"/>
          </a:p>
          <a:p>
            <a:r>
              <a:rPr lang="ru-RU" dirty="0" smtClean="0"/>
              <a:t>накопление </a:t>
            </a:r>
            <a:r>
              <a:rPr lang="ru-RU" dirty="0"/>
              <a:t>учащимися социального опыта и обогащение навыками общения и совместной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86" y="2367643"/>
            <a:ext cx="4512154" cy="2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3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Мотивационно-поведенческие изменения в развитии </a:t>
            </a:r>
            <a:r>
              <a:rPr lang="ru-RU" sz="3200" dirty="0" smtClean="0"/>
              <a:t>сферы </a:t>
            </a:r>
            <a:r>
              <a:rPr lang="ru-RU" sz="3200" dirty="0"/>
              <a:t>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0" y="1911804"/>
            <a:ext cx="58674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дополнение </a:t>
            </a:r>
            <a:r>
              <a:rPr lang="ru-RU" dirty="0"/>
              <a:t>содержательных и методологических ценностей системы образования достижениями </a:t>
            </a:r>
            <a:r>
              <a:rPr lang="ru-RU" dirty="0" err="1"/>
              <a:t>межпрофильной</a:t>
            </a:r>
            <a:r>
              <a:rPr lang="ru-RU" dirty="0"/>
              <a:t> интеграции разных наук и </a:t>
            </a:r>
            <a:r>
              <a:rPr lang="ru-RU" dirty="0" smtClean="0"/>
              <a:t>областей</a:t>
            </a:r>
          </a:p>
          <a:p>
            <a:r>
              <a:rPr lang="ru-RU" dirty="0" smtClean="0"/>
              <a:t>переход </a:t>
            </a:r>
            <a:r>
              <a:rPr lang="ru-RU" dirty="0"/>
              <a:t>от модели формирования </a:t>
            </a:r>
            <a:r>
              <a:rPr lang="ru-RU" dirty="0" err="1"/>
              <a:t>межсубъектных</a:t>
            </a:r>
            <a:r>
              <a:rPr lang="ru-RU" dirty="0"/>
              <a:t> отношений по типу «информационной осведомленности» к «информационно-исследовательской объективности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исследовательских умений и навыков, </a:t>
            </a:r>
            <a:r>
              <a:rPr lang="ru-RU" dirty="0" smtClean="0"/>
              <a:t>формирование </a:t>
            </a:r>
            <a:r>
              <a:rPr lang="ru-RU" dirty="0"/>
              <a:t>критического и творческого мышления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4" y="2140404"/>
            <a:ext cx="47815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8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3884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Инварианты развития личности в условиях сферы образования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0700" y="2537081"/>
            <a:ext cx="6155872" cy="4126677"/>
          </a:xfrm>
        </p:spPr>
        <p:txBody>
          <a:bodyPr/>
          <a:lstStyle/>
          <a:p>
            <a:r>
              <a:rPr lang="ru-RU" dirty="0"/>
              <a:t>содержание социально-культурной среды; </a:t>
            </a:r>
            <a:endParaRPr lang="ru-RU" dirty="0" smtClean="0"/>
          </a:p>
          <a:p>
            <a:r>
              <a:rPr lang="ru-RU" dirty="0" smtClean="0"/>
              <a:t>формируемое </a:t>
            </a:r>
            <a:r>
              <a:rPr lang="ru-RU" dirty="0"/>
              <a:t>обществом отношение к здоровью человека; </a:t>
            </a:r>
            <a:endParaRPr lang="ru-RU" dirty="0" smtClean="0"/>
          </a:p>
          <a:p>
            <a:r>
              <a:rPr lang="ru-RU" dirty="0" smtClean="0"/>
              <a:t>направленность </a:t>
            </a:r>
            <a:r>
              <a:rPr lang="ru-RU" dirty="0"/>
              <a:t>личности на формирование социально значимой образованности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" r="-12"/>
          <a:stretch/>
        </p:blipFill>
        <p:spPr>
          <a:xfrm>
            <a:off x="419100" y="2537081"/>
            <a:ext cx="4552578" cy="30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0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1034</Words>
  <Application>Microsoft Office PowerPoint</Application>
  <PresentationFormat>Произвольный</PresentationFormat>
  <Paragraphs>81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Нормативно-правовые и социально-культурные основания разработки дополнительных общеразвивающих программ  для детей с особыми образовательными потребностями</vt:lpstr>
      <vt:lpstr>Концепция интеграции  общего и дополнительного образования</vt:lpstr>
      <vt:lpstr>Дополнительное образование  детей  и их внеурочная деятельность</vt:lpstr>
      <vt:lpstr>Предпосылки нормативно-правовой  и социокультурной интеграция</vt:lpstr>
      <vt:lpstr>Обновление содержания нормативно-мировоззренческой основы сферы образования</vt:lpstr>
      <vt:lpstr>Обновление содержания нормативно-мировоззренческой основы сферы образования</vt:lpstr>
      <vt:lpstr>Обновление содержания нормативно-мировоззренческой основы сферы образования</vt:lpstr>
      <vt:lpstr>Мотивационно-поведенческие изменения в развитии сферы образования</vt:lpstr>
      <vt:lpstr>Инварианты развития личности в условиях сферы образования</vt:lpstr>
      <vt:lpstr>Содержание интеграционного взаимодействия  в сфере образования </vt:lpstr>
      <vt:lpstr>Интеграционные формы взаимодействия  в сфере образования </vt:lpstr>
      <vt:lpstr>Активизация коммуникативно-деятельностных изменений в сфере интегрированного образования </vt:lpstr>
      <vt:lpstr>Единый национальный портал дополнительного образования детей http://dop.edu.ru/ </vt:lpstr>
      <vt:lpstr>Postnauka.ru </vt:lpstr>
      <vt:lpstr>КиберЛенинка https://cyberleninka.ru/project</vt:lpstr>
      <vt:lpstr>Высшая школа методологии https://vshm.science/about/ </vt:lpstr>
      <vt:lpstr>«Открытая кафедра» http://ok.academy </vt:lpstr>
      <vt:lpstr>Национальная система развития научной, творческой и инновационной деятельности молодежи России «Интеграция» http://www.nauka21.com/download/Plan-meropriyatij-2018.pdf </vt:lpstr>
      <vt:lpstr>Виртуальный методический кабинет ГБУ ДПО ЧИППКРО http://ipk74.ru/virtualcab/dopolnitelnoe-obrazovanie-detej/  </vt:lpstr>
      <vt:lpstr>Модельная региональная образовательная программа начального общего образования: материалы репозитория http://ipk74.ru/study/docs/modelnaya-regionalnaya-osnovnaya-obrazovatelnaya-programma-nachalnogo-obshchego-obrazovaniya-materia/  </vt:lpstr>
      <vt:lpstr>Перспективы использования  технологии интегрированного образования</vt:lpstr>
      <vt:lpstr>Участие в научно-практических мероприятиях</vt:lpstr>
      <vt:lpstr>Проект резолюции конференции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Нормативно-правовые и социально-культурные основания разработки дополнительных общеразвивающих программ  для детей с особыми образовательными потребностями</dc:title>
  <dc:creator>Надежда Ю. Кийкова</dc:creator>
  <cp:lastModifiedBy>Павел А.Сафронов</cp:lastModifiedBy>
  <cp:revision>25</cp:revision>
  <dcterms:created xsi:type="dcterms:W3CDTF">2018-04-18T11:44:25Z</dcterms:created>
  <dcterms:modified xsi:type="dcterms:W3CDTF">2018-04-24T08:42:58Z</dcterms:modified>
</cp:coreProperties>
</file>