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handoutMasterIdLst>
    <p:handoutMasterId r:id="rId35"/>
  </p:handoutMasterIdLst>
  <p:sldIdLst>
    <p:sldId id="296" r:id="rId4"/>
    <p:sldId id="341" r:id="rId5"/>
    <p:sldId id="350" r:id="rId6"/>
    <p:sldId id="329" r:id="rId7"/>
    <p:sldId id="351" r:id="rId8"/>
    <p:sldId id="352" r:id="rId9"/>
    <p:sldId id="353" r:id="rId10"/>
    <p:sldId id="346" r:id="rId11"/>
    <p:sldId id="365" r:id="rId12"/>
    <p:sldId id="354" r:id="rId13"/>
    <p:sldId id="347" r:id="rId14"/>
    <p:sldId id="355" r:id="rId15"/>
    <p:sldId id="356" r:id="rId16"/>
    <p:sldId id="366" r:id="rId17"/>
    <p:sldId id="367" r:id="rId18"/>
    <p:sldId id="368" r:id="rId19"/>
    <p:sldId id="369" r:id="rId20"/>
    <p:sldId id="370" r:id="rId21"/>
    <p:sldId id="361" r:id="rId22"/>
    <p:sldId id="349" r:id="rId23"/>
    <p:sldId id="345" r:id="rId24"/>
    <p:sldId id="359" r:id="rId25"/>
    <p:sldId id="362" r:id="rId26"/>
    <p:sldId id="363" r:id="rId27"/>
    <p:sldId id="364" r:id="rId28"/>
    <p:sldId id="342" r:id="rId29"/>
    <p:sldId id="343" r:id="rId30"/>
    <p:sldId id="344" r:id="rId31"/>
    <p:sldId id="340" r:id="rId32"/>
    <p:sldId id="304" r:id="rId33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F3D5"/>
    <a:srgbClr val="CDEBBB"/>
    <a:srgbClr val="669900"/>
    <a:srgbClr val="006600"/>
    <a:srgbClr val="F04634"/>
    <a:srgbClr val="000000"/>
    <a:srgbClr val="FE71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705" autoAdjust="0"/>
  </p:normalViewPr>
  <p:slideViewPr>
    <p:cSldViewPr snapToGrid="0">
      <p:cViewPr>
        <p:scale>
          <a:sx n="53" d="100"/>
          <a:sy n="53" d="100"/>
        </p:scale>
        <p:origin x="-1332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4;&#1080;&#1090;&#1088;&#1080;&#1081;\Desktop\&#1057;&#1042;\&#1089;&#1086;&#1074;&#1077;&#1097;&#1072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72;&#1090;&#1077;&#1088;&#1080;&#1072;&#1083;&#1099;%20&#1076;&#1083;&#1103;%20&#1089;&#1086;&#1074;&#1077;&#1097;&#1072;&#1085;&#1080;&#1103;%20-%20&#1084;&#1072;&#1088;&#1090;%202019\&#1089;&#1086;&#1074;&#1077;&#1097;&#1072;&#1085;&#1080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72;&#1090;&#1077;&#1088;&#1080;&#1072;&#1083;&#1099;%20&#1076;&#1083;&#1103;%20&#1089;&#1086;&#1074;&#1077;&#1097;&#1072;&#1085;&#1080;&#1103;%20-%20&#1084;&#1072;&#1088;&#1090;%202019\&#1089;&#1086;&#1074;&#1077;&#1097;&#1072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Кол-во подконтрольных субъектов на 31 декабря 2018 года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Лист1!$F$4:$F$10</c:f>
              <c:strCache>
                <c:ptCount val="7"/>
                <c:pt idx="0">
                  <c:v>ДОУ</c:v>
                </c:pt>
                <c:pt idx="1">
                  <c:v>МОУ СОШ</c:v>
                </c:pt>
                <c:pt idx="2">
                  <c:v>профессион. организации</c:v>
                </c:pt>
                <c:pt idx="3">
                  <c:v>МУДОД</c:v>
                </c:pt>
                <c:pt idx="4">
                  <c:v>ОДПО</c:v>
                </c:pt>
                <c:pt idx="5">
                  <c:v>организации, осуществляющие обучение</c:v>
                </c:pt>
                <c:pt idx="6">
                  <c:v>ИП</c:v>
                </c:pt>
              </c:strCache>
            </c:strRef>
          </c:cat>
          <c:val>
            <c:numRef>
              <c:f>Лист1!$G$4:$G$10</c:f>
              <c:numCache>
                <c:formatCode>General</c:formatCode>
                <c:ptCount val="7"/>
                <c:pt idx="0">
                  <c:v>1277</c:v>
                </c:pt>
                <c:pt idx="1">
                  <c:v>835</c:v>
                </c:pt>
                <c:pt idx="2">
                  <c:v>77</c:v>
                </c:pt>
                <c:pt idx="3">
                  <c:v>365</c:v>
                </c:pt>
                <c:pt idx="4">
                  <c:v>267</c:v>
                </c:pt>
                <c:pt idx="5">
                  <c:v>254</c:v>
                </c:pt>
                <c:pt idx="6">
                  <c:v>57</c:v>
                </c:pt>
              </c:numCache>
            </c:numRef>
          </c:val>
        </c:ser>
        <c:dLbls>
          <c:showVal val="1"/>
        </c:dLbls>
        <c:shape val="box"/>
        <c:axId val="71667072"/>
        <c:axId val="71758976"/>
        <c:axId val="0"/>
      </c:bar3DChart>
      <c:catAx>
        <c:axId val="71667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1758976"/>
        <c:crosses val="autoZero"/>
        <c:auto val="1"/>
        <c:lblAlgn val="ctr"/>
        <c:lblOffset val="100"/>
      </c:catAx>
      <c:valAx>
        <c:axId val="71758976"/>
        <c:scaling>
          <c:orientation val="minMax"/>
        </c:scaling>
        <c:axPos val="l"/>
        <c:majorGridlines/>
        <c:numFmt formatCode="General" sourceLinked="1"/>
        <c:tickLblPos val="nextTo"/>
        <c:crossAx val="7166707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Лист2!$B$4:$B$11</c:f>
              <c:strCache>
                <c:ptCount val="8"/>
                <c:pt idx="0">
                  <c:v>ДОУ</c:v>
                </c:pt>
                <c:pt idx="1">
                  <c:v>МОУ СОШ</c:v>
                </c:pt>
                <c:pt idx="2">
                  <c:v>ПОО</c:v>
                </c:pt>
                <c:pt idx="3">
                  <c:v>УДОД</c:v>
                </c:pt>
                <c:pt idx="4">
                  <c:v>ДПО</c:v>
                </c:pt>
                <c:pt idx="5">
                  <c:v>организации для детей-сирот</c:v>
                </c:pt>
                <c:pt idx="6">
                  <c:v>организации, осуществляющие лечение, оздоровление и отдых</c:v>
                </c:pt>
                <c:pt idx="7">
                  <c:v>иные организации</c:v>
                </c:pt>
              </c:strCache>
            </c:strRef>
          </c:cat>
          <c:val>
            <c:numRef>
              <c:f>Лист2!$C$4:$C$11</c:f>
              <c:numCache>
                <c:formatCode>General</c:formatCode>
                <c:ptCount val="8"/>
                <c:pt idx="0">
                  <c:v>171</c:v>
                </c:pt>
                <c:pt idx="1">
                  <c:v>230</c:v>
                </c:pt>
                <c:pt idx="2">
                  <c:v>20</c:v>
                </c:pt>
                <c:pt idx="3">
                  <c:v>65</c:v>
                </c:pt>
                <c:pt idx="4">
                  <c:v>52</c:v>
                </c:pt>
                <c:pt idx="5">
                  <c:v>6</c:v>
                </c:pt>
                <c:pt idx="6">
                  <c:v>2</c:v>
                </c:pt>
                <c:pt idx="7">
                  <c:v>25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5895824219889243"/>
          <c:y val="0.14726406804024275"/>
          <c:w val="0.30747694298629347"/>
          <c:h val="0.68587909257821211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Лист3!$B$4:$B$8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Лист3!$C$4:$C$8</c:f>
              <c:numCache>
                <c:formatCode>General</c:formatCode>
                <c:ptCount val="5"/>
                <c:pt idx="0">
                  <c:v>25</c:v>
                </c:pt>
                <c:pt idx="1">
                  <c:v>33</c:v>
                </c:pt>
                <c:pt idx="2">
                  <c:v>45</c:v>
                </c:pt>
                <c:pt idx="3">
                  <c:v>227</c:v>
                </c:pt>
                <c:pt idx="4">
                  <c:v>299</c:v>
                </c:pt>
              </c:numCache>
            </c:numRef>
          </c:val>
        </c:ser>
        <c:dLbls>
          <c:showVal val="1"/>
        </c:dLbls>
        <c:shape val="box"/>
        <c:axId val="81595392"/>
        <c:axId val="81605376"/>
        <c:axId val="0"/>
      </c:bar3DChart>
      <c:catAx>
        <c:axId val="81595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1605376"/>
        <c:crosses val="autoZero"/>
        <c:auto val="1"/>
        <c:lblAlgn val="ctr"/>
        <c:lblOffset val="100"/>
      </c:catAx>
      <c:valAx>
        <c:axId val="81605376"/>
        <c:scaling>
          <c:orientation val="minMax"/>
        </c:scaling>
        <c:axPos val="l"/>
        <c:majorGridlines/>
        <c:numFmt formatCode="General" sourceLinked="1"/>
        <c:tickLblPos val="nextTo"/>
        <c:crossAx val="81595392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FD556-664D-48D1-88ED-1F4B7B19EBF8}" type="doc">
      <dgm:prSet loTypeId="urn:microsoft.com/office/officeart/2005/8/layout/hierarchy3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7F4541C-81DB-4611-8861-4418367BA481}">
      <dgm:prSet phldrT="[Текст]" custT="1"/>
      <dgm:spPr>
        <a:solidFill>
          <a:schemeClr val="tx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Общеобразовательные организации</a:t>
          </a:r>
          <a:endParaRPr lang="ru-RU" sz="2400" dirty="0">
            <a:latin typeface="Constantia" panose="02030602050306030303" pitchFamily="18" charset="0"/>
          </a:endParaRPr>
        </a:p>
      </dgm:t>
    </dgm:pt>
    <dgm:pt modelId="{7EC8D0BE-946A-4E4C-8958-81F598B44A8B}" type="parTrans" cxnId="{7AA3592F-61B4-46BE-8FB9-8609DFD00FAE}">
      <dgm:prSet/>
      <dgm:spPr/>
      <dgm:t>
        <a:bodyPr/>
        <a:lstStyle/>
        <a:p>
          <a:endParaRPr lang="ru-RU"/>
        </a:p>
      </dgm:t>
    </dgm:pt>
    <dgm:pt modelId="{9F744720-8F0A-4243-A6CF-FA0EDFDCC175}" type="sibTrans" cxnId="{7AA3592F-61B4-46BE-8FB9-8609DFD00FAE}">
      <dgm:prSet/>
      <dgm:spPr/>
      <dgm:t>
        <a:bodyPr/>
        <a:lstStyle/>
        <a:p>
          <a:endParaRPr lang="ru-RU"/>
        </a:p>
      </dgm:t>
    </dgm:pt>
    <dgm:pt modelId="{8DB8FF91-9D85-4FAF-A79A-A0701BB6E6D2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Контроль качества</a:t>
          </a:r>
          <a:endParaRPr lang="ru-RU" sz="2400" dirty="0">
            <a:latin typeface="Constantia" panose="02030602050306030303" pitchFamily="18" charset="0"/>
          </a:endParaRPr>
        </a:p>
      </dgm:t>
    </dgm:pt>
    <dgm:pt modelId="{E896AEDA-DDD0-4A01-9506-35BE5963E41D}" type="parTrans" cxnId="{22149E33-441D-48F7-9440-75F6D4D06A0F}">
      <dgm:prSet/>
      <dgm:spPr/>
      <dgm:t>
        <a:bodyPr/>
        <a:lstStyle/>
        <a:p>
          <a:endParaRPr lang="ru-RU"/>
        </a:p>
      </dgm:t>
    </dgm:pt>
    <dgm:pt modelId="{F97A7A76-4B12-412C-B6F8-FBC58E41FD37}" type="sibTrans" cxnId="{22149E33-441D-48F7-9440-75F6D4D06A0F}">
      <dgm:prSet/>
      <dgm:spPr/>
      <dgm:t>
        <a:bodyPr/>
        <a:lstStyle/>
        <a:p>
          <a:endParaRPr lang="ru-RU"/>
        </a:p>
      </dgm:t>
    </dgm:pt>
    <dgm:pt modelId="{DDCD8BE6-4E2F-4CC4-96EA-939E12719CA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Надзор</a:t>
          </a:r>
          <a:endParaRPr lang="ru-RU" sz="2400" dirty="0">
            <a:latin typeface="Constantia" panose="02030602050306030303" pitchFamily="18" charset="0"/>
          </a:endParaRPr>
        </a:p>
      </dgm:t>
    </dgm:pt>
    <dgm:pt modelId="{5C9BDF96-099E-4203-B5AB-32B3CFD1D3A5}" type="parTrans" cxnId="{F6F1327B-5FE4-484F-BDD5-539CD518704C}">
      <dgm:prSet/>
      <dgm:spPr/>
      <dgm:t>
        <a:bodyPr/>
        <a:lstStyle/>
        <a:p>
          <a:endParaRPr lang="ru-RU"/>
        </a:p>
      </dgm:t>
    </dgm:pt>
    <dgm:pt modelId="{BDE6C910-912D-44BE-A1E0-F67899CBBF73}" type="sibTrans" cxnId="{F6F1327B-5FE4-484F-BDD5-539CD518704C}">
      <dgm:prSet/>
      <dgm:spPr/>
      <dgm:t>
        <a:bodyPr/>
        <a:lstStyle/>
        <a:p>
          <a:endParaRPr lang="ru-RU"/>
        </a:p>
      </dgm:t>
    </dgm:pt>
    <dgm:pt modelId="{9BD34FC4-DE85-4C55-BF40-D01DE921322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Другие образовательные организации</a:t>
          </a:r>
          <a:endParaRPr lang="ru-RU" sz="2400" dirty="0">
            <a:latin typeface="Constantia" panose="02030602050306030303" pitchFamily="18" charset="0"/>
          </a:endParaRPr>
        </a:p>
      </dgm:t>
    </dgm:pt>
    <dgm:pt modelId="{DCDDBBEC-A6E3-4349-A2EF-A3576FD4A95C}" type="parTrans" cxnId="{3D5DA869-55E0-4322-A08C-29868B63CB6C}">
      <dgm:prSet/>
      <dgm:spPr/>
      <dgm:t>
        <a:bodyPr/>
        <a:lstStyle/>
        <a:p>
          <a:endParaRPr lang="ru-RU"/>
        </a:p>
      </dgm:t>
    </dgm:pt>
    <dgm:pt modelId="{EC597091-6A42-48DF-9453-637C10860EA2}" type="sibTrans" cxnId="{3D5DA869-55E0-4322-A08C-29868B63CB6C}">
      <dgm:prSet/>
      <dgm:spPr/>
      <dgm:t>
        <a:bodyPr/>
        <a:lstStyle/>
        <a:p>
          <a:endParaRPr lang="ru-RU"/>
        </a:p>
      </dgm:t>
    </dgm:pt>
    <dgm:pt modelId="{10D0157B-AB04-452E-8828-8840C3C2B947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Надзор</a:t>
          </a:r>
          <a:endParaRPr lang="ru-RU" sz="2400" dirty="0">
            <a:latin typeface="Constantia" panose="02030602050306030303" pitchFamily="18" charset="0"/>
          </a:endParaRPr>
        </a:p>
      </dgm:t>
    </dgm:pt>
    <dgm:pt modelId="{B9CA8A2E-C2CD-4D09-A6B8-B7E96682C7C4}" type="parTrans" cxnId="{87254E40-C2C9-428A-8706-1EAB9D4650A4}">
      <dgm:prSet/>
      <dgm:spPr/>
      <dgm:t>
        <a:bodyPr/>
        <a:lstStyle/>
        <a:p>
          <a:endParaRPr lang="ru-RU"/>
        </a:p>
      </dgm:t>
    </dgm:pt>
    <dgm:pt modelId="{89ECE29C-84F8-491E-B494-479638F1D76E}" type="sibTrans" cxnId="{87254E40-C2C9-428A-8706-1EAB9D4650A4}">
      <dgm:prSet/>
      <dgm:spPr/>
      <dgm:t>
        <a:bodyPr/>
        <a:lstStyle/>
        <a:p>
          <a:endParaRPr lang="ru-RU"/>
        </a:p>
      </dgm:t>
    </dgm:pt>
    <dgm:pt modelId="{1FEB71A4-2C6E-45B1-AA9B-09B86BE5767B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Лицензионный контроль</a:t>
          </a:r>
          <a:endParaRPr lang="ru-RU" sz="2400" dirty="0">
            <a:latin typeface="Constantia" panose="02030602050306030303" pitchFamily="18" charset="0"/>
          </a:endParaRPr>
        </a:p>
      </dgm:t>
    </dgm:pt>
    <dgm:pt modelId="{1A90F254-35C1-4AA3-99A1-5B91C4287DFD}" type="parTrans" cxnId="{998D26FC-D7DC-4AFF-A837-BC1B32ABF554}">
      <dgm:prSet/>
      <dgm:spPr/>
      <dgm:t>
        <a:bodyPr/>
        <a:lstStyle/>
        <a:p>
          <a:endParaRPr lang="ru-RU"/>
        </a:p>
      </dgm:t>
    </dgm:pt>
    <dgm:pt modelId="{87A415E5-6372-4A85-AE12-3F7D42778B60}" type="sibTrans" cxnId="{998D26FC-D7DC-4AFF-A837-BC1B32ABF554}">
      <dgm:prSet/>
      <dgm:spPr/>
      <dgm:t>
        <a:bodyPr/>
        <a:lstStyle/>
        <a:p>
          <a:endParaRPr lang="ru-RU"/>
        </a:p>
      </dgm:t>
    </dgm:pt>
    <dgm:pt modelId="{18BE7D1B-367D-42F5-AED9-6125E3F4064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r>
            <a:rPr lang="ru-RU" sz="2400" dirty="0" smtClean="0">
              <a:latin typeface="Constantia" panose="02030602050306030303" pitchFamily="18" charset="0"/>
            </a:rPr>
            <a:t>Лицензионный контроль</a:t>
          </a:r>
          <a:endParaRPr lang="ru-RU" sz="2400" dirty="0">
            <a:latin typeface="Constantia" panose="02030602050306030303" pitchFamily="18" charset="0"/>
          </a:endParaRPr>
        </a:p>
      </dgm:t>
    </dgm:pt>
    <dgm:pt modelId="{36441B65-0A91-473F-9387-0EBD99D02FB7}" type="parTrans" cxnId="{3158E2A2-DDA1-4D91-A76D-2360EF4FC13D}">
      <dgm:prSet/>
      <dgm:spPr/>
      <dgm:t>
        <a:bodyPr/>
        <a:lstStyle/>
        <a:p>
          <a:endParaRPr lang="ru-RU"/>
        </a:p>
      </dgm:t>
    </dgm:pt>
    <dgm:pt modelId="{8F1FE8C3-D4CC-48FA-A4CB-75F922825E5D}" type="sibTrans" cxnId="{3158E2A2-DDA1-4D91-A76D-2360EF4FC13D}">
      <dgm:prSet/>
      <dgm:spPr/>
      <dgm:t>
        <a:bodyPr/>
        <a:lstStyle/>
        <a:p>
          <a:endParaRPr lang="ru-RU"/>
        </a:p>
      </dgm:t>
    </dgm:pt>
    <dgm:pt modelId="{107704DC-25CC-46C5-8D1F-288A29CF671A}" type="pres">
      <dgm:prSet presAssocID="{C72FD556-664D-48D1-88ED-1F4B7B19EB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819910-530B-4A47-8F7A-D80B9BF0C26A}" type="pres">
      <dgm:prSet presAssocID="{D7F4541C-81DB-4611-8861-4418367BA481}" presName="root" presStyleCnt="0"/>
      <dgm:spPr/>
    </dgm:pt>
    <dgm:pt modelId="{D1883FE8-50D9-4ED9-8DFA-386A4B61C5F4}" type="pres">
      <dgm:prSet presAssocID="{D7F4541C-81DB-4611-8861-4418367BA481}" presName="rootComposite" presStyleCnt="0"/>
      <dgm:spPr/>
    </dgm:pt>
    <dgm:pt modelId="{4FA0673C-BE0E-45BF-A3F8-270558D055E5}" type="pres">
      <dgm:prSet presAssocID="{D7F4541C-81DB-4611-8861-4418367BA481}" presName="rootText" presStyleLbl="node1" presStyleIdx="0" presStyleCnt="2" custScaleX="270305"/>
      <dgm:spPr/>
      <dgm:t>
        <a:bodyPr/>
        <a:lstStyle/>
        <a:p>
          <a:endParaRPr lang="ru-RU"/>
        </a:p>
      </dgm:t>
    </dgm:pt>
    <dgm:pt modelId="{F3FFC93E-1099-44B9-945C-09C2ADFCFD76}" type="pres">
      <dgm:prSet presAssocID="{D7F4541C-81DB-4611-8861-4418367BA481}" presName="rootConnector" presStyleLbl="node1" presStyleIdx="0" presStyleCnt="2"/>
      <dgm:spPr/>
      <dgm:t>
        <a:bodyPr/>
        <a:lstStyle/>
        <a:p>
          <a:endParaRPr lang="ru-RU"/>
        </a:p>
      </dgm:t>
    </dgm:pt>
    <dgm:pt modelId="{5DD28E12-4EA3-425F-BF14-D42142432A16}" type="pres">
      <dgm:prSet presAssocID="{D7F4541C-81DB-4611-8861-4418367BA481}" presName="childShape" presStyleCnt="0"/>
      <dgm:spPr/>
    </dgm:pt>
    <dgm:pt modelId="{21C0C8DF-284B-4819-969C-8C8F5C64BA8B}" type="pres">
      <dgm:prSet presAssocID="{E896AEDA-DDD0-4A01-9506-35BE5963E41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5F8CDC2-F2E6-4B5A-BC46-F201518269D0}" type="pres">
      <dgm:prSet presAssocID="{8DB8FF91-9D85-4FAF-A79A-A0701BB6E6D2}" presName="childText" presStyleLbl="bgAcc1" presStyleIdx="0" presStyleCnt="5" custScaleX="316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A01CB-7359-4CED-92C2-32568D35339F}" type="pres">
      <dgm:prSet presAssocID="{5C9BDF96-099E-4203-B5AB-32B3CFD1D3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A1E6C4D-7ED9-478C-8957-8C40FC038B2C}" type="pres">
      <dgm:prSet presAssocID="{DDCD8BE6-4E2F-4CC4-96EA-939E12719CA1}" presName="childText" presStyleLbl="bgAcc1" presStyleIdx="1" presStyleCnt="5" custScaleX="315910" custLinFactNeighborX="2530" custLinFactNeighborY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CA5AF-D2B4-4AB9-8E95-06ED265D7578}" type="pres">
      <dgm:prSet presAssocID="{36441B65-0A91-473F-9387-0EBD99D02FB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6FDD048-4329-492C-B90D-BE255BA3815E}" type="pres">
      <dgm:prSet presAssocID="{18BE7D1B-367D-42F5-AED9-6125E3F40647}" presName="childText" presStyleLbl="bgAcc1" presStyleIdx="2" presStyleCnt="5" custScaleX="315910" custLinFactNeighborY="-5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D0041-3DBC-49AC-8B70-316A305858C7}" type="pres">
      <dgm:prSet presAssocID="{9BD34FC4-DE85-4C55-BF40-D01DE9213227}" presName="root" presStyleCnt="0"/>
      <dgm:spPr/>
    </dgm:pt>
    <dgm:pt modelId="{80967FF6-21F8-45F0-8D93-67E57E241410}" type="pres">
      <dgm:prSet presAssocID="{9BD34FC4-DE85-4C55-BF40-D01DE9213227}" presName="rootComposite" presStyleCnt="0"/>
      <dgm:spPr/>
    </dgm:pt>
    <dgm:pt modelId="{F8E147F2-026D-4CCC-B57F-20C7E3311D6F}" type="pres">
      <dgm:prSet presAssocID="{9BD34FC4-DE85-4C55-BF40-D01DE9213227}" presName="rootText" presStyleLbl="node1" presStyleIdx="1" presStyleCnt="2" custScaleX="262702"/>
      <dgm:spPr/>
      <dgm:t>
        <a:bodyPr/>
        <a:lstStyle/>
        <a:p>
          <a:endParaRPr lang="ru-RU"/>
        </a:p>
      </dgm:t>
    </dgm:pt>
    <dgm:pt modelId="{6B20FB39-F427-491D-871E-FD09E5084532}" type="pres">
      <dgm:prSet presAssocID="{9BD34FC4-DE85-4C55-BF40-D01DE9213227}" presName="rootConnector" presStyleLbl="node1" presStyleIdx="1" presStyleCnt="2"/>
      <dgm:spPr/>
      <dgm:t>
        <a:bodyPr/>
        <a:lstStyle/>
        <a:p>
          <a:endParaRPr lang="ru-RU"/>
        </a:p>
      </dgm:t>
    </dgm:pt>
    <dgm:pt modelId="{1FE1069D-5173-4A30-8375-BD38BF06D0FE}" type="pres">
      <dgm:prSet presAssocID="{9BD34FC4-DE85-4C55-BF40-D01DE9213227}" presName="childShape" presStyleCnt="0"/>
      <dgm:spPr/>
    </dgm:pt>
    <dgm:pt modelId="{C7C81E30-36D6-49B8-BB17-E58C689C2E13}" type="pres">
      <dgm:prSet presAssocID="{B9CA8A2E-C2CD-4D09-A6B8-B7E96682C7C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3A29EE78-0725-4311-AA38-FEED26BC3CAD}" type="pres">
      <dgm:prSet presAssocID="{10D0157B-AB04-452E-8828-8840C3C2B947}" presName="childText" presStyleLbl="bgAcc1" presStyleIdx="3" presStyleCnt="5" custScaleX="303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4B4EC-115A-4245-B714-2761BCEBDDE9}" type="pres">
      <dgm:prSet presAssocID="{1A90F254-35C1-4AA3-99A1-5B91C4287DFD}" presName="Name13" presStyleLbl="parChTrans1D2" presStyleIdx="4" presStyleCnt="5"/>
      <dgm:spPr/>
      <dgm:t>
        <a:bodyPr/>
        <a:lstStyle/>
        <a:p>
          <a:endParaRPr lang="ru-RU"/>
        </a:p>
      </dgm:t>
    </dgm:pt>
    <dgm:pt modelId="{201E6E5F-36EE-4337-9B8F-5FAA43C1511E}" type="pres">
      <dgm:prSet presAssocID="{1FEB71A4-2C6E-45B1-AA9B-09B86BE5767B}" presName="childText" presStyleLbl="bgAcc1" presStyleIdx="4" presStyleCnt="5" custScaleX="303886" custLinFactNeighborX="4217" custLinFactNeighborY="-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8E2A2-DDA1-4D91-A76D-2360EF4FC13D}" srcId="{D7F4541C-81DB-4611-8861-4418367BA481}" destId="{18BE7D1B-367D-42F5-AED9-6125E3F40647}" srcOrd="2" destOrd="0" parTransId="{36441B65-0A91-473F-9387-0EBD99D02FB7}" sibTransId="{8F1FE8C3-D4CC-48FA-A4CB-75F922825E5D}"/>
    <dgm:cxn modelId="{550CD8F4-3FFC-450C-9666-E498B0B06B37}" type="presOf" srcId="{9BD34FC4-DE85-4C55-BF40-D01DE9213227}" destId="{6B20FB39-F427-491D-871E-FD09E5084532}" srcOrd="1" destOrd="0" presId="urn:microsoft.com/office/officeart/2005/8/layout/hierarchy3"/>
    <dgm:cxn modelId="{3C9A6374-5209-453B-8193-607DFA62AA9D}" type="presOf" srcId="{5C9BDF96-099E-4203-B5AB-32B3CFD1D3A5}" destId="{755A01CB-7359-4CED-92C2-32568D35339F}" srcOrd="0" destOrd="0" presId="urn:microsoft.com/office/officeart/2005/8/layout/hierarchy3"/>
    <dgm:cxn modelId="{22149E33-441D-48F7-9440-75F6D4D06A0F}" srcId="{D7F4541C-81DB-4611-8861-4418367BA481}" destId="{8DB8FF91-9D85-4FAF-A79A-A0701BB6E6D2}" srcOrd="0" destOrd="0" parTransId="{E896AEDA-DDD0-4A01-9506-35BE5963E41D}" sibTransId="{F97A7A76-4B12-412C-B6F8-FBC58E41FD37}"/>
    <dgm:cxn modelId="{7773AB3D-90E5-4FFC-9E75-9CCC90F9B9D8}" type="presOf" srcId="{1FEB71A4-2C6E-45B1-AA9B-09B86BE5767B}" destId="{201E6E5F-36EE-4337-9B8F-5FAA43C1511E}" srcOrd="0" destOrd="0" presId="urn:microsoft.com/office/officeart/2005/8/layout/hierarchy3"/>
    <dgm:cxn modelId="{4C0864EF-0FE0-4982-B6C4-9CA079B97CEA}" type="presOf" srcId="{D7F4541C-81DB-4611-8861-4418367BA481}" destId="{F3FFC93E-1099-44B9-945C-09C2ADFCFD76}" srcOrd="1" destOrd="0" presId="urn:microsoft.com/office/officeart/2005/8/layout/hierarchy3"/>
    <dgm:cxn modelId="{E42A590C-AE99-4714-B14D-6F00311C01B9}" type="presOf" srcId="{DDCD8BE6-4E2F-4CC4-96EA-939E12719CA1}" destId="{EA1E6C4D-7ED9-478C-8957-8C40FC038B2C}" srcOrd="0" destOrd="0" presId="urn:microsoft.com/office/officeart/2005/8/layout/hierarchy3"/>
    <dgm:cxn modelId="{7AA3592F-61B4-46BE-8FB9-8609DFD00FAE}" srcId="{C72FD556-664D-48D1-88ED-1F4B7B19EBF8}" destId="{D7F4541C-81DB-4611-8861-4418367BA481}" srcOrd="0" destOrd="0" parTransId="{7EC8D0BE-946A-4E4C-8958-81F598B44A8B}" sibTransId="{9F744720-8F0A-4243-A6CF-FA0EDFDCC175}"/>
    <dgm:cxn modelId="{3D5DA869-55E0-4322-A08C-29868B63CB6C}" srcId="{C72FD556-664D-48D1-88ED-1F4B7B19EBF8}" destId="{9BD34FC4-DE85-4C55-BF40-D01DE9213227}" srcOrd="1" destOrd="0" parTransId="{DCDDBBEC-A6E3-4349-A2EF-A3576FD4A95C}" sibTransId="{EC597091-6A42-48DF-9453-637C10860EA2}"/>
    <dgm:cxn modelId="{600A2B07-D593-4C62-9E9A-6E49A8B2571B}" type="presOf" srcId="{E896AEDA-DDD0-4A01-9506-35BE5963E41D}" destId="{21C0C8DF-284B-4819-969C-8C8F5C64BA8B}" srcOrd="0" destOrd="0" presId="urn:microsoft.com/office/officeart/2005/8/layout/hierarchy3"/>
    <dgm:cxn modelId="{87254E40-C2C9-428A-8706-1EAB9D4650A4}" srcId="{9BD34FC4-DE85-4C55-BF40-D01DE9213227}" destId="{10D0157B-AB04-452E-8828-8840C3C2B947}" srcOrd="0" destOrd="0" parTransId="{B9CA8A2E-C2CD-4D09-A6B8-B7E96682C7C4}" sibTransId="{89ECE29C-84F8-491E-B494-479638F1D76E}"/>
    <dgm:cxn modelId="{C86A1157-9AF0-4A33-A5EB-D1BD7850FB90}" type="presOf" srcId="{10D0157B-AB04-452E-8828-8840C3C2B947}" destId="{3A29EE78-0725-4311-AA38-FEED26BC3CAD}" srcOrd="0" destOrd="0" presId="urn:microsoft.com/office/officeart/2005/8/layout/hierarchy3"/>
    <dgm:cxn modelId="{A8145DE0-B3CD-40C0-B885-6328DC53CF02}" type="presOf" srcId="{18BE7D1B-367D-42F5-AED9-6125E3F40647}" destId="{46FDD048-4329-492C-B90D-BE255BA3815E}" srcOrd="0" destOrd="0" presId="urn:microsoft.com/office/officeart/2005/8/layout/hierarchy3"/>
    <dgm:cxn modelId="{DB88F9FB-7A58-4291-9FED-63EC37CFFA2C}" type="presOf" srcId="{C72FD556-664D-48D1-88ED-1F4B7B19EBF8}" destId="{107704DC-25CC-46C5-8D1F-288A29CF671A}" srcOrd="0" destOrd="0" presId="urn:microsoft.com/office/officeart/2005/8/layout/hierarchy3"/>
    <dgm:cxn modelId="{0BA20332-F2BA-4038-8715-DA5A4B1E75DC}" type="presOf" srcId="{36441B65-0A91-473F-9387-0EBD99D02FB7}" destId="{DD3CA5AF-D2B4-4AB9-8E95-06ED265D7578}" srcOrd="0" destOrd="0" presId="urn:microsoft.com/office/officeart/2005/8/layout/hierarchy3"/>
    <dgm:cxn modelId="{5EFA7378-D7DB-4306-86C8-704A3084397F}" type="presOf" srcId="{8DB8FF91-9D85-4FAF-A79A-A0701BB6E6D2}" destId="{25F8CDC2-F2E6-4B5A-BC46-F201518269D0}" srcOrd="0" destOrd="0" presId="urn:microsoft.com/office/officeart/2005/8/layout/hierarchy3"/>
    <dgm:cxn modelId="{A3C0C0BF-9362-4930-B5D9-0B32B95569D4}" type="presOf" srcId="{B9CA8A2E-C2CD-4D09-A6B8-B7E96682C7C4}" destId="{C7C81E30-36D6-49B8-BB17-E58C689C2E13}" srcOrd="0" destOrd="0" presId="urn:microsoft.com/office/officeart/2005/8/layout/hierarchy3"/>
    <dgm:cxn modelId="{FFAD96A1-B26D-40AA-9E37-2315A4CC0650}" type="presOf" srcId="{D7F4541C-81DB-4611-8861-4418367BA481}" destId="{4FA0673C-BE0E-45BF-A3F8-270558D055E5}" srcOrd="0" destOrd="0" presId="urn:microsoft.com/office/officeart/2005/8/layout/hierarchy3"/>
    <dgm:cxn modelId="{998D26FC-D7DC-4AFF-A837-BC1B32ABF554}" srcId="{9BD34FC4-DE85-4C55-BF40-D01DE9213227}" destId="{1FEB71A4-2C6E-45B1-AA9B-09B86BE5767B}" srcOrd="1" destOrd="0" parTransId="{1A90F254-35C1-4AA3-99A1-5B91C4287DFD}" sibTransId="{87A415E5-6372-4A85-AE12-3F7D42778B60}"/>
    <dgm:cxn modelId="{F6F1327B-5FE4-484F-BDD5-539CD518704C}" srcId="{D7F4541C-81DB-4611-8861-4418367BA481}" destId="{DDCD8BE6-4E2F-4CC4-96EA-939E12719CA1}" srcOrd="1" destOrd="0" parTransId="{5C9BDF96-099E-4203-B5AB-32B3CFD1D3A5}" sibTransId="{BDE6C910-912D-44BE-A1E0-F67899CBBF73}"/>
    <dgm:cxn modelId="{1D2CDCE3-88E0-4800-A052-80A9158ED2E6}" type="presOf" srcId="{9BD34FC4-DE85-4C55-BF40-D01DE9213227}" destId="{F8E147F2-026D-4CCC-B57F-20C7E3311D6F}" srcOrd="0" destOrd="0" presId="urn:microsoft.com/office/officeart/2005/8/layout/hierarchy3"/>
    <dgm:cxn modelId="{0C48DECB-DA22-4927-92C9-CAC8CB2336EB}" type="presOf" srcId="{1A90F254-35C1-4AA3-99A1-5B91C4287DFD}" destId="{6174B4EC-115A-4245-B714-2761BCEBDDE9}" srcOrd="0" destOrd="0" presId="urn:microsoft.com/office/officeart/2005/8/layout/hierarchy3"/>
    <dgm:cxn modelId="{EB30045E-EE26-4EA8-97CC-5B3935567F1B}" type="presParOf" srcId="{107704DC-25CC-46C5-8D1F-288A29CF671A}" destId="{DB819910-530B-4A47-8F7A-D80B9BF0C26A}" srcOrd="0" destOrd="0" presId="urn:microsoft.com/office/officeart/2005/8/layout/hierarchy3"/>
    <dgm:cxn modelId="{54FC1E17-EBDC-41FD-BDAC-302F87C933D4}" type="presParOf" srcId="{DB819910-530B-4A47-8F7A-D80B9BF0C26A}" destId="{D1883FE8-50D9-4ED9-8DFA-386A4B61C5F4}" srcOrd="0" destOrd="0" presId="urn:microsoft.com/office/officeart/2005/8/layout/hierarchy3"/>
    <dgm:cxn modelId="{257AAB3A-C056-41D6-AD51-11FC371A94F2}" type="presParOf" srcId="{D1883FE8-50D9-4ED9-8DFA-386A4B61C5F4}" destId="{4FA0673C-BE0E-45BF-A3F8-270558D055E5}" srcOrd="0" destOrd="0" presId="urn:microsoft.com/office/officeart/2005/8/layout/hierarchy3"/>
    <dgm:cxn modelId="{E7F98891-666D-47D3-8600-F385EDA7DF31}" type="presParOf" srcId="{D1883FE8-50D9-4ED9-8DFA-386A4B61C5F4}" destId="{F3FFC93E-1099-44B9-945C-09C2ADFCFD76}" srcOrd="1" destOrd="0" presId="urn:microsoft.com/office/officeart/2005/8/layout/hierarchy3"/>
    <dgm:cxn modelId="{4A6C0F8B-B7E6-429E-B4E0-AD33F8F129ED}" type="presParOf" srcId="{DB819910-530B-4A47-8F7A-D80B9BF0C26A}" destId="{5DD28E12-4EA3-425F-BF14-D42142432A16}" srcOrd="1" destOrd="0" presId="urn:microsoft.com/office/officeart/2005/8/layout/hierarchy3"/>
    <dgm:cxn modelId="{4E0D3313-8D77-44D2-AC32-924A5122C71B}" type="presParOf" srcId="{5DD28E12-4EA3-425F-BF14-D42142432A16}" destId="{21C0C8DF-284B-4819-969C-8C8F5C64BA8B}" srcOrd="0" destOrd="0" presId="urn:microsoft.com/office/officeart/2005/8/layout/hierarchy3"/>
    <dgm:cxn modelId="{76A0FC1C-2EC4-4625-A577-9D24C1EE72BF}" type="presParOf" srcId="{5DD28E12-4EA3-425F-BF14-D42142432A16}" destId="{25F8CDC2-F2E6-4B5A-BC46-F201518269D0}" srcOrd="1" destOrd="0" presId="urn:microsoft.com/office/officeart/2005/8/layout/hierarchy3"/>
    <dgm:cxn modelId="{2F48459C-A41C-4EC6-9A4F-1C9BE0483F76}" type="presParOf" srcId="{5DD28E12-4EA3-425F-BF14-D42142432A16}" destId="{755A01CB-7359-4CED-92C2-32568D35339F}" srcOrd="2" destOrd="0" presId="urn:microsoft.com/office/officeart/2005/8/layout/hierarchy3"/>
    <dgm:cxn modelId="{2BA4F953-2D3F-44C1-8959-19A7D7FA23F3}" type="presParOf" srcId="{5DD28E12-4EA3-425F-BF14-D42142432A16}" destId="{EA1E6C4D-7ED9-478C-8957-8C40FC038B2C}" srcOrd="3" destOrd="0" presId="urn:microsoft.com/office/officeart/2005/8/layout/hierarchy3"/>
    <dgm:cxn modelId="{828C361D-E637-4FC5-BD16-48FD6F1DC5B2}" type="presParOf" srcId="{5DD28E12-4EA3-425F-BF14-D42142432A16}" destId="{DD3CA5AF-D2B4-4AB9-8E95-06ED265D7578}" srcOrd="4" destOrd="0" presId="urn:microsoft.com/office/officeart/2005/8/layout/hierarchy3"/>
    <dgm:cxn modelId="{5A6BC9CB-3D99-410D-8801-1FC3A82B8C44}" type="presParOf" srcId="{5DD28E12-4EA3-425F-BF14-D42142432A16}" destId="{46FDD048-4329-492C-B90D-BE255BA3815E}" srcOrd="5" destOrd="0" presId="urn:microsoft.com/office/officeart/2005/8/layout/hierarchy3"/>
    <dgm:cxn modelId="{A2CE3BCF-456F-433F-ABD1-723B1787A79A}" type="presParOf" srcId="{107704DC-25CC-46C5-8D1F-288A29CF671A}" destId="{272D0041-3DBC-49AC-8B70-316A305858C7}" srcOrd="1" destOrd="0" presId="urn:microsoft.com/office/officeart/2005/8/layout/hierarchy3"/>
    <dgm:cxn modelId="{3281E9EF-5E5A-48ED-BCB1-024900ED4174}" type="presParOf" srcId="{272D0041-3DBC-49AC-8B70-316A305858C7}" destId="{80967FF6-21F8-45F0-8D93-67E57E241410}" srcOrd="0" destOrd="0" presId="urn:microsoft.com/office/officeart/2005/8/layout/hierarchy3"/>
    <dgm:cxn modelId="{F5C118B0-DE5F-48EA-9FF4-2DBDA347D3CC}" type="presParOf" srcId="{80967FF6-21F8-45F0-8D93-67E57E241410}" destId="{F8E147F2-026D-4CCC-B57F-20C7E3311D6F}" srcOrd="0" destOrd="0" presId="urn:microsoft.com/office/officeart/2005/8/layout/hierarchy3"/>
    <dgm:cxn modelId="{8EFB9E39-8F82-4DB2-812E-578F1394AF84}" type="presParOf" srcId="{80967FF6-21F8-45F0-8D93-67E57E241410}" destId="{6B20FB39-F427-491D-871E-FD09E5084532}" srcOrd="1" destOrd="0" presId="urn:microsoft.com/office/officeart/2005/8/layout/hierarchy3"/>
    <dgm:cxn modelId="{6EA3E992-B2DF-4C93-97CC-B2532D5DC0C0}" type="presParOf" srcId="{272D0041-3DBC-49AC-8B70-316A305858C7}" destId="{1FE1069D-5173-4A30-8375-BD38BF06D0FE}" srcOrd="1" destOrd="0" presId="urn:microsoft.com/office/officeart/2005/8/layout/hierarchy3"/>
    <dgm:cxn modelId="{EC100C0E-48BB-4A45-B994-7A5202A9E15C}" type="presParOf" srcId="{1FE1069D-5173-4A30-8375-BD38BF06D0FE}" destId="{C7C81E30-36D6-49B8-BB17-E58C689C2E13}" srcOrd="0" destOrd="0" presId="urn:microsoft.com/office/officeart/2005/8/layout/hierarchy3"/>
    <dgm:cxn modelId="{C87154CF-7F6A-4540-A1E2-5FD088CC90B8}" type="presParOf" srcId="{1FE1069D-5173-4A30-8375-BD38BF06D0FE}" destId="{3A29EE78-0725-4311-AA38-FEED26BC3CAD}" srcOrd="1" destOrd="0" presId="urn:microsoft.com/office/officeart/2005/8/layout/hierarchy3"/>
    <dgm:cxn modelId="{19C87F43-59AF-4753-B2FA-143F0943AD50}" type="presParOf" srcId="{1FE1069D-5173-4A30-8375-BD38BF06D0FE}" destId="{6174B4EC-115A-4245-B714-2761BCEBDDE9}" srcOrd="2" destOrd="0" presId="urn:microsoft.com/office/officeart/2005/8/layout/hierarchy3"/>
    <dgm:cxn modelId="{547D3CA2-CA95-4474-BFEF-5EC64E3C8F02}" type="presParOf" srcId="{1FE1069D-5173-4A30-8375-BD38BF06D0FE}" destId="{201E6E5F-36EE-4337-9B8F-5FAA43C1511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A0673C-BE0E-45BF-A3F8-270558D055E5}">
      <dsp:nvSpPr>
        <dsp:cNvPr id="0" name=""/>
        <dsp:cNvSpPr/>
      </dsp:nvSpPr>
      <dsp:spPr>
        <a:xfrm>
          <a:off x="920" y="382520"/>
          <a:ext cx="5018163" cy="92824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Общеобразовательные организации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920" y="382520"/>
        <a:ext cx="5018163" cy="928241"/>
      </dsp:txXfrm>
    </dsp:sp>
    <dsp:sp modelId="{21C0C8DF-284B-4819-969C-8C8F5C64BA8B}">
      <dsp:nvSpPr>
        <dsp:cNvPr id="0" name=""/>
        <dsp:cNvSpPr/>
      </dsp:nvSpPr>
      <dsp:spPr>
        <a:xfrm>
          <a:off x="502737" y="1310761"/>
          <a:ext cx="501816" cy="696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180"/>
              </a:lnTo>
              <a:lnTo>
                <a:pt x="501816" y="6961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8CDC2-F2E6-4B5A-BC46-F201518269D0}">
      <dsp:nvSpPr>
        <dsp:cNvPr id="0" name=""/>
        <dsp:cNvSpPr/>
      </dsp:nvSpPr>
      <dsp:spPr>
        <a:xfrm>
          <a:off x="1004553" y="1542821"/>
          <a:ext cx="4703137" cy="92824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Контроль качества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1004553" y="1542821"/>
        <a:ext cx="4703137" cy="928241"/>
      </dsp:txXfrm>
    </dsp:sp>
    <dsp:sp modelId="{755A01CB-7359-4CED-92C2-32568D35339F}">
      <dsp:nvSpPr>
        <dsp:cNvPr id="0" name=""/>
        <dsp:cNvSpPr/>
      </dsp:nvSpPr>
      <dsp:spPr>
        <a:xfrm>
          <a:off x="502737" y="1310761"/>
          <a:ext cx="539391" cy="1869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004"/>
              </a:lnTo>
              <a:lnTo>
                <a:pt x="539391" y="18690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E6C4D-7ED9-478C-8957-8C40FC038B2C}">
      <dsp:nvSpPr>
        <dsp:cNvPr id="0" name=""/>
        <dsp:cNvSpPr/>
      </dsp:nvSpPr>
      <dsp:spPr>
        <a:xfrm>
          <a:off x="1042128" y="2715644"/>
          <a:ext cx="4691849" cy="92824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Надзор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1042128" y="2715644"/>
        <a:ext cx="4691849" cy="928241"/>
      </dsp:txXfrm>
    </dsp:sp>
    <dsp:sp modelId="{DD3CA5AF-D2B4-4AB9-8E95-06ED265D7578}">
      <dsp:nvSpPr>
        <dsp:cNvPr id="0" name=""/>
        <dsp:cNvSpPr/>
      </dsp:nvSpPr>
      <dsp:spPr>
        <a:xfrm>
          <a:off x="502737" y="1310761"/>
          <a:ext cx="501816" cy="296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676"/>
              </a:lnTo>
              <a:lnTo>
                <a:pt x="501816" y="29666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DD048-4329-492C-B90D-BE255BA3815E}">
      <dsp:nvSpPr>
        <dsp:cNvPr id="0" name=""/>
        <dsp:cNvSpPr/>
      </dsp:nvSpPr>
      <dsp:spPr>
        <a:xfrm>
          <a:off x="1004553" y="3813317"/>
          <a:ext cx="4691849" cy="92824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Лицензионный контроль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1004553" y="3813317"/>
        <a:ext cx="4691849" cy="928241"/>
      </dsp:txXfrm>
    </dsp:sp>
    <dsp:sp modelId="{F8E147F2-026D-4CCC-B57F-20C7E3311D6F}">
      <dsp:nvSpPr>
        <dsp:cNvPr id="0" name=""/>
        <dsp:cNvSpPr/>
      </dsp:nvSpPr>
      <dsp:spPr>
        <a:xfrm>
          <a:off x="5483204" y="382520"/>
          <a:ext cx="4877015" cy="928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Другие образовательные организации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5483204" y="382520"/>
        <a:ext cx="4877015" cy="928241"/>
      </dsp:txXfrm>
    </dsp:sp>
    <dsp:sp modelId="{C7C81E30-36D6-49B8-BB17-E58C689C2E13}">
      <dsp:nvSpPr>
        <dsp:cNvPr id="0" name=""/>
        <dsp:cNvSpPr/>
      </dsp:nvSpPr>
      <dsp:spPr>
        <a:xfrm>
          <a:off x="5970906" y="1310761"/>
          <a:ext cx="487701" cy="696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180"/>
              </a:lnTo>
              <a:lnTo>
                <a:pt x="487701" y="6961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9EE78-0725-4311-AA38-FEED26BC3CAD}">
      <dsp:nvSpPr>
        <dsp:cNvPr id="0" name=""/>
        <dsp:cNvSpPr/>
      </dsp:nvSpPr>
      <dsp:spPr>
        <a:xfrm>
          <a:off x="6458608" y="1542821"/>
          <a:ext cx="4505251" cy="92824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Надзор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6458608" y="1542821"/>
        <a:ext cx="4505251" cy="928241"/>
      </dsp:txXfrm>
    </dsp:sp>
    <dsp:sp modelId="{6174B4EC-115A-4245-B714-2761BCEBDDE9}">
      <dsp:nvSpPr>
        <dsp:cNvPr id="0" name=""/>
        <dsp:cNvSpPr/>
      </dsp:nvSpPr>
      <dsp:spPr>
        <a:xfrm>
          <a:off x="5970906" y="1310761"/>
          <a:ext cx="488622" cy="1793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853"/>
              </a:lnTo>
              <a:lnTo>
                <a:pt x="488622" y="17938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E6E5F-36EE-4337-9B8F-5FAA43C1511E}">
      <dsp:nvSpPr>
        <dsp:cNvPr id="0" name=""/>
        <dsp:cNvSpPr/>
      </dsp:nvSpPr>
      <dsp:spPr>
        <a:xfrm>
          <a:off x="6459528" y="2640494"/>
          <a:ext cx="4513271" cy="92824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anose="02030602050306030303" pitchFamily="18" charset="0"/>
            </a:rPr>
            <a:t>Лицензионный контроль</a:t>
          </a:r>
          <a:endParaRPr lang="ru-RU" sz="2400" kern="1200" dirty="0">
            <a:latin typeface="Constantia" panose="02030602050306030303" pitchFamily="18" charset="0"/>
          </a:endParaRPr>
        </a:p>
      </dsp:txBody>
      <dsp:txXfrm>
        <a:off x="6459528" y="2640494"/>
        <a:ext cx="4513271" cy="928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88F4-C2FD-46C8-8E6F-18C454449618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49E31-929D-42EF-9713-6BF472487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89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5BBA-F7C2-4936-AA0D-1507A153220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A646-B03B-4135-8E90-AD3865BB7A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07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06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40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4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3393-96F4-43DF-B27B-90DBFBE7B4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8363-7B09-4715-B3B6-35C935C680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50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C91D-41F8-46D8-872E-AEFD931720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E9851-0CD8-4019-902C-9741A566E2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96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A229-2CF9-4546-8785-F859AB0F47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EDBA-4464-4648-A34C-993B07EE3D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85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FACB-C61A-4DD3-AEDE-777640F1D0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BC596-9148-4DCF-8A54-911DCCA2D7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3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ECDA-259F-4640-ACEE-A0B774BE86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B5C9-A011-4350-B897-1E7082F956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57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4F62-CFBA-4AF3-9197-7B3295FAE5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A409-60DE-44CC-B3EA-462D358474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62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8F41-9AD9-4236-A165-6F00C7B5A1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804A8-8FEA-4C98-8910-E7C5D227E4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65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8714-95D2-4276-BC53-857465FB8EC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9D5D-678C-431E-83D0-2D969B8990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5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769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BDA1-1FFA-49CF-965A-79B0BD5668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AF9A-4B05-4B96-B6EB-5B0ADCA831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12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12D0-6BB9-4A77-B83F-4F495CE800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8D839-0F39-4812-8980-0388DC4B36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961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7DC6-8A5E-4392-BA4B-801B4BC370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A2A76-5AEF-4AF7-A803-84270C688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32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C521-B72F-4D4D-8513-59DB3FA11212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C2024E-590F-4E91-A19A-2BBF5DD4B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596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4C65-945D-4048-9E34-8F12232D9941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E78CC5A-B8A9-4E26-8C20-CA8490D1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75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D438-E862-4F60-8E9F-278322211D0A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FA891AA-1CAB-4A12-B3F4-667A12733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459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439B-3462-4080-BE42-85ED51D70746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6B57414-15D8-4C08-A1A0-48D28404E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569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93C2-E614-4553-951C-A4365723E1BF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940442-E252-4A64-9D33-8BF8AAC56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301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8662-1796-4A77-8F04-4ABFBA5D1CA1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35522BD-75EE-42CC-94D8-E5D2AAB5C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62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86C9-E3A4-40D4-9B34-3FD922D310BA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9F4642-3408-4AC8-A63C-76B0785B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4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22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1B31-B6EC-44F5-98A3-FFE01BDC4865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C41D00-1DD1-4CD1-B32A-EA0DF51E2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23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012A-DF55-4CB6-AB7A-0A00C559247D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D7A753-C2EA-4CC5-9759-CA4F2D0C9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118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170F-9AF3-4294-A5D5-DA6409731ACA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912E43-3C41-4B55-B6C9-8B64067E1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657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B7B2-D252-49A1-8EEA-C1EEBD6B52EF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98C3EA8-3570-4B94-8789-87A9F6473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80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26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89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4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36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48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51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A7D1-AF6E-43DC-8D93-482C6FDA9A44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5726-3AE3-478E-B8CB-134AE08C0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6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69B29-DF4F-4508-BC0B-ACB4F213B6B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9AA498-8914-4732-A354-8605778F88B7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7DF64D-55AC-485F-95A1-5D1FD64D19D3}" type="datetime1">
              <a:rPr lang="ru-RU" smtClean="0"/>
              <a:pPr>
                <a:defRPr/>
              </a:pPr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CABBD-6DCF-4F45-9922-0500123EF1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8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4" y="116632"/>
            <a:ext cx="11425767" cy="4104456"/>
          </a:xfrm>
        </p:spPr>
        <p:txBody>
          <a:bodyPr>
            <a:noAutofit/>
          </a:bodyPr>
          <a:lstStyle/>
          <a:p>
            <a:pPr eaLnBrk="1" hangingPunct="1"/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22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Министерство </a:t>
            </a:r>
            <a:r>
              <a:rPr lang="ru-RU" sz="2200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образования и науки Челябинской области</a:t>
            </a:r>
            <a:r>
              <a:rPr lang="ru-RU" sz="2400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2400" i="1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i="1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2400" i="1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i="1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2400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3600" b="1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Федеральный государственный надзор                          в сфере образования в отношении организаций</a:t>
            </a:r>
            <a:br>
              <a:rPr lang="ru-RU" sz="3600" b="1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3600" b="1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дополнительного образования</a:t>
            </a:r>
            <a:r>
              <a:rPr lang="ru-RU" sz="2800" b="1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i="1" dirty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i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Verdana" pitchFamily="34" charset="0"/>
                <a:cs typeface="Verdana" pitchFamily="34" charset="0"/>
              </a:rPr>
            </a:br>
            <a:endParaRPr lang="ru-RU" sz="2800" b="1" i="1" dirty="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360" y="3644537"/>
            <a:ext cx="11521280" cy="2638697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Тарасова Светлана Владимировна</a:t>
            </a: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5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начальник отдела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государственного надзора и контроля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Управления по надзору и контролю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Verdana" pitchFamily="34" charset="0"/>
                <a:cs typeface="Verdana" pitchFamily="34" charset="0"/>
              </a:rPr>
              <a:t>сфере образования </a:t>
            </a:r>
            <a:endParaRPr lang="ru-RU" sz="24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CACFB-78C7-4470-A642-CD3DA958E69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78" y="1"/>
            <a:ext cx="95038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3"/>
                </a:solidFill>
                <a:latin typeface="Constantia" pitchFamily="18" charset="0"/>
              </a:rPr>
              <a:t>Внеплановые проверки</a:t>
            </a:r>
            <a:endParaRPr lang="ru-RU" sz="36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9268" y="483326"/>
            <a:ext cx="10228217" cy="54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93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102923" y="116632"/>
            <a:ext cx="10601588" cy="100811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j-ea"/>
                <a:cs typeface="Arial" pitchFamily="34" charset="0"/>
              </a:rPr>
              <a:t>ПРОВЕДЕНИЕ ПРОВЕРОК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j-ea"/>
                <a:cs typeface="Arial" pitchFamily="34" charset="0"/>
              </a:rPr>
              <a:t>УПРАВЛЕНИЕМ ПО НАДЗОРУ И КОНТРОЛЮ В СФЕРЕ ОБРАЗОВАНИЯ</a:t>
            </a:r>
            <a:endParaRPr lang="ru-RU" sz="2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ea typeface="+mj-ea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35361" y="2099757"/>
            <a:ext cx="11528633" cy="1401899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dirty="0" smtClean="0">
                <a:solidFill>
                  <a:schemeClr val="tx1"/>
                </a:solidFill>
                <a:latin typeface="Constantia" panose="02030602050306030303" pitchFamily="18" charset="0"/>
                <a:cs typeface="Arial" charset="0"/>
              </a:rPr>
              <a:t>Федеральный закон 294-ФЗ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  <a:cs typeface="Arial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  <a:cs typeface="Arial" pitchFamily="34" charset="0"/>
              </a:rPr>
              <a:t> защите прав юридических лиц и индивидуальных предпринимателей при осуществлении государственного контроля (надзора) и муниципального контроля» </a:t>
            </a: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8423" y="4915042"/>
            <a:ext cx="11449243" cy="132900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Constantia" pitchFamily="18" charset="0"/>
              </a:rPr>
              <a:t>Федеральный закон от 04 мая 2011 года № 99-ФЗ </a:t>
            </a:r>
            <a:r>
              <a:rPr lang="ru-RU" sz="2200" b="1" dirty="0" smtClean="0">
                <a:solidFill>
                  <a:schemeClr val="tx1"/>
                </a:solidFill>
                <a:latin typeface="Constantia" pitchFamily="18" charset="0"/>
              </a:rPr>
              <a:t>«О лицензировании отдельных видов деятельности»</a:t>
            </a:r>
            <a:endParaRPr lang="ru-RU" sz="2200" b="1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5360" y="3709852"/>
            <a:ext cx="11528632" cy="992778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Constantia" panose="02030602050306030303" pitchFamily="18" charset="0"/>
                <a:cs typeface="Arial" charset="0"/>
              </a:rPr>
              <a:t>Федеральный закон №273-ФЗ 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  <a:cs typeface="Arial" charset="0"/>
              </a:rPr>
              <a:t>«Об образовании в Российской Федерации»</a:t>
            </a:r>
            <a:endParaRPr lang="ru-RU" sz="2400" b="1" dirty="0">
              <a:solidFill>
                <a:schemeClr val="tx1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1692" y="1268761"/>
            <a:ext cx="855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Constantia" panose="02030602050306030303" pitchFamily="18" charset="0"/>
              </a:rPr>
              <a:t>Нормативно </a:t>
            </a:r>
            <a:r>
              <a:rPr lang="ru-RU" sz="2400" b="1" dirty="0">
                <a:latin typeface="Constantia" panose="02030602050306030303" pitchFamily="18" charset="0"/>
              </a:rPr>
              <a:t>– правовое регулирование 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pPr algn="r"/>
            <a:r>
              <a:rPr lang="ru-RU" sz="2400" b="1" dirty="0" smtClean="0">
                <a:latin typeface="Constantia" panose="02030602050306030303" pitchFamily="18" charset="0"/>
              </a:rPr>
              <a:t>проведения проверок</a:t>
            </a:r>
            <a:r>
              <a:rPr lang="ru-RU" sz="2400" dirty="0" smtClean="0">
                <a:latin typeface="Constantia" panose="02030602050306030303" pitchFamily="18" charset="0"/>
              </a:rPr>
              <a:t>  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102923" y="116632"/>
            <a:ext cx="10601588" cy="100811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j-ea"/>
                <a:cs typeface="Arial" pitchFamily="34" charset="0"/>
              </a:rPr>
              <a:t>ПРОВЕДЕНИЕ ПРОВЕРОК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j-ea"/>
                <a:cs typeface="Arial" pitchFamily="34" charset="0"/>
              </a:rPr>
              <a:t>УПРАВЛЕНИЕМ ПО НАДЗОРУ И КОНТРОЛЮ В СФЕРЕ ОБРАЗОВАНИЯ</a:t>
            </a:r>
            <a:endParaRPr lang="ru-RU" sz="2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ea typeface="+mj-ea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0778" y="4376057"/>
            <a:ext cx="11337795" cy="18418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Административный регламент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исполнения органами государственной власти субъектов Российской Федерации, осуществляющими переданные полномочия Российской Федерации в сфере образования, </a:t>
            </a: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государственной функции по осуществлению лицензионного контроля</a:t>
            </a: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 за образовательной деятельностью, утвержденный приказом Министерства образования и науки Российской Федерации от 07 декабря 2017 года № 1197</a:t>
            </a:r>
            <a:endParaRPr lang="ru-RU" sz="2000" b="1" dirty="0">
              <a:solidFill>
                <a:schemeClr val="accent3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43842" y="2181497"/>
            <a:ext cx="11337795" cy="2011681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Административный регламент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исполнения органами государственной власти субъектов Российской Федерации, осуществляющими переданные полномочия Российской Федерации в сфере образования, </a:t>
            </a:r>
            <a:r>
              <a:rPr lang="ru-RU" sz="2000" b="1" dirty="0" smtClean="0">
                <a:solidFill>
                  <a:schemeClr val="accent3"/>
                </a:solidFill>
                <a:latin typeface="Constantia" pitchFamily="18" charset="0"/>
              </a:rPr>
              <a:t>государственной функции по осуществлению федерального государственного надзора в сфере образования</a:t>
            </a:r>
            <a:r>
              <a:rPr lang="ru-RU" sz="2000" dirty="0" smtClean="0">
                <a:solidFill>
                  <a:schemeClr val="accent3"/>
                </a:solidFill>
                <a:latin typeface="Constantia" pitchFamily="18" charset="0"/>
              </a:rPr>
              <a:t>, утвержденный приказом Министерства образования и науки Российской Федерации от 10 ноября 2017 года № 1096</a:t>
            </a:r>
            <a:endParaRPr lang="ru-RU" sz="2000" b="1" dirty="0">
              <a:solidFill>
                <a:schemeClr val="accent3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1692" y="1268761"/>
            <a:ext cx="855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Constantia" panose="02030602050306030303" pitchFamily="18" charset="0"/>
              </a:rPr>
              <a:t>Нормативно </a:t>
            </a:r>
            <a:r>
              <a:rPr lang="ru-RU" sz="2400" b="1" dirty="0">
                <a:latin typeface="Constantia" panose="02030602050306030303" pitchFamily="18" charset="0"/>
              </a:rPr>
              <a:t>– правовое регулирование 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pPr algn="r"/>
            <a:r>
              <a:rPr lang="ru-RU" sz="2400" b="1" dirty="0" smtClean="0">
                <a:latin typeface="Constantia" panose="02030602050306030303" pitchFamily="18" charset="0"/>
              </a:rPr>
              <a:t>проведения </a:t>
            </a:r>
            <a:r>
              <a:rPr lang="ru-RU" sz="2400" b="1" dirty="0">
                <a:latin typeface="Constantia" panose="02030602050306030303" pitchFamily="18" charset="0"/>
              </a:rPr>
              <a:t>проверок</a:t>
            </a:r>
            <a:r>
              <a:rPr lang="ru-RU" sz="2400" dirty="0">
                <a:latin typeface="Constantia" panose="02030602050306030303" pitchFamily="18" charset="0"/>
              </a:rPr>
              <a:t> </a:t>
            </a:r>
            <a:r>
              <a:rPr lang="ru-RU" sz="2400" dirty="0" smtClean="0">
                <a:latin typeface="Constantia" panose="02030602050306030303" pitchFamily="18" charset="0"/>
              </a:rPr>
              <a:t> 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0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102923" y="116632"/>
            <a:ext cx="10601588" cy="100811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ctr">
            <a:normAutofit fontScale="85000" lnSpcReduction="10000"/>
          </a:bodyPr>
          <a:lstStyle/>
          <a:p>
            <a:pPr>
              <a:defRPr/>
            </a:pPr>
            <a:endParaRPr lang="ru-RU" sz="2000" b="1" dirty="0" smtClean="0">
              <a:ln w="1905"/>
              <a:solidFill>
                <a:srgbClr val="B32C1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2600" b="1" dirty="0" smtClean="0">
                <a:ln w="1905"/>
                <a:solidFill>
                  <a:srgbClr val="B32C1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ПРОВЕДЕНИЕ ПРОВЕРОК </a:t>
            </a:r>
          </a:p>
          <a:p>
            <a:pPr>
              <a:defRPr/>
            </a:pPr>
            <a:r>
              <a:rPr lang="ru-RU" sz="2600" b="1" dirty="0" smtClean="0">
                <a:ln w="1905"/>
                <a:solidFill>
                  <a:srgbClr val="B32C1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УПРАВЛЕНИЕМ ПО НАДЗОРУ И КОНТРОЛЮ В СФЕРЕ ОБРАЗОВАНИЯ</a:t>
            </a:r>
            <a:endParaRPr lang="ru-RU" sz="2600" b="1" dirty="0">
              <a:ln w="1905"/>
              <a:solidFill>
                <a:srgbClr val="B32C1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30779" y="2181897"/>
            <a:ext cx="11337795" cy="136815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itchFamily="18" charset="0"/>
              </a:rPr>
              <a:t>Постановление Правительства Российской Федерации от 15 августа 2013 года </a:t>
            </a:r>
            <a:r>
              <a:rPr lang="ru-RU" sz="2200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itchFamily="18" charset="0"/>
              </a:rPr>
              <a:t>№ </a:t>
            </a:r>
            <a:r>
              <a:rPr lang="ru-RU" sz="2200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itchFamily="18" charset="0"/>
              </a:rPr>
              <a:t>706 </a:t>
            </a:r>
            <a:r>
              <a:rPr lang="ru-RU" sz="2200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itchFamily="18" charset="0"/>
              </a:rPr>
              <a:t>Об утверждении Правил оказания платных образовательных услуг»</a:t>
            </a:r>
            <a:r>
              <a:rPr lang="ru-RU" sz="2400" b="1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B32C16">
                  <a:lumMod val="50000"/>
                </a:srgb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0779" y="4810992"/>
            <a:ext cx="11337795" cy="164176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П</a:t>
            </a:r>
            <a:r>
              <a:rPr lang="ru-RU" sz="2200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остановление </a:t>
            </a:r>
            <a:r>
              <a:rPr lang="ru-RU" sz="2200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Правительства Российской </a:t>
            </a:r>
            <a:r>
              <a:rPr lang="ru-RU" sz="2200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Федерации </a:t>
            </a:r>
            <a:r>
              <a:rPr lang="ru-RU" sz="2200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от 10 июля 2013 года № 582 </a:t>
            </a:r>
            <a:r>
              <a:rPr lang="ru-RU" sz="2200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                    </a:t>
            </a:r>
            <a:r>
              <a:rPr lang="ru-RU" sz="2000" b="1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«</a:t>
            </a:r>
            <a:r>
              <a:rPr lang="ru-RU" sz="2000" b="1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</a:rPr>
              <a:t>Об утверждении правил размещения на официальном сайте образовательной организации в информационно – телекоммуникационной сети «Интернет» и обновления информации об образовательной организации»</a:t>
            </a:r>
            <a:endParaRPr lang="ru-RU" sz="2000" b="1" dirty="0">
              <a:solidFill>
                <a:srgbClr val="B32C16">
                  <a:lumMod val="50000"/>
                </a:srgb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30779" y="3719945"/>
            <a:ext cx="11337795" cy="95596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Федеральный закон от 24 июля 1998 года № 124-ФЗ  </a:t>
            </a:r>
            <a:r>
              <a:rPr lang="ru-RU" sz="2400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 основных гарантиях прав ребенка в Российской Федерации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B32C16">
                  <a:lumMod val="50000"/>
                </a:srgb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1692" y="1268761"/>
            <a:ext cx="855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Нормативно </a:t>
            </a:r>
            <a:r>
              <a:rPr lang="ru-RU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– правовое регулирование </a:t>
            </a:r>
            <a:endParaRPr lang="ru-RU" sz="2400" b="1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algn="r"/>
            <a:r>
              <a:rPr lang="ru-RU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проведения </a:t>
            </a:r>
            <a:r>
              <a:rPr lang="ru-RU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проверок</a:t>
            </a:r>
            <a:r>
              <a:rPr lang="ru-RU" sz="24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90" y="747603"/>
            <a:ext cx="10972800" cy="1143000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федерального государственного надзора в сфере образования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образовательную деятельность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36618"/>
            <a:ext cx="10972800" cy="3996320"/>
          </a:xfrm>
        </p:spPr>
        <p:txBody>
          <a:bodyPr/>
          <a:lstStyle/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Легитимность деятельности образовательной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приёма и отчисления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деятельности образовательной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открытости образовательной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порядка осуществления платных образовательных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 участников образовательного процесса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12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94949"/>
            <a:ext cx="10972800" cy="1090569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подлежащих изучению в ходе проверки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alt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образовательную </a:t>
            </a:r>
            <a:r>
              <a:rPr lang="ru-RU" alt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образовательной организации;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charset="0"/>
              <a:buChar char="•"/>
            </a:pP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 на право осуществления образовательной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lvl="0" algn="just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Разработанная и утвержденная образовательная программа (включая календарный учебный график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план, расписание занятий, рабочие программы, журналы);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разработку и утверждение образовательных программ;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по проведению промежуточной и итоговой аттестации (протоколы педагогических советов);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charset="0"/>
              <a:buChar char="•"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освоения образовательных программ;</a:t>
            </a:r>
          </a:p>
          <a:p>
            <a:pPr lvl="0" algn="just">
              <a:buFont typeface="Arial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образовательной организации;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375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768927"/>
            <a:ext cx="10972800" cy="485274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организацию и осуществление образовательной деятельности (локальные акты, регламентирующие правила приема обучающихся, периодичность и порядок текущего контроля успеваемости и промежуточной аттестации обучающихся, режим занятий обучающихся);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оказании платных образовательных услуг;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окальные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акты, регламентирующие деятельность организации, осуществляющей образовательную деятельность, по вопросу, подлежащему проверке (локальный акт, регламентирующий оказание платных образовательных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услуг;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акт, регламентирующий основания и порядок снижения стоимости платных образовательных услуг (при его наличии) и т.д.);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платных образовательных услуг 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регулирующие отношения между родителями (законными представителями) обучающихся и образовательной организацией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соблюдение порядка приема обучающихся в образовательную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53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48235"/>
            <a:ext cx="10972800" cy="5677929"/>
          </a:xfrm>
        </p:spPr>
        <p:txBody>
          <a:bodyPr/>
          <a:lstStyle/>
          <a:p>
            <a:pPr algn="just"/>
            <a:r>
              <a:rPr lang="ru-RU" sz="2600" kern="1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приказ Министерства просвещения Российской </a:t>
            </a:r>
            <a:r>
              <a:rPr lang="ru-RU" sz="2600" kern="1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Федерации от </a:t>
            </a:r>
            <a:r>
              <a:rPr lang="ru-RU" sz="2600" kern="1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09 ноября </a:t>
            </a:r>
            <a:r>
              <a:rPr lang="ru-RU" sz="2600" kern="1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                           2018 </a:t>
            </a:r>
            <a:r>
              <a:rPr lang="ru-RU" sz="2600" kern="1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года № 196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2600" kern="1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»;</a:t>
            </a:r>
          </a:p>
          <a:p>
            <a:pPr algn="just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спорта Российской Федерации от 27.12.2013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№ 1125 «Об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особенностей организации и осуществления образовательной,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тренирововочной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методической деятельности в области физической культуры и спорта»;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спорта Российской Федерации от 15.11.2018 № 939 «Об утверждении федеральных государственных требований к минимуму содержания, структуре, условиям реализации дополнительных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 в области физической культуры и спорта и к срокам обучения по этим программам»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57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04A8-8FEA-4C98-8910-E7C5D227E4F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528354" y="749889"/>
          <a:ext cx="8281852" cy="5063082"/>
        </p:xfrm>
        <a:graphic>
          <a:graphicData uri="http://schemas.openxmlformats.org/presentationml/2006/ole">
            <p:oleObj spid="_x0000_s2055" name="Worksheet" r:id="rId3" imgW="5822185" imgH="45967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0234" y="666843"/>
            <a:ext cx="10108735" cy="9102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34198" y="1716590"/>
            <a:ext cx="6895858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onstantia" panose="02030602050306030303" pitchFamily="18" charset="0"/>
                <a:cs typeface="Arial" charset="0"/>
              </a:rPr>
              <a:t>федеральный государственный надзор в сфере образования</a:t>
            </a:r>
          </a:p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2958" y="3003260"/>
            <a:ext cx="5562442" cy="278514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B32C16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010" y="199131"/>
            <a:ext cx="2836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B32C1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273-ФЗ статья 93 часть 2 </a:t>
            </a:r>
            <a:endParaRPr lang="ru-RU" b="1" dirty="0">
              <a:solidFill>
                <a:srgbClr val="B32C1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4198" y="706487"/>
            <a:ext cx="6898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E8637">
                    <a:lumMod val="50000"/>
                  </a:srgbClr>
                </a:solidFill>
                <a:latin typeface="Constantia" panose="02030602050306030303" pitchFamily="18" charset="0"/>
              </a:rPr>
              <a:t>ГОСУДАРСТВЕННЫЙ КОНТРОЛЬ (НАДЗОР) </a:t>
            </a:r>
          </a:p>
          <a:p>
            <a:pPr algn="ctr"/>
            <a:r>
              <a:rPr lang="ru-RU" sz="2400" b="1" dirty="0">
                <a:solidFill>
                  <a:srgbClr val="FE8637">
                    <a:lumMod val="50000"/>
                  </a:srgbClr>
                </a:solidFill>
                <a:latin typeface="Constantia" panose="02030602050306030303" pitchFamily="18" charset="0"/>
              </a:rPr>
              <a:t>В СФЕРЕ ОБРАЗОВАНИЯ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4444" y="3241670"/>
            <a:ext cx="50610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Constantia" panose="02030602050306030303" pitchFamily="18" charset="0"/>
              </a:rPr>
              <a:t>деятельность, направленная на </a:t>
            </a:r>
            <a:r>
              <a:rPr lang="ru-RU" sz="16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предупреждение, выявление и пресечение </a:t>
            </a:r>
            <a:r>
              <a:rPr lang="ru-RU" sz="1600" b="1" i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нарушения</a:t>
            </a:r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onstantia" panose="02030602050306030303" pitchFamily="18" charset="0"/>
              </a:rPr>
              <a:t>организациями, осуществляющими образовательную </a:t>
            </a:r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деятельность, </a:t>
            </a:r>
            <a:r>
              <a:rPr lang="ru-RU" sz="16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требований</a:t>
            </a:r>
            <a:r>
              <a:rPr lang="ru-RU" sz="1600" dirty="0">
                <a:solidFill>
                  <a:prstClr val="black"/>
                </a:solidFill>
                <a:latin typeface="Constantia" panose="02030602050306030303" pitchFamily="18" charset="0"/>
              </a:rPr>
              <a:t> законодательства об образовании посредством организации и проведения </a:t>
            </a:r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проверок организаций</a:t>
            </a:r>
            <a:r>
              <a:rPr lang="ru-RU" sz="160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принятия </a:t>
            </a:r>
            <a:r>
              <a:rPr lang="ru-RU" sz="1600" dirty="0">
                <a:solidFill>
                  <a:prstClr val="black"/>
                </a:solidFill>
                <a:latin typeface="Constantia" panose="02030602050306030303" pitchFamily="18" charset="0"/>
              </a:rPr>
              <a:t>мер по пресечению и (или) устранению последствий выявленных нарушений таких </a:t>
            </a:r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требований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3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655" y="313508"/>
            <a:ext cx="10972800" cy="5721532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B32C1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Типичные </a:t>
            </a:r>
            <a:r>
              <a:rPr lang="ru-RU" b="1" dirty="0" smtClean="0">
                <a:solidFill>
                  <a:srgbClr val="B32C1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нарушения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sz="2800" dirty="0" smtClean="0">
                <a:latin typeface="Constantia" pitchFamily="18" charset="0"/>
              </a:rPr>
              <a:t>к содержанию локальных актов, регламентирующих деятельность образовательного учреждения; </a:t>
            </a:r>
          </a:p>
          <a:p>
            <a:pPr algn="just"/>
            <a:r>
              <a:rPr lang="ru-RU" sz="2800" dirty="0" smtClean="0">
                <a:latin typeface="Constantia" pitchFamily="18" charset="0"/>
              </a:rPr>
              <a:t>к созданию условий для охраны здоровья обучающихся образовательной организацией при реализации образовательных программ;</a:t>
            </a:r>
          </a:p>
          <a:p>
            <a:pPr algn="just"/>
            <a:r>
              <a:rPr lang="ru-RU" sz="2800" dirty="0" smtClean="0">
                <a:latin typeface="Constantia" pitchFamily="18" charset="0"/>
              </a:rPr>
              <a:t>к содержанию уставов образовательных организаций (на предмет их соответствия законодательству Российской Федерации об образовании);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59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0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45573"/>
            <a:ext cx="10972800" cy="5180591"/>
          </a:xfrm>
        </p:spPr>
        <p:txBody>
          <a:bodyPr/>
          <a:lstStyle/>
          <a:p>
            <a:pPr algn="just"/>
            <a:r>
              <a:rPr lang="ru-RU" sz="2800" dirty="0" smtClean="0">
                <a:latin typeface="Constantia" pitchFamily="18" charset="0"/>
              </a:rPr>
              <a:t>к порядку приема в образовательную организацию, установленному законодательством Российской Федерации в сфере образования;</a:t>
            </a:r>
          </a:p>
          <a:p>
            <a:pPr algn="just"/>
            <a:r>
              <a:rPr lang="ru-RU" sz="2800" dirty="0" smtClean="0">
                <a:latin typeface="Constantia" pitchFamily="18" charset="0"/>
              </a:rPr>
              <a:t>оказания платных образовательных услуг; </a:t>
            </a:r>
          </a:p>
          <a:p>
            <a:pPr algn="just"/>
            <a:r>
              <a:rPr lang="ru-RU" sz="2800" dirty="0" smtClean="0">
                <a:latin typeface="Constantia" pitchFamily="18" charset="0"/>
              </a:rPr>
              <a:t>обеспечения открытости и доступности информации об образовательном учреждении на официальном сайте в сети Интернет.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59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220488" y="3264780"/>
            <a:ext cx="10601588" cy="100811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/>
          <a:p>
            <a:pPr>
              <a:defRPr/>
            </a:pPr>
            <a:endParaRPr lang="ru-RU" sz="2000" b="1" dirty="0" smtClean="0">
              <a:ln w="1905"/>
              <a:solidFill>
                <a:srgbClr val="B32C1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4023" y="679269"/>
            <a:ext cx="11337795" cy="182880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пункт 6 Положения о лицензировании образовательной деятельности, утвержденного постановлением Правительства Российской Федерации от 28.10.2013 № 966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0778" y="2782389"/>
            <a:ext cx="11337795" cy="326571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200" dirty="0" smtClean="0">
              <a:solidFill>
                <a:srgbClr val="B32C16">
                  <a:lumMod val="50000"/>
                </a:srgbClr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подпункта «а» отсутствует на праве собственности или ином законном основании территория, необходимая для осуществления образовательной деятельности;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подпункта «б» в части наличия необходимого материально-технического обеспечения образовательной деятельности;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679269" y="1071154"/>
            <a:ext cx="10025242" cy="412786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/>
          <a:p>
            <a:pPr>
              <a:defRPr/>
            </a:pPr>
            <a:endParaRPr lang="ru-RU" sz="2000" b="1" dirty="0" smtClean="0">
              <a:ln w="1905"/>
              <a:solidFill>
                <a:srgbClr val="B32C1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652" y="992777"/>
            <a:ext cx="11337795" cy="421930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200" dirty="0" smtClean="0">
              <a:solidFill>
                <a:srgbClr val="B32C16">
                  <a:lumMod val="50000"/>
                </a:srgbClr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00891" y="2124908"/>
            <a:ext cx="11011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пункта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» отсутствуют в штате образовательной организации или привлечённые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образовательным программам;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679269" y="1071154"/>
            <a:ext cx="10025242" cy="412786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/>
          <a:p>
            <a:pPr>
              <a:defRPr/>
            </a:pPr>
            <a:endParaRPr lang="ru-RU" sz="2000" b="1" dirty="0" smtClean="0">
              <a:ln w="1905"/>
              <a:solidFill>
                <a:srgbClr val="B32C1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652" y="992777"/>
            <a:ext cx="11337795" cy="421930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200" dirty="0" smtClean="0">
              <a:solidFill>
                <a:srgbClr val="B32C16">
                  <a:lumMod val="50000"/>
                </a:srgbClr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00891" y="2494240"/>
            <a:ext cx="11011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пункта «ж» отсутствует санитарно-эпидемиологическое заключение о соответствии санитарным правилам зданий, строений, сооружений, помещений, оборудования и иного имущества, которые используются для осуществления образовательной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679269" y="1071154"/>
            <a:ext cx="10025242" cy="412786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anchor="ctr">
            <a:normAutofit/>
          </a:bodyPr>
          <a:lstStyle/>
          <a:p>
            <a:pPr>
              <a:defRPr/>
            </a:pPr>
            <a:endParaRPr lang="ru-RU" sz="2000" b="1" dirty="0" smtClean="0">
              <a:ln w="1905"/>
              <a:solidFill>
                <a:srgbClr val="B32C1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652" y="992777"/>
            <a:ext cx="11337795" cy="421930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200" dirty="0" smtClean="0">
              <a:solidFill>
                <a:srgbClr val="B32C16">
                  <a:lumMod val="50000"/>
                </a:srgbClr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00891" y="2124909"/>
            <a:ext cx="11011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пункта «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» отсутствуют безопасные условия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организации, в части соответствия объекта недвижимости обязательным требованиям пожарной безопасности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5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4892"/>
            <a:ext cx="10972800" cy="604007"/>
          </a:xfrm>
        </p:spPr>
        <p:txBody>
          <a:bodyPr/>
          <a:lstStyle/>
          <a:p>
            <a:r>
              <a:rPr lang="ru-RU" sz="2800" b="1" dirty="0">
                <a:solidFill>
                  <a:srgbClr val="B32C1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Типичные нарушения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889233"/>
            <a:ext cx="11599817" cy="53809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N 273-ФЗ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определения требований к структуре образовательной программы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2 п.9);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разработки программы развития образовательного учреждения по согласованию с учредителем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28 п. 3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пп.7); 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разработки локальных нормативных актов регламентирующих организацию образовательного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30. п. 2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принятии локальных нормативных актов, затрагивающих права обучающихся и работников образовательных организаций не учитывается мнение советов обучающихся, совета родителей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30 п. 3);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66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727365"/>
            <a:ext cx="11710554" cy="53988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создания условий для охраны здоровья обучающихся, определения оптимальной учебной нагрузки, режима учебных занятий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41); </a:t>
            </a:r>
          </a:p>
          <a:p>
            <a:pPr lvl="0"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части применения дисциплинарного взыскания к обучающимся по образовательным программам дошкольного, начального общего образования, а также к обучающимся с ограниченными возможностями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здоровья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п. 4, 5); </a:t>
            </a:r>
          </a:p>
          <a:p>
            <a:pPr algn="just"/>
            <a:r>
              <a:rPr lang="ru-RU" sz="2400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отсутствия комиссии по урегулированию споров между участниками образовательных отношений и принятия локального нормативного акта регламентирующего порядок создания, организацию работы комиссии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2400" b="1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45 п 3,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6);</a:t>
            </a:r>
          </a:p>
          <a:p>
            <a:pPr algn="just"/>
            <a:r>
              <a:rPr lang="ru-RU" sz="2400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ознакомления родителей (законных представителей) с образовательными программами и другими документами регламентирующими организацию и осуществление образовательного процесса, права и обязанности </a:t>
            </a:r>
            <a:r>
              <a:rPr lang="ru-RU" sz="2400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b="1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55 п. 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649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32609"/>
            <a:ext cx="10972800" cy="4364182"/>
          </a:xfrm>
        </p:spPr>
        <p:txBody>
          <a:bodyPr/>
          <a:lstStyle/>
          <a:p>
            <a:pPr lvl="0" algn="just"/>
            <a:r>
              <a:rPr lang="ru-RU" sz="2400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прекращения образовательных отношений </a:t>
            </a:r>
            <a:r>
              <a:rPr lang="ru-RU" sz="2400" b="1" dirty="0">
                <a:solidFill>
                  <a:srgbClr val="B32C1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61 п.1,2);   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части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работы образовательной организации без лицензии, а так же в приложении к лицензии не указаны адреса мест осуществления образовательной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91 п. 4);  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ведения официального сайта образовательного учреждения в сети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29);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наличие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 Уставах ОО ссылок на федеральные нормативные правовые акты, утратившие силу (типовые положения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!!!!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т.д.).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03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97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Постановление Правительства Российской Федерации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               от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07 октября 2017 года № 1235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/>
              <a:ea typeface="Calibri"/>
            </a:endParaRPr>
          </a:p>
          <a:p>
            <a:pPr indent="0" algn="ctr">
              <a:lnSpc>
                <a:spcPct val="97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«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</a:rPr>
              <a:t>Об утверждении требований к антитеррористической защищенности объектов (территорий) Министерства образования и науки Российской Федерации и объектов (территорий), относящихся к сфере деятельности Министерства образования и науки Российской Федерации, и формы паспорта безопасности этих объектов (территорий)»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6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04A8-8FEA-4C98-8910-E7C5D227E4F8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467543" y="796834"/>
          <a:ext cx="10675073" cy="535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908720"/>
            <a:ext cx="11233248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8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и контролю в сфере образования : </a:t>
            </a:r>
          </a:p>
          <a:p>
            <a:pPr algn="just">
              <a:defRPr/>
            </a:pPr>
            <a:endParaRPr lang="ru-RU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Челябинск, ул. </a:t>
            </a:r>
            <a:r>
              <a:rPr lang="ru-RU" sz="2400" b="1" dirty="0" err="1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Елькина</a:t>
            </a:r>
            <a:r>
              <a:rPr lang="ru-RU" sz="2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45-а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264-57-57 </a:t>
            </a:r>
          </a:p>
          <a:p>
            <a:pPr algn="ctr">
              <a:defRPr/>
            </a:pPr>
            <a:endParaRPr lang="en-US" sz="24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nadzor@minobr74.ru</a:t>
            </a:r>
            <a:endParaRPr lang="ru-RU" sz="28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«Контроль и надзор» </a:t>
            </a:r>
          </a:p>
          <a:p>
            <a:pPr algn="ctr">
              <a:defRPr/>
            </a:pPr>
            <a:endParaRPr lang="ru-RU" sz="24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Министерства </a:t>
            </a:r>
            <a:r>
              <a:rPr lang="ru-RU" sz="2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Челябинской </a:t>
            </a: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>
              <a:defRPr/>
            </a:pPr>
            <a:endParaRPr lang="ru-RU" sz="24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1905"/>
                <a:solidFill>
                  <a:srgbClr val="B32C1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http://minobr74.eps74.ru/</a:t>
            </a:r>
            <a:endParaRPr lang="ru-RU" sz="2400" b="1" dirty="0">
              <a:ln w="1905"/>
              <a:solidFill>
                <a:srgbClr val="B32C1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  <a:p>
            <a:pPr algn="just">
              <a:defRPr/>
            </a:pPr>
            <a:endParaRPr lang="ru-RU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cs typeface="Arial" pitchFamily="34" charset="0"/>
            </a:endParaRP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60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9600" y="940526"/>
          <a:ext cx="10972800" cy="518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6244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58055" cy="1143000"/>
          </a:xfrm>
        </p:spPr>
        <p:txBody>
          <a:bodyPr/>
          <a:lstStyle/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2400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sz="2400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24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ОСНОВАНИЯ </a:t>
            </a:r>
            <a:r>
              <a:rPr lang="ru-RU" sz="24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ДЛЯ ВКЛЮЧЕНИЯ ПРОВЕРКИ </a:t>
            </a:r>
            <a:br>
              <a:rPr lang="ru-RU" sz="24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В ЕЖЕГОДНЫЙ ПЛАН ПРОВЕРОК</a:t>
            </a:r>
            <a:r>
              <a:rPr lang="ru-RU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Истечение одного года со дня принятия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решения о предоставлении или переоформлении 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лицензии</a:t>
            </a:r>
            <a:endParaRPr lang="en-US" sz="2800" b="1" kern="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Истечение трех лет со дня окончания </a:t>
            </a:r>
            <a:b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последней плановой проверки лицензиата</a:t>
            </a:r>
            <a:endParaRPr lang="en-US" altLang="ru-RU" sz="28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Истечение установленного Правительством РФ 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срока со дня окончания последней плановой 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проверки лицензиата, осуществляющего 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лицензируемый вид  деятельности в сферах 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здравоохранения, образования, в социальной сфере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92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58055" cy="1143000"/>
          </a:xfrm>
        </p:spPr>
        <p:txBody>
          <a:bodyPr/>
          <a:lstStyle/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2400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sz="2400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28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ОСНОВАНИЯ </a:t>
            </a:r>
            <a:r>
              <a:rPr lang="ru-RU" sz="2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ДЛЯ </a:t>
            </a:r>
            <a:r>
              <a:rPr lang="ru-RU" sz="2800" b="1" u="sng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ИСКЛЮЧЕНИЯ</a:t>
            </a:r>
            <a:r>
              <a:rPr lang="ru-RU" sz="28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 ИЗ ПЛАНА </a:t>
            </a:r>
            <a:r>
              <a:rPr lang="ru-RU" sz="2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cs typeface="Arial" pitchFamily="34" charset="0"/>
              </a:rPr>
              <a:t>ПРОВЕРОК</a:t>
            </a:r>
            <a:r>
              <a:rPr lang="ru-RU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Невозможность проведения плановой проверки вследствие ее ликвидации</a:t>
            </a:r>
            <a:endParaRPr lang="en-US" sz="2800" b="1" kern="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28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Прекращение организацией или индивидуальным предпринимателем образовательной деятельности</a:t>
            </a:r>
            <a:endParaRPr lang="en-US" altLang="ru-RU" sz="28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Прекращение действия лицензии или аннулирование лицензии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Наступление обстоятельств непреодолимой силы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92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sz="2800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ВИДЫ </a:t>
            </a:r>
            <a:r>
              <a:rPr lang="ru-RU" sz="2800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КОНТРОЛЬНЫХ МЕРОПРИЯТИЙ</a:t>
            </a:r>
            <a:r>
              <a:rPr lang="ru-RU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rgbClr val="A50021"/>
                    </a:gs>
                    <a:gs pos="62000">
                      <a:srgbClr val="FF00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Проверки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2071688" y="3232151"/>
            <a:ext cx="8572500" cy="2614612"/>
            <a:chOff x="285750" y="4100513"/>
            <a:chExt cx="8572500" cy="2614612"/>
          </a:xfrm>
        </p:grpSpPr>
        <p:sp>
          <p:nvSpPr>
            <p:cNvPr id="6" name="AutoShape 8"/>
            <p:cNvSpPr>
              <a:spLocks noChangeAspect="1" noChangeArrowheads="1" noTextEdit="1"/>
            </p:cNvSpPr>
            <p:nvPr/>
          </p:nvSpPr>
          <p:spPr bwMode="gray">
            <a:xfrm flipH="1">
              <a:off x="4500563" y="5470525"/>
              <a:ext cx="909637" cy="12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 rot="16200000" flipH="1">
              <a:off x="2998788" y="5151437"/>
              <a:ext cx="458788" cy="29686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 rot="5400000" flipH="1">
              <a:off x="5603082" y="5101431"/>
              <a:ext cx="458788" cy="29527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3378200" y="4100513"/>
              <a:ext cx="2325688" cy="240030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3509963" y="4235450"/>
              <a:ext cx="2058987" cy="2125663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3630613" y="4362450"/>
              <a:ext cx="1817687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3630613" y="4362450"/>
              <a:ext cx="1817687" cy="18780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3751263" y="4486275"/>
              <a:ext cx="1577975" cy="16303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3751263" y="4486275"/>
              <a:ext cx="1577975" cy="163036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285750" y="5387975"/>
              <a:ext cx="2587625" cy="5715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285750" y="4602163"/>
              <a:ext cx="2587625" cy="5715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gray">
            <a:xfrm>
              <a:off x="6191250" y="5314950"/>
              <a:ext cx="2667000" cy="5715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gray">
            <a:xfrm>
              <a:off x="6191250" y="4529138"/>
              <a:ext cx="2667000" cy="5715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714750" y="5100638"/>
              <a:ext cx="160655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ПРОВЕРКИ</a:t>
              </a: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357938" y="5457825"/>
              <a:ext cx="220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Документарные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6357938" y="4629150"/>
              <a:ext cx="20383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Выездные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57188" y="4672013"/>
              <a:ext cx="20383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Плановые</a:t>
              </a:r>
              <a:endPara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357188" y="5457825"/>
              <a:ext cx="20383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Внеплановые</a:t>
              </a:r>
              <a:endPara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439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/>
                </a:solidFill>
                <a:latin typeface="Constantia" pitchFamily="18" charset="0"/>
              </a:rPr>
              <a:t>Комплексные проверки</a:t>
            </a:r>
            <a:endParaRPr lang="ru-RU" sz="32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9851-0CD8-4019-902C-9741A566E29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1293223"/>
            <a:ext cx="10972800" cy="483294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/>
                </a:solidFill>
                <a:latin typeface="Constantia" pitchFamily="18" charset="0"/>
              </a:rPr>
              <a:t>общеобразовательные организации </a:t>
            </a:r>
          </a:p>
          <a:p>
            <a:pPr algn="just">
              <a:buNone/>
            </a:pPr>
            <a:r>
              <a:rPr lang="ru-RU" dirty="0" smtClean="0">
                <a:latin typeface="Constantia" pitchFamily="18" charset="0"/>
              </a:rPr>
              <a:t>- </a:t>
            </a:r>
            <a:r>
              <a:rPr lang="ru-RU" sz="2800" dirty="0" smtClean="0">
                <a:latin typeface="Constantia" pitchFamily="18" charset="0"/>
              </a:rPr>
              <a:t>с целью федерального надзора в сфере образования, лицензионного контроля и федерального государственного контроля качества образования</a:t>
            </a:r>
          </a:p>
          <a:p>
            <a:pPr algn="just"/>
            <a:r>
              <a:rPr lang="ru-RU" sz="2800" b="1" dirty="0" smtClean="0">
                <a:solidFill>
                  <a:schemeClr val="accent3"/>
                </a:solidFill>
                <a:latin typeface="Constantia" pitchFamily="18" charset="0"/>
              </a:rPr>
              <a:t>дошкольные образовательные организации, организации дополнительного образования, организации дополнительного профессионального образования</a:t>
            </a:r>
          </a:p>
          <a:p>
            <a:pPr algn="just">
              <a:buNone/>
            </a:pPr>
            <a:r>
              <a:rPr lang="ru-RU" dirty="0" smtClean="0">
                <a:latin typeface="Constantia" pitchFamily="18" charset="0"/>
              </a:rPr>
              <a:t>- </a:t>
            </a:r>
            <a:r>
              <a:rPr lang="ru-RU" sz="2800" dirty="0" smtClean="0">
                <a:latin typeface="Constantia" pitchFamily="18" charset="0"/>
              </a:rPr>
              <a:t>с целью федерального надзора в сфере образования, лицензионного контроля</a:t>
            </a:r>
            <a:endParaRPr lang="ru-RU" sz="2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00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9658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Комплексные проверки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5515029"/>
              </p:ext>
            </p:extLst>
          </p:nvPr>
        </p:nvGraphicFramePr>
        <p:xfrm>
          <a:off x="609600" y="951978"/>
          <a:ext cx="10972800" cy="5174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74936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1314</Words>
  <Application>Microsoft Office PowerPoint</Application>
  <PresentationFormat>Произвольный</PresentationFormat>
  <Paragraphs>162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Тема Office</vt:lpstr>
      <vt:lpstr>1_Тема Office</vt:lpstr>
      <vt:lpstr>2_Тема Office</vt:lpstr>
      <vt:lpstr>Worksheet</vt:lpstr>
      <vt:lpstr> Министерство образования и науки Челябинской области    Федеральный государственный надзор                          в сфере образования в отношении организаций дополнительного образования  </vt:lpstr>
      <vt:lpstr>Слайд 2</vt:lpstr>
      <vt:lpstr>Слайд 3</vt:lpstr>
      <vt:lpstr>Слайд 4</vt:lpstr>
      <vt:lpstr>  ОСНОВАНИЯ ДЛЯ ВКЛЮЧЕНИЯ ПРОВЕРКИ  В ЕЖЕГОДНЫЙ ПЛАН ПРОВЕРОК </vt:lpstr>
      <vt:lpstr>  ОСНОВАНИЯ ДЛЯ ИСКЛЮЧЕНИЯ ИЗ ПЛАНА ПРОВЕРОК </vt:lpstr>
      <vt:lpstr>   ВИДЫ КОНТРОЛЬНЫХ МЕРОПРИЯТИЙ </vt:lpstr>
      <vt:lpstr>Комплексные проверки</vt:lpstr>
      <vt:lpstr>Комплексные проверки</vt:lpstr>
      <vt:lpstr>Внеплановые проверки</vt:lpstr>
      <vt:lpstr>Слайд 11</vt:lpstr>
      <vt:lpstr>Слайд 12</vt:lpstr>
      <vt:lpstr>Слайд 13</vt:lpstr>
      <vt:lpstr>Слайд 14</vt:lpstr>
      <vt:lpstr>Аспекты федерального государственного надзора в сфере образования            в отношении организаций, осуществляющих образовательную деятельность</vt:lpstr>
      <vt:lpstr>Перечень документов, подлежащих изучению в ходе проверки организаций, осуществляющих образовательную деятельность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Типичные нарушения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независимой системы оценки качества работы организаций в сфере образования</dc:title>
  <dc:creator>User</dc:creator>
  <cp:lastModifiedBy>Света</cp:lastModifiedBy>
  <cp:revision>255</cp:revision>
  <cp:lastPrinted>2016-08-23T10:10:50Z</cp:lastPrinted>
  <dcterms:created xsi:type="dcterms:W3CDTF">2015-01-29T05:47:46Z</dcterms:created>
  <dcterms:modified xsi:type="dcterms:W3CDTF">2019-05-15T17:56:11Z</dcterms:modified>
</cp:coreProperties>
</file>