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</p:sldMasterIdLst>
  <p:notesMasterIdLst>
    <p:notesMasterId r:id="rId29"/>
  </p:notesMasterIdLst>
  <p:handoutMasterIdLst>
    <p:handoutMasterId r:id="rId30"/>
  </p:handoutMasterIdLst>
  <p:sldIdLst>
    <p:sldId id="346" r:id="rId4"/>
    <p:sldId id="348" r:id="rId5"/>
    <p:sldId id="349" r:id="rId6"/>
    <p:sldId id="350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47" r:id="rId28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66FF"/>
    <a:srgbClr val="66CCFF"/>
    <a:srgbClr val="003366"/>
    <a:srgbClr val="93A5C3"/>
    <a:srgbClr val="6884CA"/>
    <a:srgbClr val="CCECFF"/>
    <a:srgbClr val="FBC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97" d="100"/>
          <a:sy n="97" d="100"/>
        </p:scale>
        <p:origin x="-2034" y="-10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DB1AF-4D1E-4F41-8431-32DC0795D5A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20AF8-AA23-4FE3-8DAE-EEFFB54C6649}">
      <dgm:prSet phldrT="[Текст]" custT="1"/>
      <dgm:spPr/>
      <dgm:t>
        <a:bodyPr/>
        <a:lstStyle/>
        <a:p>
          <a:r>
            <a:rPr lang="ru-RU" sz="1500" b="1" kern="1200" dirty="0" smtClean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rPr>
            <a:t>организация и проведение </a:t>
          </a:r>
          <a:r>
            <a:rPr lang="ru-RU" sz="1500" b="1" kern="1200" dirty="0" err="1" smtClean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rPr>
            <a:t>вебинаров</a:t>
          </a:r>
          <a:endParaRPr lang="ru-RU" sz="1500" b="1" kern="1200" dirty="0">
            <a:solidFill>
              <a:srgbClr val="003366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489CE9C9-89FD-4610-A844-095E5982DD0B}" type="parTrans" cxnId="{DCAD21DF-4856-4011-B91E-EA44B9943BA8}">
      <dgm:prSet/>
      <dgm:spPr/>
      <dgm:t>
        <a:bodyPr/>
        <a:lstStyle/>
        <a:p>
          <a:endParaRPr lang="ru-RU"/>
        </a:p>
      </dgm:t>
    </dgm:pt>
    <dgm:pt modelId="{417F35C4-5841-4DA4-87F1-79861BBD5048}" type="sibTrans" cxnId="{DCAD21DF-4856-4011-B91E-EA44B9943BA8}">
      <dgm:prSet/>
      <dgm:spPr/>
      <dgm:t>
        <a:bodyPr/>
        <a:lstStyle/>
        <a:p>
          <a:endParaRPr lang="ru-RU"/>
        </a:p>
      </dgm:t>
    </dgm:pt>
    <dgm:pt modelId="{E9637EC0-5D75-4228-9EF5-76D21CC538A0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500" b="1" kern="1200" dirty="0" smtClean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rPr>
            <a:t>подготовка учебно-методических, научно-методических материалов, размещаемых в системе РИНЦ</a:t>
          </a:r>
          <a:endParaRPr lang="ru-RU" sz="1500" b="1" kern="1200" dirty="0">
            <a:solidFill>
              <a:srgbClr val="003366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ED5AED47-EFF6-427A-857D-D9539A916FFC}" type="parTrans" cxnId="{C98154FF-75BD-4898-B081-ED832B51ED9C}">
      <dgm:prSet/>
      <dgm:spPr/>
      <dgm:t>
        <a:bodyPr/>
        <a:lstStyle/>
        <a:p>
          <a:endParaRPr lang="ru-RU"/>
        </a:p>
      </dgm:t>
    </dgm:pt>
    <dgm:pt modelId="{4D3CB11C-717F-42F1-B525-842232BBD097}" type="sibTrans" cxnId="{C98154FF-75BD-4898-B081-ED832B51ED9C}">
      <dgm:prSet/>
      <dgm:spPr/>
      <dgm:t>
        <a:bodyPr/>
        <a:lstStyle/>
        <a:p>
          <a:endParaRPr lang="ru-RU"/>
        </a:p>
      </dgm:t>
    </dgm:pt>
    <dgm:pt modelId="{3DFC7D18-0B09-4550-9790-1D20D6FDBE35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500" b="1" kern="1200" dirty="0" smtClean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rPr>
            <a:t>концептуализация опыта исследовательской работы и представление её результатов в виде статей в научных изданиях (журналы, рецензируемые ВАК)</a:t>
          </a:r>
          <a:endParaRPr lang="ru-RU" sz="1500" b="1" kern="1200" dirty="0">
            <a:solidFill>
              <a:srgbClr val="003366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821B5542-26FD-47CC-B072-AA214A477100}" type="parTrans" cxnId="{95302F42-5047-466D-A0C8-EAAEDF1AA161}">
      <dgm:prSet/>
      <dgm:spPr/>
      <dgm:t>
        <a:bodyPr/>
        <a:lstStyle/>
        <a:p>
          <a:endParaRPr lang="ru-RU"/>
        </a:p>
      </dgm:t>
    </dgm:pt>
    <dgm:pt modelId="{297D0B2E-FA8C-46C5-84F9-06D0C7E8C790}" type="sibTrans" cxnId="{95302F42-5047-466D-A0C8-EAAEDF1AA161}">
      <dgm:prSet/>
      <dgm:spPr/>
      <dgm:t>
        <a:bodyPr/>
        <a:lstStyle/>
        <a:p>
          <a:endParaRPr lang="ru-RU"/>
        </a:p>
      </dgm:t>
    </dgm:pt>
    <dgm:pt modelId="{840EE11F-B302-477D-BA26-C2BE64FB0A21}">
      <dgm:prSet custT="1"/>
      <dgm:spPr/>
      <dgm:t>
        <a:bodyPr/>
        <a:lstStyle/>
        <a:p>
          <a:r>
            <a:rPr lang="ru-RU" sz="1500" b="1" kern="1200" dirty="0" smtClean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rPr>
            <a:t>организация и проведения стажировок для команд образовательных организаций </a:t>
          </a:r>
          <a:endParaRPr lang="ru-RU" sz="1500" b="1" kern="1200" dirty="0">
            <a:solidFill>
              <a:srgbClr val="003366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08C77C1D-145E-469B-A218-25C783F54AE7}" type="parTrans" cxnId="{F550A004-837F-4EB8-980D-2E3808F6E5E6}">
      <dgm:prSet/>
      <dgm:spPr/>
      <dgm:t>
        <a:bodyPr/>
        <a:lstStyle/>
        <a:p>
          <a:endParaRPr lang="ru-RU"/>
        </a:p>
      </dgm:t>
    </dgm:pt>
    <dgm:pt modelId="{8F61127E-41BE-4DC3-BB35-E3A25837B3A3}" type="sibTrans" cxnId="{F550A004-837F-4EB8-980D-2E3808F6E5E6}">
      <dgm:prSet/>
      <dgm:spPr/>
      <dgm:t>
        <a:bodyPr/>
        <a:lstStyle/>
        <a:p>
          <a:endParaRPr lang="ru-RU"/>
        </a:p>
      </dgm:t>
    </dgm:pt>
    <dgm:pt modelId="{F6F00F3D-AD7F-41CE-A2D5-AE3694893A67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500" b="1" kern="1200" dirty="0" smtClean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rPr>
            <a:t>организация профессиональных сообществ, профессиональных сетей (сетевое взаимодействие</a:t>
          </a:r>
          <a:r>
            <a:rPr lang="ru-RU" sz="1500" b="1" kern="1200" dirty="0" smtClean="0">
              <a:latin typeface="Book Antiqua" panose="02040602050305030304" pitchFamily="18" charset="0"/>
            </a:rPr>
            <a:t>)</a:t>
          </a:r>
          <a:endParaRPr lang="ru-RU" sz="1500" b="1" kern="1200" dirty="0">
            <a:latin typeface="Book Antiqua" panose="02040602050305030304" pitchFamily="18" charset="0"/>
          </a:endParaRPr>
        </a:p>
      </dgm:t>
    </dgm:pt>
    <dgm:pt modelId="{8C77C493-15D7-4C7C-9F5E-CDAB194EAD05}" type="parTrans" cxnId="{58A4119F-CEC9-426C-9008-89B8A0C8722A}">
      <dgm:prSet/>
      <dgm:spPr/>
      <dgm:t>
        <a:bodyPr/>
        <a:lstStyle/>
        <a:p>
          <a:endParaRPr lang="ru-RU"/>
        </a:p>
      </dgm:t>
    </dgm:pt>
    <dgm:pt modelId="{71067292-D4A6-48C0-AED7-2B7ADB64D6D7}" type="sibTrans" cxnId="{58A4119F-CEC9-426C-9008-89B8A0C8722A}">
      <dgm:prSet/>
      <dgm:spPr/>
      <dgm:t>
        <a:bodyPr/>
        <a:lstStyle/>
        <a:p>
          <a:endParaRPr lang="ru-RU"/>
        </a:p>
      </dgm:t>
    </dgm:pt>
    <dgm:pt modelId="{79584D41-0CF1-4970-92A7-DBCBAC965D57}" type="pres">
      <dgm:prSet presAssocID="{852DB1AF-4D1E-4F41-8431-32DC0795D5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041AE8-3EB5-491B-BA3F-E8BE24C0BABF}" type="pres">
      <dgm:prSet presAssocID="{852DB1AF-4D1E-4F41-8431-32DC0795D5AE}" presName="Name1" presStyleCnt="0"/>
      <dgm:spPr/>
    </dgm:pt>
    <dgm:pt modelId="{248DA628-123F-4B19-B8B8-DE005F9AA110}" type="pres">
      <dgm:prSet presAssocID="{852DB1AF-4D1E-4F41-8431-32DC0795D5AE}" presName="cycle" presStyleCnt="0"/>
      <dgm:spPr/>
    </dgm:pt>
    <dgm:pt modelId="{C477DA89-DCB0-401C-A171-88FF133D9EE3}" type="pres">
      <dgm:prSet presAssocID="{852DB1AF-4D1E-4F41-8431-32DC0795D5AE}" presName="srcNode" presStyleLbl="node1" presStyleIdx="0" presStyleCnt="5"/>
      <dgm:spPr/>
    </dgm:pt>
    <dgm:pt modelId="{D7CBB2D6-C89E-42A9-8CF0-5D2A12BBF385}" type="pres">
      <dgm:prSet presAssocID="{852DB1AF-4D1E-4F41-8431-32DC0795D5AE}" presName="conn" presStyleLbl="parChTrans1D2" presStyleIdx="0" presStyleCnt="1"/>
      <dgm:spPr/>
      <dgm:t>
        <a:bodyPr/>
        <a:lstStyle/>
        <a:p>
          <a:endParaRPr lang="ru-RU"/>
        </a:p>
      </dgm:t>
    </dgm:pt>
    <dgm:pt modelId="{AA51EF9D-FD4E-447E-951B-26113087FB86}" type="pres">
      <dgm:prSet presAssocID="{852DB1AF-4D1E-4F41-8431-32DC0795D5AE}" presName="extraNode" presStyleLbl="node1" presStyleIdx="0" presStyleCnt="5"/>
      <dgm:spPr/>
    </dgm:pt>
    <dgm:pt modelId="{E54617CE-6837-4112-A770-5433B944D84F}" type="pres">
      <dgm:prSet presAssocID="{852DB1AF-4D1E-4F41-8431-32DC0795D5AE}" presName="dstNode" presStyleLbl="node1" presStyleIdx="0" presStyleCnt="5"/>
      <dgm:spPr/>
    </dgm:pt>
    <dgm:pt modelId="{A3F1A9B9-5392-461E-BFA9-E8FED9B4258A}" type="pres">
      <dgm:prSet presAssocID="{5E420AF8-AA23-4FE3-8DAE-EEFFB54C6649}" presName="text_1" presStyleLbl="node1" presStyleIdx="0" presStyleCnt="5" custLinFactNeighborY="13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114A6-1187-4DB8-83CE-76386CA3467D}" type="pres">
      <dgm:prSet presAssocID="{5E420AF8-AA23-4FE3-8DAE-EEFFB54C6649}" presName="accent_1" presStyleCnt="0"/>
      <dgm:spPr/>
    </dgm:pt>
    <dgm:pt modelId="{712166BA-19AE-4B59-9C0D-16579B0ED2F5}" type="pres">
      <dgm:prSet presAssocID="{5E420AF8-AA23-4FE3-8DAE-EEFFB54C6649}" presName="accentRepeatNode" presStyleLbl="solidFgAcc1" presStyleIdx="0" presStyleCnt="5"/>
      <dgm:spPr/>
    </dgm:pt>
    <dgm:pt modelId="{D167B6A9-495D-43EC-BFFE-4629133E16BB}" type="pres">
      <dgm:prSet presAssocID="{840EE11F-B302-477D-BA26-C2BE64FB0A21}" presName="text_2" presStyleLbl="node1" presStyleIdx="1" presStyleCnt="5" custLinFactNeighborX="175" custLinFactNeighborY="13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E2F15-956A-49DD-8F39-07855540FF68}" type="pres">
      <dgm:prSet presAssocID="{840EE11F-B302-477D-BA26-C2BE64FB0A21}" presName="accent_2" presStyleCnt="0"/>
      <dgm:spPr/>
    </dgm:pt>
    <dgm:pt modelId="{3CF071A0-7687-43D8-A063-198A4039ADE4}" type="pres">
      <dgm:prSet presAssocID="{840EE11F-B302-477D-BA26-C2BE64FB0A21}" presName="accentRepeatNode" presStyleLbl="solidFgAcc1" presStyleIdx="1" presStyleCnt="5"/>
      <dgm:spPr/>
    </dgm:pt>
    <dgm:pt modelId="{5B184D8E-8223-4BF2-82B7-7AB31AAA8BBC}" type="pres">
      <dgm:prSet presAssocID="{E9637EC0-5D75-4228-9EF5-76D21CC538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39A26-2E8A-4DE8-92E1-322112FF47D6}" type="pres">
      <dgm:prSet presAssocID="{E9637EC0-5D75-4228-9EF5-76D21CC538A0}" presName="accent_3" presStyleCnt="0"/>
      <dgm:spPr/>
    </dgm:pt>
    <dgm:pt modelId="{31C003B6-CF0E-4705-B3DD-FB6B785F718A}" type="pres">
      <dgm:prSet presAssocID="{E9637EC0-5D75-4228-9EF5-76D21CC538A0}" presName="accentRepeatNode" presStyleLbl="solidFgAcc1" presStyleIdx="2" presStyleCnt="5"/>
      <dgm:spPr/>
    </dgm:pt>
    <dgm:pt modelId="{14B8ECE2-E35B-4DFF-A1B3-38F1C2D5DC10}" type="pres">
      <dgm:prSet presAssocID="{3DFC7D18-0B09-4550-9790-1D20D6FDBE35}" presName="text_4" presStyleLbl="node1" presStyleIdx="3" presStyleCnt="5" custScaleY="129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FC727-143D-4BC4-A042-DBB525478603}" type="pres">
      <dgm:prSet presAssocID="{3DFC7D18-0B09-4550-9790-1D20D6FDBE35}" presName="accent_4" presStyleCnt="0"/>
      <dgm:spPr/>
    </dgm:pt>
    <dgm:pt modelId="{DB79918B-1716-4DF8-9517-F25204E8FDAC}" type="pres">
      <dgm:prSet presAssocID="{3DFC7D18-0B09-4550-9790-1D20D6FDBE35}" presName="accentRepeatNode" presStyleLbl="solidFgAcc1" presStyleIdx="3" presStyleCnt="5"/>
      <dgm:spPr/>
    </dgm:pt>
    <dgm:pt modelId="{8C858AD2-6290-4737-BF98-9301D6CAB9A2}" type="pres">
      <dgm:prSet presAssocID="{F6F00F3D-AD7F-41CE-A2D5-AE3694893A67}" presName="text_5" presStyleLbl="node1" presStyleIdx="4" presStyleCnt="5" custLinFactNeighborY="1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F2C4E-4B7B-45E1-863C-E63470A2A77B}" type="pres">
      <dgm:prSet presAssocID="{F6F00F3D-AD7F-41CE-A2D5-AE3694893A67}" presName="accent_5" presStyleCnt="0"/>
      <dgm:spPr/>
    </dgm:pt>
    <dgm:pt modelId="{761B32AE-FAC6-439E-8BF4-5CD9EAC3026D}" type="pres">
      <dgm:prSet presAssocID="{F6F00F3D-AD7F-41CE-A2D5-AE3694893A67}" presName="accentRepeatNode" presStyleLbl="solidFgAcc1" presStyleIdx="4" presStyleCnt="5"/>
      <dgm:spPr/>
    </dgm:pt>
  </dgm:ptLst>
  <dgm:cxnLst>
    <dgm:cxn modelId="{DEEFC535-A6D7-41B6-8DBD-84E9999E81A5}" type="presOf" srcId="{840EE11F-B302-477D-BA26-C2BE64FB0A21}" destId="{D167B6A9-495D-43EC-BFFE-4629133E16BB}" srcOrd="0" destOrd="0" presId="urn:microsoft.com/office/officeart/2008/layout/VerticalCurvedList"/>
    <dgm:cxn modelId="{95302F42-5047-466D-A0C8-EAAEDF1AA161}" srcId="{852DB1AF-4D1E-4F41-8431-32DC0795D5AE}" destId="{3DFC7D18-0B09-4550-9790-1D20D6FDBE35}" srcOrd="3" destOrd="0" parTransId="{821B5542-26FD-47CC-B072-AA214A477100}" sibTransId="{297D0B2E-FA8C-46C5-84F9-06D0C7E8C790}"/>
    <dgm:cxn modelId="{60DE260E-F19C-4B86-88F8-BC7980D3CCF5}" type="presOf" srcId="{852DB1AF-4D1E-4F41-8431-32DC0795D5AE}" destId="{79584D41-0CF1-4970-92A7-DBCBAC965D57}" srcOrd="0" destOrd="0" presId="urn:microsoft.com/office/officeart/2008/layout/VerticalCurvedList"/>
    <dgm:cxn modelId="{9568635C-6639-4B31-82E1-AED593CB2232}" type="presOf" srcId="{F6F00F3D-AD7F-41CE-A2D5-AE3694893A67}" destId="{8C858AD2-6290-4737-BF98-9301D6CAB9A2}" srcOrd="0" destOrd="0" presId="urn:microsoft.com/office/officeart/2008/layout/VerticalCurvedList"/>
    <dgm:cxn modelId="{F550A004-837F-4EB8-980D-2E3808F6E5E6}" srcId="{852DB1AF-4D1E-4F41-8431-32DC0795D5AE}" destId="{840EE11F-B302-477D-BA26-C2BE64FB0A21}" srcOrd="1" destOrd="0" parTransId="{08C77C1D-145E-469B-A218-25C783F54AE7}" sibTransId="{8F61127E-41BE-4DC3-BB35-E3A25837B3A3}"/>
    <dgm:cxn modelId="{F0D9244C-08C5-4596-9878-AB725EE0DEE6}" type="presOf" srcId="{3DFC7D18-0B09-4550-9790-1D20D6FDBE35}" destId="{14B8ECE2-E35B-4DFF-A1B3-38F1C2D5DC10}" srcOrd="0" destOrd="0" presId="urn:microsoft.com/office/officeart/2008/layout/VerticalCurvedList"/>
    <dgm:cxn modelId="{C98154FF-75BD-4898-B081-ED832B51ED9C}" srcId="{852DB1AF-4D1E-4F41-8431-32DC0795D5AE}" destId="{E9637EC0-5D75-4228-9EF5-76D21CC538A0}" srcOrd="2" destOrd="0" parTransId="{ED5AED47-EFF6-427A-857D-D9539A916FFC}" sibTransId="{4D3CB11C-717F-42F1-B525-842232BBD097}"/>
    <dgm:cxn modelId="{F186DB64-1680-4D68-A035-6649DBDADAF9}" type="presOf" srcId="{417F35C4-5841-4DA4-87F1-79861BBD5048}" destId="{D7CBB2D6-C89E-42A9-8CF0-5D2A12BBF385}" srcOrd="0" destOrd="0" presId="urn:microsoft.com/office/officeart/2008/layout/VerticalCurvedList"/>
    <dgm:cxn modelId="{58A4119F-CEC9-426C-9008-89B8A0C8722A}" srcId="{852DB1AF-4D1E-4F41-8431-32DC0795D5AE}" destId="{F6F00F3D-AD7F-41CE-A2D5-AE3694893A67}" srcOrd="4" destOrd="0" parTransId="{8C77C493-15D7-4C7C-9F5E-CDAB194EAD05}" sibTransId="{71067292-D4A6-48C0-AED7-2B7ADB64D6D7}"/>
    <dgm:cxn modelId="{DCAD21DF-4856-4011-B91E-EA44B9943BA8}" srcId="{852DB1AF-4D1E-4F41-8431-32DC0795D5AE}" destId="{5E420AF8-AA23-4FE3-8DAE-EEFFB54C6649}" srcOrd="0" destOrd="0" parTransId="{489CE9C9-89FD-4610-A844-095E5982DD0B}" sibTransId="{417F35C4-5841-4DA4-87F1-79861BBD5048}"/>
    <dgm:cxn modelId="{A1EA3BA7-3689-4EDB-B23F-80DB9CF5CA78}" type="presOf" srcId="{E9637EC0-5D75-4228-9EF5-76D21CC538A0}" destId="{5B184D8E-8223-4BF2-82B7-7AB31AAA8BBC}" srcOrd="0" destOrd="0" presId="urn:microsoft.com/office/officeart/2008/layout/VerticalCurvedList"/>
    <dgm:cxn modelId="{38721F35-1CA4-4811-A199-0187582A7F0A}" type="presOf" srcId="{5E420AF8-AA23-4FE3-8DAE-EEFFB54C6649}" destId="{A3F1A9B9-5392-461E-BFA9-E8FED9B4258A}" srcOrd="0" destOrd="0" presId="urn:microsoft.com/office/officeart/2008/layout/VerticalCurvedList"/>
    <dgm:cxn modelId="{6891DFBD-0F4C-4336-862B-F116E8E50D5A}" type="presParOf" srcId="{79584D41-0CF1-4970-92A7-DBCBAC965D57}" destId="{9F041AE8-3EB5-491B-BA3F-E8BE24C0BABF}" srcOrd="0" destOrd="0" presId="urn:microsoft.com/office/officeart/2008/layout/VerticalCurvedList"/>
    <dgm:cxn modelId="{36B8D3F0-79F8-4805-B975-2701A21B963C}" type="presParOf" srcId="{9F041AE8-3EB5-491B-BA3F-E8BE24C0BABF}" destId="{248DA628-123F-4B19-B8B8-DE005F9AA110}" srcOrd="0" destOrd="0" presId="urn:microsoft.com/office/officeart/2008/layout/VerticalCurvedList"/>
    <dgm:cxn modelId="{F6048A02-B144-4CEC-9905-42164A338F0D}" type="presParOf" srcId="{248DA628-123F-4B19-B8B8-DE005F9AA110}" destId="{C477DA89-DCB0-401C-A171-88FF133D9EE3}" srcOrd="0" destOrd="0" presId="urn:microsoft.com/office/officeart/2008/layout/VerticalCurvedList"/>
    <dgm:cxn modelId="{EC7789E8-BD82-4DDC-A1FD-1254BBDECF55}" type="presParOf" srcId="{248DA628-123F-4B19-B8B8-DE005F9AA110}" destId="{D7CBB2D6-C89E-42A9-8CF0-5D2A12BBF385}" srcOrd="1" destOrd="0" presId="urn:microsoft.com/office/officeart/2008/layout/VerticalCurvedList"/>
    <dgm:cxn modelId="{5CF6EE7E-BB89-4A9C-8627-D723378A85BF}" type="presParOf" srcId="{248DA628-123F-4B19-B8B8-DE005F9AA110}" destId="{AA51EF9D-FD4E-447E-951B-26113087FB86}" srcOrd="2" destOrd="0" presId="urn:microsoft.com/office/officeart/2008/layout/VerticalCurvedList"/>
    <dgm:cxn modelId="{1C8E496D-1856-402D-9FB9-92F410CFB5E6}" type="presParOf" srcId="{248DA628-123F-4B19-B8B8-DE005F9AA110}" destId="{E54617CE-6837-4112-A770-5433B944D84F}" srcOrd="3" destOrd="0" presId="urn:microsoft.com/office/officeart/2008/layout/VerticalCurvedList"/>
    <dgm:cxn modelId="{521CB0AC-2110-4BAE-B392-E61CA8BF9F0F}" type="presParOf" srcId="{9F041AE8-3EB5-491B-BA3F-E8BE24C0BABF}" destId="{A3F1A9B9-5392-461E-BFA9-E8FED9B4258A}" srcOrd="1" destOrd="0" presId="urn:microsoft.com/office/officeart/2008/layout/VerticalCurvedList"/>
    <dgm:cxn modelId="{E60762B7-528E-4F08-8030-EC3EAE67C455}" type="presParOf" srcId="{9F041AE8-3EB5-491B-BA3F-E8BE24C0BABF}" destId="{624114A6-1187-4DB8-83CE-76386CA3467D}" srcOrd="2" destOrd="0" presId="urn:microsoft.com/office/officeart/2008/layout/VerticalCurvedList"/>
    <dgm:cxn modelId="{949CAF81-A791-49BD-A591-DD7F86FB3088}" type="presParOf" srcId="{624114A6-1187-4DB8-83CE-76386CA3467D}" destId="{712166BA-19AE-4B59-9C0D-16579B0ED2F5}" srcOrd="0" destOrd="0" presId="urn:microsoft.com/office/officeart/2008/layout/VerticalCurvedList"/>
    <dgm:cxn modelId="{D4615981-D181-45C1-AA0E-B06019F05072}" type="presParOf" srcId="{9F041AE8-3EB5-491B-BA3F-E8BE24C0BABF}" destId="{D167B6A9-495D-43EC-BFFE-4629133E16BB}" srcOrd="3" destOrd="0" presId="urn:microsoft.com/office/officeart/2008/layout/VerticalCurvedList"/>
    <dgm:cxn modelId="{0A22D403-8725-450B-A43A-1257429B4843}" type="presParOf" srcId="{9F041AE8-3EB5-491B-BA3F-E8BE24C0BABF}" destId="{CF1E2F15-956A-49DD-8F39-07855540FF68}" srcOrd="4" destOrd="0" presId="urn:microsoft.com/office/officeart/2008/layout/VerticalCurvedList"/>
    <dgm:cxn modelId="{9032C651-F3B1-4916-8BC7-03A786B4D4E6}" type="presParOf" srcId="{CF1E2F15-956A-49DD-8F39-07855540FF68}" destId="{3CF071A0-7687-43D8-A063-198A4039ADE4}" srcOrd="0" destOrd="0" presId="urn:microsoft.com/office/officeart/2008/layout/VerticalCurvedList"/>
    <dgm:cxn modelId="{25EDE7B8-526A-4F15-BC5B-6320515186D9}" type="presParOf" srcId="{9F041AE8-3EB5-491B-BA3F-E8BE24C0BABF}" destId="{5B184D8E-8223-4BF2-82B7-7AB31AAA8BBC}" srcOrd="5" destOrd="0" presId="urn:microsoft.com/office/officeart/2008/layout/VerticalCurvedList"/>
    <dgm:cxn modelId="{D635EEC9-4BB4-476E-995E-8B4FB39B3C3D}" type="presParOf" srcId="{9F041AE8-3EB5-491B-BA3F-E8BE24C0BABF}" destId="{53F39A26-2E8A-4DE8-92E1-322112FF47D6}" srcOrd="6" destOrd="0" presId="urn:microsoft.com/office/officeart/2008/layout/VerticalCurvedList"/>
    <dgm:cxn modelId="{49202953-3056-4781-8F93-05B1303707CA}" type="presParOf" srcId="{53F39A26-2E8A-4DE8-92E1-322112FF47D6}" destId="{31C003B6-CF0E-4705-B3DD-FB6B785F718A}" srcOrd="0" destOrd="0" presId="urn:microsoft.com/office/officeart/2008/layout/VerticalCurvedList"/>
    <dgm:cxn modelId="{3BD78B58-E6A0-4926-B5DA-B1B44154496B}" type="presParOf" srcId="{9F041AE8-3EB5-491B-BA3F-E8BE24C0BABF}" destId="{14B8ECE2-E35B-4DFF-A1B3-38F1C2D5DC10}" srcOrd="7" destOrd="0" presId="urn:microsoft.com/office/officeart/2008/layout/VerticalCurvedList"/>
    <dgm:cxn modelId="{1685B7AF-0544-421D-A1F4-0E846D626068}" type="presParOf" srcId="{9F041AE8-3EB5-491B-BA3F-E8BE24C0BABF}" destId="{BA3FC727-143D-4BC4-A042-DBB525478603}" srcOrd="8" destOrd="0" presId="urn:microsoft.com/office/officeart/2008/layout/VerticalCurvedList"/>
    <dgm:cxn modelId="{F3F02F3E-0243-4EDC-B211-A6825B5C7B25}" type="presParOf" srcId="{BA3FC727-143D-4BC4-A042-DBB525478603}" destId="{DB79918B-1716-4DF8-9517-F25204E8FDAC}" srcOrd="0" destOrd="0" presId="urn:microsoft.com/office/officeart/2008/layout/VerticalCurvedList"/>
    <dgm:cxn modelId="{EF2A4029-520E-4B99-9227-A9795AFCC40B}" type="presParOf" srcId="{9F041AE8-3EB5-491B-BA3F-E8BE24C0BABF}" destId="{8C858AD2-6290-4737-BF98-9301D6CAB9A2}" srcOrd="9" destOrd="0" presId="urn:microsoft.com/office/officeart/2008/layout/VerticalCurvedList"/>
    <dgm:cxn modelId="{E2521485-98C5-4748-8D30-A021ADE65FB0}" type="presParOf" srcId="{9F041AE8-3EB5-491B-BA3F-E8BE24C0BABF}" destId="{DBFF2C4E-4B7B-45E1-863C-E63470A2A77B}" srcOrd="10" destOrd="0" presId="urn:microsoft.com/office/officeart/2008/layout/VerticalCurvedList"/>
    <dgm:cxn modelId="{9DCB1414-D5A9-4676-AFDC-A5153B92E8A5}" type="presParOf" srcId="{DBFF2C4E-4B7B-45E1-863C-E63470A2A77B}" destId="{761B32AE-FAC6-439E-8BF4-5CD9EAC302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BB2D6-C89E-42A9-8CF0-5D2A12BBF385}">
      <dsp:nvSpPr>
        <dsp:cNvPr id="0" name=""/>
        <dsp:cNvSpPr/>
      </dsp:nvSpPr>
      <dsp:spPr>
        <a:xfrm>
          <a:off x="-4455614" y="-683318"/>
          <a:ext cx="5308025" cy="5308025"/>
        </a:xfrm>
        <a:prstGeom prst="blockArc">
          <a:avLst>
            <a:gd name="adj1" fmla="val 18900000"/>
            <a:gd name="adj2" fmla="val 2700000"/>
            <a:gd name="adj3" fmla="val 40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1A9B9-5392-461E-BFA9-E8FED9B4258A}">
      <dsp:nvSpPr>
        <dsp:cNvPr id="0" name=""/>
        <dsp:cNvSpPr/>
      </dsp:nvSpPr>
      <dsp:spPr>
        <a:xfrm>
          <a:off x="373208" y="312376"/>
          <a:ext cx="4902133" cy="4928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118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rPr>
            <a:t>организация и проведение </a:t>
          </a:r>
          <a:r>
            <a:rPr lang="ru-RU" sz="1500" b="1" kern="1200" dirty="0" err="1" smtClean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rPr>
            <a:t>вебинаров</a:t>
          </a:r>
          <a:endParaRPr lang="ru-RU" sz="1500" b="1" kern="1200" dirty="0">
            <a:solidFill>
              <a:srgbClr val="003366"/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373208" y="312376"/>
        <a:ext cx="4902133" cy="492831"/>
      </dsp:txXfrm>
    </dsp:sp>
    <dsp:sp modelId="{712166BA-19AE-4B59-9C0D-16579B0ED2F5}">
      <dsp:nvSpPr>
        <dsp:cNvPr id="0" name=""/>
        <dsp:cNvSpPr/>
      </dsp:nvSpPr>
      <dsp:spPr>
        <a:xfrm>
          <a:off x="65188" y="184654"/>
          <a:ext cx="616038" cy="6160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67B6A9-495D-43EC-BFFE-4629133E16BB}">
      <dsp:nvSpPr>
        <dsp:cNvPr id="0" name=""/>
        <dsp:cNvSpPr/>
      </dsp:nvSpPr>
      <dsp:spPr>
        <a:xfrm>
          <a:off x="734317" y="1054121"/>
          <a:ext cx="4548985" cy="4928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118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rPr>
            <a:t>организация и проведения стажировок для команд образовательных организаций </a:t>
          </a:r>
          <a:endParaRPr lang="ru-RU" sz="1500" b="1" kern="1200" dirty="0">
            <a:solidFill>
              <a:srgbClr val="003366"/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734317" y="1054121"/>
        <a:ext cx="4548985" cy="492831"/>
      </dsp:txXfrm>
    </dsp:sp>
    <dsp:sp modelId="{3CF071A0-7687-43D8-A063-198A4039ADE4}">
      <dsp:nvSpPr>
        <dsp:cNvPr id="0" name=""/>
        <dsp:cNvSpPr/>
      </dsp:nvSpPr>
      <dsp:spPr>
        <a:xfrm>
          <a:off x="418337" y="923664"/>
          <a:ext cx="616038" cy="6160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B184D8E-8223-4BF2-82B7-7AB31AAA8BBC}">
      <dsp:nvSpPr>
        <dsp:cNvPr id="0" name=""/>
        <dsp:cNvSpPr/>
      </dsp:nvSpPr>
      <dsp:spPr>
        <a:xfrm>
          <a:off x="834744" y="1724278"/>
          <a:ext cx="4440597" cy="4928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118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rPr>
            <a:t>подготовка учебно-методических, научно-методических материалов, размещаемых в системе РИНЦ</a:t>
          </a:r>
          <a:endParaRPr lang="ru-RU" sz="1500" b="1" kern="1200" dirty="0">
            <a:solidFill>
              <a:srgbClr val="003366"/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834744" y="1724278"/>
        <a:ext cx="4440597" cy="492831"/>
      </dsp:txXfrm>
    </dsp:sp>
    <dsp:sp modelId="{31C003B6-CF0E-4705-B3DD-FB6B785F718A}">
      <dsp:nvSpPr>
        <dsp:cNvPr id="0" name=""/>
        <dsp:cNvSpPr/>
      </dsp:nvSpPr>
      <dsp:spPr>
        <a:xfrm>
          <a:off x="526725" y="1662674"/>
          <a:ext cx="616038" cy="6160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4B8ECE2-E35B-4DFF-A1B3-38F1C2D5DC10}">
      <dsp:nvSpPr>
        <dsp:cNvPr id="0" name=""/>
        <dsp:cNvSpPr/>
      </dsp:nvSpPr>
      <dsp:spPr>
        <a:xfrm>
          <a:off x="726356" y="2389708"/>
          <a:ext cx="4548985" cy="6399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118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rPr>
            <a:t>концептуализация опыта исследовательской работы и представление её результатов в виде статей в научных изданиях (журналы, рецензируемые ВАК)</a:t>
          </a:r>
          <a:endParaRPr lang="ru-RU" sz="1500" b="1" kern="1200" dirty="0">
            <a:solidFill>
              <a:srgbClr val="003366"/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726356" y="2389708"/>
        <a:ext cx="4548985" cy="639990"/>
      </dsp:txXfrm>
    </dsp:sp>
    <dsp:sp modelId="{DB79918B-1716-4DF8-9517-F25204E8FDAC}">
      <dsp:nvSpPr>
        <dsp:cNvPr id="0" name=""/>
        <dsp:cNvSpPr/>
      </dsp:nvSpPr>
      <dsp:spPr>
        <a:xfrm>
          <a:off x="418337" y="2401684"/>
          <a:ext cx="616038" cy="6160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C858AD2-6290-4737-BF98-9301D6CAB9A2}">
      <dsp:nvSpPr>
        <dsp:cNvPr id="0" name=""/>
        <dsp:cNvSpPr/>
      </dsp:nvSpPr>
      <dsp:spPr>
        <a:xfrm>
          <a:off x="373208" y="3251887"/>
          <a:ext cx="4902133" cy="4928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118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rPr>
            <a:t>организация профессиональных сообществ, профессиональных сетей (сетевое взаимодействие</a:t>
          </a:r>
          <a:r>
            <a:rPr lang="ru-RU" sz="1500" b="1" kern="1200" dirty="0" smtClean="0">
              <a:latin typeface="Book Antiqua" panose="02040602050305030304" pitchFamily="18" charset="0"/>
            </a:rPr>
            <a:t>)</a:t>
          </a:r>
          <a:endParaRPr lang="ru-RU" sz="1500" b="1" kern="1200" dirty="0">
            <a:latin typeface="Book Antiqua" panose="02040602050305030304" pitchFamily="18" charset="0"/>
          </a:endParaRPr>
        </a:p>
      </dsp:txBody>
      <dsp:txXfrm>
        <a:off x="373208" y="3251887"/>
        <a:ext cx="4902133" cy="492831"/>
      </dsp:txXfrm>
    </dsp:sp>
    <dsp:sp modelId="{761B32AE-FAC6-439E-8BF4-5CD9EAC3026D}">
      <dsp:nvSpPr>
        <dsp:cNvPr id="0" name=""/>
        <dsp:cNvSpPr/>
      </dsp:nvSpPr>
      <dsp:spPr>
        <a:xfrm>
          <a:off x="65188" y="3140695"/>
          <a:ext cx="616038" cy="6160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FD736-C213-45D7-A8AE-D4575907D3A0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B8021-C259-4FD5-A7FE-0D6EFE2D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06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412E8-9F06-4158-9F9C-6E5C1C988355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F31B4-D5AF-40FA-9864-2316EE5C4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7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F31B4-D5AF-40FA-9864-2316EE5C44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5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F31B4-D5AF-40FA-9864-2316EE5C447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5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E3C7A-EA64-4D82-8E9B-71BC66EBCC37}" type="datetime1">
              <a:rPr lang="ru-RU" smtClean="0"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v Съезд руководителей ОО Челябинской области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94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359F0B-0320-4BDB-B84D-68D4D1FF0A6E}" type="datetime1">
              <a:rPr lang="ru-RU" smtClean="0"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v Съезд руководителей ОО Челябинской области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21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47975-CD96-48F8-A146-1CD48B4FD327}" type="datetime1">
              <a:rPr lang="ru-RU" smtClean="0"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v Съезд руководителей ОО Челябинской области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5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F8A6B-F14F-4AD4-BAB9-2D44B9DD36A4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0494-46FE-4CF2-AC27-6A391D3F1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8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81140-1227-4B91-BCE1-A99DE7D93C12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2D95-EB0B-4C85-9289-57FF337C5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56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26F1-B7BD-4024-A3D0-96E3446E4BA9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2EA7-D462-499E-BDE2-DA1C07CB6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5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814A-6033-401F-86E2-8A621D75B3A3}" type="datetime1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711C-E928-458C-AFAE-49F3FF5AF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4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1215-9616-4186-A94A-195A1BE39E3E}" type="datetime1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890F-D0C3-4CD3-BD70-30070E0D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7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C88C4-7152-446D-B49A-800C1A8115C7}" type="datetime1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5083-28F5-4B9E-AA74-B05AC2AB3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12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301EE-53D5-4E9D-A911-D72D379E9068}" type="datetime1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A29D-1D69-4EF2-B5F9-E18E749D1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37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B24A-F6AC-4CF9-9723-EF25924767ED}" type="datetime1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B4C3-EFDD-4F1F-9DA4-07488D583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2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E2BEBA-260C-48B4-A3A5-FE10F0272E8F}" type="datetime1">
              <a:rPr lang="ru-RU" smtClean="0"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v Съезд руководителей ОО Челябинской области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754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0723-FB25-43ED-849C-AA383CE56A67}" type="datetime1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7B68-E06E-4440-B272-5A00FE668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65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FA8E-F6FF-4752-B502-0D78D148BB88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2FF6-FF8C-44A4-9E86-F154F69F8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25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4065-6EEC-4A1A-A8E4-75AFCCD75985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1B629-D737-4588-BEAE-6020D33C7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82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6161-6444-4CB5-9638-5741DA10B9B7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BE01-3F62-4C7A-9793-5F1AC7C79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21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A94B-4618-4D5B-841B-E6A6E0C7DD78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3039-F135-43BB-9DAB-06182EF1B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73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0591B-CB40-4A8C-A727-7CCD43939B27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7F59-650F-474D-8D0A-940355743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5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6F6CE-6306-4650-8B68-F5311A4F6AE6}" type="datetime1">
              <a:rPr lang="ru-RU" smtClean="0"/>
              <a:t>12.12.2018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23518-7432-41CF-B7DE-EAFDC4A53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1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7D229-1873-42BB-8A4C-4BD97A3247BD}" type="datetime1">
              <a:rPr lang="ru-RU" smtClean="0"/>
              <a:t>12.12.2018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C784-2789-41C1-9C8D-D9508D410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66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70520-4F3F-40B7-8AD0-201BEB062D15}" type="datetime1">
              <a:rPr lang="ru-RU" smtClean="0"/>
              <a:t>12.12.2018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04202-99A5-4DC9-9132-B45598CB3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62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1C8BB-8AA9-4191-BFD2-F012F7F1C6AE}" type="datetime1">
              <a:rPr lang="ru-RU" smtClean="0"/>
              <a:t>12.12.2018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D3CA-0AD7-4C2D-BCD6-69AECDD68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2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26D2C-E39C-4DF2-875B-758A53118E69}" type="datetime1">
              <a:rPr lang="ru-RU" smtClean="0"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v Съезд руководителей ОО Челябинской области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910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4FD4-6E38-4975-B6DC-40AF5BE08690}" type="datetime1">
              <a:rPr lang="ru-RU" smtClean="0"/>
              <a:t>12.12.2018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6E0D-3667-4812-A52B-E6292A10B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85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F01AD-43CD-4E4E-8A3F-C122014D4A2E}" type="datetime1">
              <a:rPr lang="ru-RU" smtClean="0"/>
              <a:t>12.12.2018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5D771-09BD-4408-959C-43DC12FA6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57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930D1-E13F-4DDB-BB87-C9B54D2BFCF1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3CCE-0A31-47A7-966D-0FF356391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93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6768D-BDDC-417E-AEFF-DE3C4C158C85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C7784-63B5-4790-BCAD-66364F1E6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9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16CC87-566B-41EC-915A-F954240B02BD}" type="datetime1">
              <a:rPr lang="ru-RU" smtClean="0"/>
              <a:t>12.12.2018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v Съезд руководителей ОО Челябинской области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7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7AC45-3033-49C5-A2D0-73F87C1F74A3}" type="datetime1">
              <a:rPr lang="ru-RU" smtClean="0"/>
              <a:t>12.12.2018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v Съезд руководителей ОО Челябинской области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88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BB929-5AFB-4A98-8867-BB6491147D0B}" type="datetime1">
              <a:rPr lang="ru-RU" smtClean="0"/>
              <a:t>12.12.2018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v Съезд руководителей ОО Челябинской области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50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8A707-334F-4E64-8E90-2A0E142B741A}" type="datetime1">
              <a:rPr lang="ru-RU" smtClean="0"/>
              <a:t>12.12.2018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v Съезд руководителей ОО Челябинской области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27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744C7-0CDB-47CD-A976-3357D0A1F08E}" type="datetime1">
              <a:rPr lang="ru-RU" smtClean="0"/>
              <a:t>12.12.2018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v Съезд руководителей ОО Челябинской области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0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72A49-D14E-40D2-9AD0-339B168FE778}" type="datetime1">
              <a:rPr lang="ru-RU" smtClean="0"/>
              <a:t>12.12.2018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v Съезд руководителей ОО Челябинской области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75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2E444-E358-400B-BCA8-01895BDE96C2}" type="datetime1">
              <a:rPr lang="ru-RU" smtClean="0"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v Съезд руководителей ОО Челябинской области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293240-8C06-41A1-9192-04ACE0D24B57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04C845-B79B-4429-B854-415648AE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4AD632-0D76-45C5-AD18-9B6803A19D56}" type="datetime1">
              <a:rPr lang="ru-RU" smtClean="0"/>
              <a:t>12.12.2018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 smtClean="0"/>
              <a:t>v Съезд руководителей ОО Челябинской области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0FD53C-A1A4-4C8F-B74E-62F855434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google.ru/url?sa=i&amp;rct=j&amp;q=&amp;esrc=s&amp;source=images&amp;cd=&amp;cad=rja&amp;uact=8&amp;ved=0ahUKEwj03cmwjLPLAhUIMJoKHdXvDnsQjRwIBw&amp;url=http://mounosh95.ru/&amp;bvm=bv.116573086,bs.2,d.bGQ&amp;psig=AFQjCNHLirWgvsbBwIEdUopb9bGXbM8XSA&amp;ust=145759545534551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7.png"/><Relationship Id="rId7" Type="http://schemas.openxmlformats.org/officeDocument/2006/relationships/hyperlink" Target="http://www.rosatomschool.ru/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7632" y="101593"/>
            <a:ext cx="7482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Государственное </a:t>
            </a:r>
            <a:r>
              <a:rPr lang="ru-RU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бюджетное </a:t>
            </a:r>
            <a:r>
              <a:rPr lang="ru-RU" sz="1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учреждение </a:t>
            </a:r>
          </a:p>
          <a:p>
            <a:pPr algn="ctr"/>
            <a:r>
              <a:rPr lang="ru-RU" sz="1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дополнительного </a:t>
            </a:r>
            <a:r>
              <a:rPr lang="ru-RU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профессионального образования </a:t>
            </a:r>
            <a:endParaRPr lang="ru-RU" sz="12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</a:t>
            </a:r>
            <a:r>
              <a:rPr lang="ru-RU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Челябинский институт переподготовки и повышения квалификации </a:t>
            </a:r>
            <a:endParaRPr lang="ru-RU" sz="12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работников </a:t>
            </a:r>
            <a:r>
              <a:rPr lang="ru-RU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образования</a:t>
            </a:r>
            <a:r>
              <a:rPr lang="ru-RU" sz="1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»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79512" y="1609920"/>
            <a:ext cx="8784976" cy="1770745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О результатах деятельности </a:t>
            </a: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региональных </a:t>
            </a:r>
            <a:r>
              <a:rPr lang="ru-RU" sz="3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инновационных площадок </a:t>
            </a: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по </a:t>
            </a:r>
            <a:r>
              <a:rPr lang="ru-RU" sz="3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основным </a:t>
            </a: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трендам развития </a:t>
            </a:r>
            <a:r>
              <a:rPr lang="ru-RU" sz="3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образования </a:t>
            </a: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Челябинской </a:t>
            </a:r>
            <a:r>
              <a:rPr lang="ru-RU" sz="3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области в 2016-2018 годах</a:t>
            </a:r>
          </a:p>
        </p:txBody>
      </p:sp>
      <p:pic>
        <p:nvPicPr>
          <p:cNvPr id="8" name="Picture 1031" descr="чиппкро  знак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0" y="37548"/>
            <a:ext cx="971600" cy="84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6"/>
          <p:cNvSpPr txBox="1">
            <a:spLocks/>
          </p:cNvSpPr>
          <p:nvPr/>
        </p:nvSpPr>
        <p:spPr>
          <a:xfrm>
            <a:off x="1619673" y="4038295"/>
            <a:ext cx="7471963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Солодкова Марина Ивановна</a:t>
            </a:r>
            <a:r>
              <a:rPr lang="ru-RU" sz="2000" b="1" kern="0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первый проректор </a:t>
            </a:r>
            <a:r>
              <a:rPr lang="ru-RU" sz="20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ГБУ </a:t>
            </a: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ДПО </a:t>
            </a:r>
            <a:r>
              <a:rPr lang="ru-RU" sz="20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ЧИППКРО,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Отличник </a:t>
            </a: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просвещения РФ</a:t>
            </a:r>
          </a:p>
        </p:txBody>
      </p:sp>
    </p:spTree>
    <p:extLst>
      <p:ext uri="{BB962C8B-B14F-4D97-AF65-F5344CB8AC3E}">
        <p14:creationId xmlns:p14="http://schemas.microsoft.com/office/powerpoint/2010/main" val="4588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68" y="13116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Концепция «ТЕМП» - механизмы достижения современного качества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естественно-математического и технологического образования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2992" y="481751"/>
            <a:ext cx="608956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Механизм </a:t>
            </a: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сетевого взаимодействия</a:t>
            </a:r>
            <a:endParaRPr lang="ru-RU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40" y="777916"/>
            <a:ext cx="9032319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Академический лицей г. Магнитогорска: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реализация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 проекта «Инженеры будущего» с опорой на сетевое взаимодействие с организациями науки, бизнеса и производства (</a:t>
            </a:r>
            <a:r>
              <a:rPr lang="ru-RU" sz="1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статус ФИП в 2016 году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Смушкевич, Л. Н. Сетевое взаимодействие общеобразовательного учреждения с организациями науки, бизнеса и производства (из опыта работы региональной инновационной площадки МАОУ «Академический лицей» г. Магнитогорска):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сборник научно-методических материалов [Электронный ресурс] / Л. Н. Смушкевич, М. Н. Черепанова и др.; под ред. А. Г. </a:t>
            </a:r>
            <a:r>
              <a:rPr lang="ru-RU" sz="1600" dirty="0" err="1" smtClean="0">
                <a:solidFill>
                  <a:srgbClr val="003366"/>
                </a:solidFill>
                <a:latin typeface="Book Antiqua" panose="02040602050305030304" pitchFamily="18" charset="0"/>
              </a:rPr>
              <a:t>Обоскалова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. – Челябинск: ЧИППКРО, 2017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Программа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стажировки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«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Сетевое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взаимодействие общеобразовательной организации с организациями науки, бизнеса и производства как условие реализации проекта «Инженеры будущего»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233" y="2488675"/>
            <a:ext cx="9076426" cy="2609123"/>
            <a:chOff x="2233" y="2488675"/>
            <a:chExt cx="9076426" cy="260912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233" y="2488675"/>
              <a:ext cx="6001683" cy="2594984"/>
              <a:chOff x="-21416" y="2362547"/>
              <a:chExt cx="6001683" cy="2594984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76440" y="2362547"/>
                <a:ext cx="5903827" cy="2594984"/>
                <a:chOff x="1012544" y="2436319"/>
                <a:chExt cx="5903827" cy="2594984"/>
              </a:xfrm>
            </p:grpSpPr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544" y="3236662"/>
                  <a:ext cx="2702043" cy="1794641"/>
                </a:xfrm>
                <a:prstGeom prst="rect">
                  <a:avLst/>
                </a:prstGeom>
              </p:spPr>
            </p:pic>
            <p:grpSp>
              <p:nvGrpSpPr>
                <p:cNvPr id="3" name="Группа 2"/>
                <p:cNvGrpSpPr/>
                <p:nvPr/>
              </p:nvGrpSpPr>
              <p:grpSpPr>
                <a:xfrm>
                  <a:off x="2620720" y="2436319"/>
                  <a:ext cx="4295651" cy="2594984"/>
                  <a:chOff x="171187" y="2571749"/>
                  <a:chExt cx="4295651" cy="2594984"/>
                </a:xfrm>
              </p:grpSpPr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54561" y="3349684"/>
                    <a:ext cx="2312277" cy="1817049"/>
                  </a:xfrm>
                  <a:prstGeom prst="rect">
                    <a:avLst/>
                  </a:prstGeom>
                </p:spPr>
              </p:pic>
              <p:pic>
                <p:nvPicPr>
                  <p:cNvPr id="22" name="Рисунок 21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1187" y="2571749"/>
                    <a:ext cx="3712207" cy="25949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1416" y="3200785"/>
                <a:ext cx="1074718" cy="1060465"/>
              </a:xfrm>
              <a:prstGeom prst="rect">
                <a:avLst/>
              </a:prstGeom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5396823" y="3059308"/>
              <a:ext cx="3681836" cy="2038490"/>
              <a:chOff x="5396823" y="3059308"/>
              <a:chExt cx="3681836" cy="2038490"/>
            </a:xfrm>
          </p:grpSpPr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96823" y="3059308"/>
                <a:ext cx="2529708" cy="168087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82" t="10177" r="10560"/>
              <a:stretch/>
            </p:blipFill>
            <p:spPr>
              <a:xfrm>
                <a:off x="5858106" y="4077896"/>
                <a:ext cx="1451842" cy="101990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039" r="19253"/>
              <a:stretch/>
            </p:blipFill>
            <p:spPr>
              <a:xfrm>
                <a:off x="7740352" y="3059308"/>
                <a:ext cx="1338307" cy="146444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309948" y="4025910"/>
                <a:ext cx="1601733" cy="106383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27093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68" y="13116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Концепция «ТЕМП» - механизмы достижения современного качества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естественно-математического и технологического образования </a:t>
            </a:r>
            <a:endParaRPr lang="ru-RU" sz="1600" b="1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767" y="450219"/>
            <a:ext cx="8906381" cy="10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Механизм формирования устойчивого интереса обучающихся </a:t>
            </a: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85000"/>
              </a:lnSpc>
            </a:pP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</a:t>
            </a: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естественно-математическому и технологическому </a:t>
            </a: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егменту общего </a:t>
            </a: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образования </a:t>
            </a: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85000"/>
              </a:lnSpc>
            </a:pP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(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популяризация научных знаний среди обучающихся)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830" y="1461159"/>
            <a:ext cx="90323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 err="1">
                <a:solidFill>
                  <a:srgbClr val="003366"/>
                </a:solidFill>
                <a:latin typeface="Book Antiqua" panose="02040602050305030304" pitchFamily="18" charset="0"/>
              </a:rPr>
              <a:t>Коелгинская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 средняя общеобразовательная школа Еткульского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муниципального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района: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реализует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 технологию проектирования экскурсионно-познавательных маршрутов средствами образовательного туризма,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цель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которой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заключается в формировании у обучающихся устойчивого интереса к сельскохозяйственным профессиям родного села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(статус ФИП в 2018 году)</a:t>
            </a:r>
          </a:p>
          <a:p>
            <a:pPr algn="just">
              <a:lnSpc>
                <a:spcPct val="90000"/>
              </a:lnSpc>
            </a:pP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Раннее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личностное и профессиональное самоопределение сельских школьников : сборник методических материалов /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сост.: О. А. Костенко, А. А. Севрюкова, Д. Ф. Ильясов, Н. П. Костина. – Челябинск : ЧИППКРО, 2017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.</a:t>
            </a:r>
            <a:endParaRPr lang="ru-RU" sz="160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Программа стажировки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«Содержание и методы раннего личностного и профессионального самоопределения сельских школьников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»</a:t>
            </a:r>
            <a:endParaRPr lang="ru-RU" sz="16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0298" y="3716266"/>
            <a:ext cx="9013256" cy="1380350"/>
            <a:chOff x="40298" y="3716266"/>
            <a:chExt cx="9013256" cy="138035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004" t="20805" r="19612" b="32277"/>
            <a:stretch/>
          </p:blipFill>
          <p:spPr bwMode="auto">
            <a:xfrm>
              <a:off x="40298" y="3721867"/>
              <a:ext cx="3022362" cy="13662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560" t="12151" r="19354" b="24187"/>
            <a:stretch/>
          </p:blipFill>
          <p:spPr bwMode="auto">
            <a:xfrm>
              <a:off x="6948264" y="3721867"/>
              <a:ext cx="2105290" cy="13685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009" t="10976" r="21035" b="17144"/>
            <a:stretch/>
          </p:blipFill>
          <p:spPr bwMode="auto">
            <a:xfrm>
              <a:off x="4943006" y="3716266"/>
              <a:ext cx="1872208" cy="13774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470" t="7244" r="22481" b="14981"/>
            <a:stretch/>
          </p:blipFill>
          <p:spPr bwMode="auto">
            <a:xfrm>
              <a:off x="3203848" y="3757559"/>
              <a:ext cx="1593092" cy="13390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15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10" t="15440" r="26952" b="17143"/>
          <a:stretch/>
        </p:blipFill>
        <p:spPr bwMode="auto">
          <a:xfrm>
            <a:off x="6332246" y="699542"/>
            <a:ext cx="2771902" cy="20882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68" y="13116"/>
            <a:ext cx="8941207" cy="50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Концепция «ТЕМП» - механизмы достижения современного качества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естественно-математического и технологического образов</a:t>
            </a:r>
            <a:r>
              <a:rPr lang="ru-RU" sz="17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8714" y="434453"/>
            <a:ext cx="8906381" cy="93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Механизм формирования устойчивого интереса обучающихся </a:t>
            </a: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</a:t>
            </a: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естественно-математическому и технологическому </a:t>
            </a: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75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егменту общего </a:t>
            </a: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образования </a:t>
            </a: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75000"/>
              </a:lnSpc>
            </a:pPr>
            <a:r>
              <a:rPr lang="ru-RU" b="1" spc="-5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(</a:t>
            </a:r>
            <a:r>
              <a:rPr lang="ru-RU" b="1" spc="-50" dirty="0">
                <a:solidFill>
                  <a:srgbClr val="003366"/>
                </a:solidFill>
                <a:latin typeface="Book Antiqua" panose="02040602050305030304" pitchFamily="18" charset="0"/>
              </a:rPr>
              <a:t>популяризация научных знаний среди обучающихся)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42" y="1338648"/>
            <a:ext cx="5292257" cy="379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Средняя общеобразовательная школа № 1 г. Коркино: 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реализует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практику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формирования у обучающихся культуры комплексного применения знаний в области естественно-математического и технологического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образования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, а также предлагает качественно новый взгляд на роль и значение предметов естественно-математического и технологического сегмента в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воспитании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и социализации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школьников</a:t>
            </a:r>
            <a:endParaRPr lang="ru-RU" sz="150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Пяткова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, </a:t>
            </a: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О.Б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. Педагогические условия профессионального </a:t>
            </a: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самоопределения 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старшеклассников на основе сетевого </a:t>
            </a: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взаимодействия: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Сборник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материалов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концептуализации  эффективного педагогического опыта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региональной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инновационной площадки / О. Б. Пяткова, В. Н. Шайкина, Н. В.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Рыженкова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и др. – Челябинск : ЧИППКРО, 2017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.</a:t>
            </a:r>
            <a:endParaRPr lang="ru-RU" sz="150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Программа стажировки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«Формирования личностных, предметных и метапредметных результатов обучения посредством предметов естественно-математического и технологического циклов»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11" t="12073" r="25586" b="14487"/>
          <a:stretch/>
        </p:blipFill>
        <p:spPr bwMode="auto">
          <a:xfrm>
            <a:off x="5298094" y="2787774"/>
            <a:ext cx="3159371" cy="23557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8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68" y="13116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Концепция «ТЕМП» - механизмы достижения современного качества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естественно-математического и технологического образования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767" y="434453"/>
            <a:ext cx="8906381" cy="10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Механизм формирования устойчивого интереса обучающихся </a:t>
            </a: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85000"/>
              </a:lnSpc>
            </a:pP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</a:t>
            </a: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естественно-математическому и технологическому </a:t>
            </a: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егменту общего </a:t>
            </a: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образования </a:t>
            </a: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85000"/>
              </a:lnSpc>
            </a:pP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(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популяризация научных знаний среди обучающихся)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830" y="1445393"/>
            <a:ext cx="9032319" cy="2087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Средняя общеобразовательная школа № 5 г. Магнитогорска: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представляет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практику, методы и средства которой способствуют научно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обоснованному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пониманию обучающимися социальных и производственных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процессов.,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при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этом активно применяются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ресурсы школьного математического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образования</a:t>
            </a:r>
            <a:endParaRPr lang="ru-RU" sz="1600" b="1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Компетентностно-ориентированные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задания в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школе: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сборник заданий для педагогов общеобразовательных организаций /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Н.Н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. Стоянкина,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Д.Ф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. Ильясов,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В.В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. Кудинов,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В.В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. Шишина. – Челябинск : ЧИППКРО, 2017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.</a:t>
            </a:r>
            <a:endParaRPr lang="ru-RU" sz="160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Программа стажировки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«Педагогические условия поддержки выбора школьниками профессий в сфере интеллектуальной, исследовательской и наставнической деятельности»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766" y="3474587"/>
            <a:ext cx="9095382" cy="1619701"/>
            <a:chOff x="8766" y="3474587"/>
            <a:chExt cx="9095382" cy="161970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77" t="19401" r="34245" b="17526"/>
            <a:stretch/>
          </p:blipFill>
          <p:spPr bwMode="auto">
            <a:xfrm>
              <a:off x="8766" y="3488549"/>
              <a:ext cx="1868214" cy="16057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489" t="19921" r="34170" b="16491"/>
            <a:stretch/>
          </p:blipFill>
          <p:spPr bwMode="auto">
            <a:xfrm>
              <a:off x="1892746" y="3541669"/>
              <a:ext cx="1968146" cy="155261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241" t="24874" r="27809" b="23831"/>
            <a:stretch/>
          </p:blipFill>
          <p:spPr bwMode="auto">
            <a:xfrm>
              <a:off x="6300192" y="3474587"/>
              <a:ext cx="2803956" cy="161970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354" t="25960" r="31702" b="17732"/>
            <a:stretch/>
          </p:blipFill>
          <p:spPr bwMode="auto">
            <a:xfrm>
              <a:off x="5245319" y="3534515"/>
              <a:ext cx="1983586" cy="12836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751" t="20212" r="41618" b="17196"/>
            <a:stretch/>
          </p:blipFill>
          <p:spPr bwMode="auto">
            <a:xfrm>
              <a:off x="3886635" y="3510218"/>
              <a:ext cx="1693094" cy="158407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0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24" t="21444" r="17583" b="42049"/>
          <a:stretch/>
        </p:blipFill>
        <p:spPr bwMode="auto">
          <a:xfrm>
            <a:off x="5861840" y="731633"/>
            <a:ext cx="3302542" cy="14160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68" y="13116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Концепция «ТЕМП» - механизмы достижения современного качества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естественно-математического и технологического образования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830" y="445158"/>
            <a:ext cx="8906381" cy="93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Механизм формирования устойчивого интереса обучающихся </a:t>
            </a: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</a:t>
            </a: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естественно-математическому </a:t>
            </a: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технологическому </a:t>
            </a: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сегменту общего </a:t>
            </a: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образования </a:t>
            </a: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75000"/>
              </a:lnSpc>
            </a:pPr>
            <a:r>
              <a:rPr lang="ru-RU" b="1" spc="-8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(</a:t>
            </a:r>
            <a:r>
              <a:rPr lang="ru-RU" b="1" spc="-80" dirty="0">
                <a:solidFill>
                  <a:srgbClr val="003366"/>
                </a:solidFill>
                <a:latin typeface="Book Antiqua" panose="02040602050305030304" pitchFamily="18" charset="0"/>
              </a:rPr>
              <a:t>популяризация научных знаний среди обучающихся)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415" y="1342914"/>
            <a:ext cx="50762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Средняя общеобразовательная школа № 9 г Аши: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реализует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 технологию профессионального самоопределения и профессиональной ориентации обучающихся.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Апробирует интеграцию основных общеобразовательных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программ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и программ профессионального обучения по профессиям рабочих, должностям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служащих</a:t>
            </a:r>
            <a:endParaRPr lang="ru-RU" sz="150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Профессиональная 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ориентация детей с ограниченными возможностями развития в условиях общеобразовательной </a:t>
            </a: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школы: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сборник методических материалов / А. Н. Ахметова, Н. В. Белокопытова, А. В. Ильина, С. Н. Коваленко, Ю. Г. Маковецкая, С. В. </a:t>
            </a:r>
            <a:r>
              <a:rPr lang="ru-RU" sz="15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Немцева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, Л. А. </a:t>
            </a:r>
            <a:r>
              <a:rPr lang="ru-RU" sz="15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Папроцкая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, Д. Н. Погорелов, Т. Н. </a:t>
            </a:r>
            <a:r>
              <a:rPr lang="ru-RU" sz="15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Симанович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, Т. И. </a:t>
            </a:r>
            <a:r>
              <a:rPr lang="ru-RU" sz="15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Шалашова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, Т. Г. Шаталина. – Челябинск : ЧИППКРО,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2017.</a:t>
            </a:r>
            <a:endParaRPr lang="ru-RU" sz="150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Программа </a:t>
            </a: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стажировки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«Образовательная агломерация как </a:t>
            </a:r>
            <a:r>
              <a:rPr lang="ru-RU" sz="15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эффектив-ный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 механизм реализации Концепции развития естественно-математического и технологического образования в Челябинской области «ТЕМП»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91" t="22030" r="18207" b="15409"/>
          <a:stretch/>
        </p:blipFill>
        <p:spPr bwMode="auto">
          <a:xfrm>
            <a:off x="5148063" y="2151224"/>
            <a:ext cx="3995937" cy="2979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8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68" y="13116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Концепция «ТЕМП» - механизмы достижения современного качества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естественно-математического и технологического образования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8658" y="450218"/>
            <a:ext cx="89063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7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Механизм </a:t>
            </a: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информационно-мотивационного сопровождения обучающихся 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как субъектов выбора профессии с опорой на традиции </a:t>
            </a: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ценностного подхода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022" y="1004583"/>
            <a:ext cx="903231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Средняя общеобразовательная школа № 1 г. Кыштыма: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использует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 научно обоснованную технологию, позволяющую сформировать у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обучающихся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панорамный взгляд на инженерные и рабочие профессии,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интегрирующий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представления об осуществляемых трудовых функциях,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а также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возможностях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работника в самореализации в профессии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(статус ФИП в 2017 году)</a:t>
            </a:r>
          </a:p>
          <a:p>
            <a:pPr algn="just">
              <a:lnSpc>
                <a:spcPct val="90000"/>
              </a:lnSpc>
            </a:pP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Формирование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ценностного отношения школьников к инженерным и высокотехнологичным рабочим профессиям: сборник методических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материалов/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сост.: Н. Г. Каримова, Д. Ф. Ильясов, Е.А. Селиванова, Л.С. </a:t>
            </a:r>
            <a:r>
              <a:rPr lang="ru-RU" sz="16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Ведерни-кова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 ; под ред. В. Н. </a:t>
            </a:r>
            <a:r>
              <a:rPr lang="ru-RU" sz="1600" dirty="0" err="1" smtClean="0">
                <a:solidFill>
                  <a:srgbClr val="003366"/>
                </a:solidFill>
                <a:latin typeface="Book Antiqua" panose="02040602050305030304" pitchFamily="18" charset="0"/>
              </a:rPr>
              <a:t>Кеспикова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; </a:t>
            </a:r>
            <a:r>
              <a:rPr lang="ru-RU" sz="16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Челяб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. ин-т </a:t>
            </a:r>
            <a:r>
              <a:rPr lang="ru-RU" sz="16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перепод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. и </a:t>
            </a:r>
            <a:r>
              <a:rPr lang="ru-RU" sz="16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пов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. </a:t>
            </a:r>
            <a:r>
              <a:rPr lang="ru-RU" sz="16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квал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. работ. об-раз. – Челябинск : ЧИППКРО, 2017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.</a:t>
            </a:r>
            <a:endParaRPr lang="ru-RU" sz="160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Программа стажировки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«Содержание и методы психолого-педагогического сопровождения ориентации школьников на инженерные и высокотехнологичные рабочие профессии»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2225" y="3556358"/>
            <a:ext cx="9069799" cy="1552150"/>
            <a:chOff x="32225" y="3556358"/>
            <a:chExt cx="9069799" cy="1552150"/>
          </a:xfrm>
        </p:grpSpPr>
        <p:pic>
          <p:nvPicPr>
            <p:cNvPr id="20484" name="Picture 4" descr="veder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849" y="3556358"/>
              <a:ext cx="3431704" cy="1544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2" name="Picture 2" descr="ÐÐ°ÑÐ¸Ð¼Ð¾Ð²Ð° ÐÐ°ÑÐ°Ð»ÑÑ ÐÑÐ¸Ð³Ð¾ÑÑÐµÐ²Ð½Ð°, Ð´Ð¸ÑÐµÐºÑÐ¾Ñ ÑÐºÐ¾Ð»Ñ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592" y="3572408"/>
              <a:ext cx="1525432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6" name="Picture 6" descr="alek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87" t="12679"/>
            <a:stretch/>
          </p:blipFill>
          <p:spPr bwMode="auto">
            <a:xfrm>
              <a:off x="32225" y="3715153"/>
              <a:ext cx="3321656" cy="136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8" name="Picture 8" descr="ustin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2884"/>
            <a:stretch/>
          </p:blipFill>
          <p:spPr bwMode="auto">
            <a:xfrm>
              <a:off x="1454586" y="3715153"/>
              <a:ext cx="3007055" cy="139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30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68" y="13116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Концепция «ТЕМП» - механизмы достижения современного качества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естественно-математического и технологического образования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0190" y="497516"/>
            <a:ext cx="8906381" cy="80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Механизм развития кадрового </a:t>
            </a: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потенциала </a:t>
            </a: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образовательной организации </a:t>
            </a:r>
          </a:p>
          <a:p>
            <a:pPr>
              <a:lnSpc>
                <a:spcPct val="85000"/>
              </a:lnSpc>
            </a:pPr>
            <a:r>
              <a:rPr lang="ru-RU" b="1" spc="-6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как </a:t>
            </a:r>
            <a:r>
              <a:rPr lang="ru-RU" b="1" spc="-60" dirty="0">
                <a:solidFill>
                  <a:srgbClr val="003366"/>
                </a:solidFill>
                <a:latin typeface="Book Antiqua" panose="02040602050305030304" pitchFamily="18" charset="0"/>
              </a:rPr>
              <a:t>средства </a:t>
            </a:r>
            <a:r>
              <a:rPr lang="ru-RU" b="1" spc="-6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повышения качества </a:t>
            </a:r>
            <a:r>
              <a:rPr lang="ru-RU" b="1" spc="-60" dirty="0">
                <a:solidFill>
                  <a:srgbClr val="003366"/>
                </a:solidFill>
                <a:latin typeface="Book Antiqua" panose="02040602050305030304" pitchFamily="18" charset="0"/>
              </a:rPr>
              <a:t>естественно-научного</a:t>
            </a:r>
            <a:r>
              <a:rPr lang="ru-RU" b="1" spc="-10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endParaRPr lang="ru-RU" b="1" spc="-100" dirty="0" smtClean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и технологического 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образования</a:t>
            </a:r>
            <a:endParaRPr lang="ru-RU" b="1" dirty="0" smtClean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45" y="1259840"/>
            <a:ext cx="5464827" cy="3937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Каслинская средняя </a:t>
            </a:r>
            <a:endParaRPr lang="ru-RU" sz="1600" b="1" dirty="0" smtClean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о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бщеобразовательная школа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№ 27: </a:t>
            </a:r>
            <a:endParaRPr lang="ru-RU" sz="1600" b="1" dirty="0" smtClean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ru-RU" sz="153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реализуется</a:t>
            </a:r>
            <a:r>
              <a:rPr lang="ru-RU" sz="153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ru-RU" sz="1530" b="1" dirty="0">
                <a:solidFill>
                  <a:srgbClr val="003366"/>
                </a:solidFill>
                <a:latin typeface="Book Antiqua" panose="02040602050305030304" pitchFamily="18" charset="0"/>
              </a:rPr>
              <a:t>личностно-ориентированная система поддержки профессионального развития педагогов посредством активизации психологических механизмов </a:t>
            </a:r>
            <a:r>
              <a:rPr lang="ru-RU" sz="153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самоопределения </a:t>
            </a:r>
            <a:r>
              <a:rPr lang="ru-RU" sz="1530" b="1" dirty="0">
                <a:solidFill>
                  <a:srgbClr val="003366"/>
                </a:solidFill>
                <a:latin typeface="Book Antiqua" panose="02040602050305030304" pitchFamily="18" charset="0"/>
              </a:rPr>
              <a:t>и </a:t>
            </a:r>
            <a:r>
              <a:rPr lang="ru-RU" sz="153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самореализации</a:t>
            </a:r>
            <a:endParaRPr lang="ru-RU" sz="1530" b="1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ru-RU" sz="153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Диверсификация </a:t>
            </a:r>
            <a:r>
              <a:rPr lang="ru-RU" sz="1530" b="1" dirty="0">
                <a:solidFill>
                  <a:srgbClr val="003366"/>
                </a:solidFill>
                <a:latin typeface="Book Antiqua" panose="02040602050305030304" pitchFamily="18" charset="0"/>
              </a:rPr>
              <a:t>институциональной методической службы как основа формирования и развития профессиональной компетентности педагогов по повышению качества </a:t>
            </a:r>
            <a:r>
              <a:rPr lang="ru-RU" sz="153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образования: </a:t>
            </a:r>
            <a:r>
              <a:rPr lang="ru-RU" sz="1530" dirty="0">
                <a:solidFill>
                  <a:srgbClr val="003366"/>
                </a:solidFill>
                <a:latin typeface="Book Antiqua" panose="02040602050305030304" pitchFamily="18" charset="0"/>
              </a:rPr>
              <a:t>Сборник материалов концептуализации  эффективного педагогического опыта региональной инновационной площадки / </a:t>
            </a:r>
            <a:r>
              <a:rPr lang="ru-RU" sz="153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Е.Г</a:t>
            </a:r>
            <a:r>
              <a:rPr lang="ru-RU" sz="1530" dirty="0">
                <a:solidFill>
                  <a:srgbClr val="003366"/>
                </a:solidFill>
                <a:latin typeface="Book Antiqua" panose="02040602050305030304" pitchFamily="18" charset="0"/>
              </a:rPr>
              <a:t>. Коликова, </a:t>
            </a:r>
            <a:r>
              <a:rPr lang="ru-RU" sz="153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Т.В</a:t>
            </a:r>
            <a:r>
              <a:rPr lang="ru-RU" sz="1530" dirty="0">
                <a:solidFill>
                  <a:srgbClr val="003366"/>
                </a:solidFill>
                <a:latin typeface="Book Antiqua" panose="02040602050305030304" pitchFamily="18" charset="0"/>
              </a:rPr>
              <a:t>. Уткина, </a:t>
            </a:r>
            <a:r>
              <a:rPr lang="ru-RU" sz="153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И.Б</a:t>
            </a:r>
            <a:r>
              <a:rPr lang="ru-RU" sz="1530" dirty="0">
                <a:solidFill>
                  <a:srgbClr val="003366"/>
                </a:solidFill>
                <a:latin typeface="Book Antiqua" panose="02040602050305030304" pitchFamily="18" charset="0"/>
              </a:rPr>
              <a:t>. Быков, </a:t>
            </a:r>
            <a:r>
              <a:rPr lang="ru-RU" sz="153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Т.П</a:t>
            </a:r>
            <a:r>
              <a:rPr lang="ru-RU" sz="1530" dirty="0">
                <a:solidFill>
                  <a:srgbClr val="003366"/>
                </a:solidFill>
                <a:latin typeface="Book Antiqua" panose="02040602050305030304" pitchFamily="18" charset="0"/>
              </a:rPr>
              <a:t>. </a:t>
            </a:r>
            <a:r>
              <a:rPr lang="ru-RU" sz="1530" dirty="0" err="1">
                <a:solidFill>
                  <a:srgbClr val="003366"/>
                </a:solidFill>
                <a:latin typeface="Book Antiqua" panose="02040602050305030304" pitchFamily="18" charset="0"/>
              </a:rPr>
              <a:t>Честнокова</a:t>
            </a:r>
            <a:r>
              <a:rPr lang="ru-RU" sz="1530" dirty="0">
                <a:solidFill>
                  <a:srgbClr val="003366"/>
                </a:solidFill>
                <a:latin typeface="Book Antiqua" panose="02040602050305030304" pitchFamily="18" charset="0"/>
              </a:rPr>
              <a:t>. – Челябинск : ЧИППКРО, 2017</a:t>
            </a:r>
            <a:r>
              <a:rPr lang="ru-RU" sz="153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.</a:t>
            </a:r>
            <a:endParaRPr lang="ru-RU" sz="153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ru-RU" sz="1530" b="1" dirty="0">
                <a:solidFill>
                  <a:srgbClr val="003366"/>
                </a:solidFill>
                <a:latin typeface="Book Antiqua" panose="02040602050305030304" pitchFamily="18" charset="0"/>
              </a:rPr>
              <a:t>Программа стажировки </a:t>
            </a:r>
            <a:r>
              <a:rPr lang="ru-RU" sz="1530" dirty="0">
                <a:solidFill>
                  <a:srgbClr val="003366"/>
                </a:solidFill>
                <a:latin typeface="Book Antiqua" panose="02040602050305030304" pitchFamily="18" charset="0"/>
              </a:rPr>
              <a:t>«Модель непрерывного профессионального </a:t>
            </a:r>
            <a:r>
              <a:rPr lang="ru-RU" sz="153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образования </a:t>
            </a:r>
            <a:r>
              <a:rPr lang="ru-RU" sz="1530" dirty="0">
                <a:solidFill>
                  <a:srgbClr val="003366"/>
                </a:solidFill>
                <a:latin typeface="Book Antiqua" panose="02040602050305030304" pitchFamily="18" charset="0"/>
              </a:rPr>
              <a:t>педагогов как средство реализации проекта развития естественно-математического и технологического образования «ТЕМП»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508104" y="1016861"/>
            <a:ext cx="3580385" cy="4088112"/>
            <a:chOff x="5508104" y="1016861"/>
            <a:chExt cx="3580385" cy="4088112"/>
          </a:xfrm>
        </p:grpSpPr>
        <p:pic>
          <p:nvPicPr>
            <p:cNvPr id="19457" name="Picture 1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767" t="25423" r="14778" b="33040"/>
            <a:stretch/>
          </p:blipFill>
          <p:spPr bwMode="auto">
            <a:xfrm>
              <a:off x="5508104" y="3090869"/>
              <a:ext cx="3573641" cy="201410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131" t="8610" r="18435" b="80492"/>
            <a:stretch/>
          </p:blipFill>
          <p:spPr bwMode="auto">
            <a:xfrm>
              <a:off x="6443142" y="1016861"/>
              <a:ext cx="2645346" cy="51590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Picture 3" descr="K:\_ОБЩАЯ_\_TEST(папка техотдела)\Рисунок1-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369" y="1527920"/>
              <a:ext cx="3060120" cy="1562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65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666982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Региональные инновационные площадки, реализующие проекты </a:t>
            </a:r>
            <a:endParaRPr lang="ru-RU" sz="1600" b="1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организации внутренних систем оценки качества образования, в 2016-2018 годах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3634" y="2485"/>
            <a:ext cx="890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МОУ «Гимназия № 53» г. Магнитогорска </a:t>
            </a:r>
            <a:endParaRPr lang="ru-RU" sz="20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32815"/>
            <a:ext cx="579419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</a:pP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Реализация</a:t>
            </a: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модели </a:t>
            </a: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совершенствования 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внутренней системы оценки качества образования на основе </a:t>
            </a:r>
            <a:r>
              <a:rPr lang="ru-RU" sz="1500" b="1" dirty="0" err="1">
                <a:solidFill>
                  <a:srgbClr val="003366"/>
                </a:solidFill>
                <a:latin typeface="Book Antiqua" panose="02040602050305030304" pitchFamily="18" charset="0"/>
              </a:rPr>
              <a:t>инфозоны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 образовательной организации; организация тьюторского </a:t>
            </a: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сопровождения 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по внедрению модели ВСОКО в образовательных организациях Челябинской области в рамках работы регионального ресурсного центра</a:t>
            </a:r>
          </a:p>
          <a:p>
            <a:pPr algn="just">
              <a:lnSpc>
                <a:spcPct val="93000"/>
              </a:lnSpc>
            </a:pP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Ф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. Н. </a:t>
            </a:r>
            <a:r>
              <a:rPr lang="ru-RU" sz="1500" b="1" dirty="0" err="1">
                <a:solidFill>
                  <a:srgbClr val="003366"/>
                </a:solidFill>
                <a:latin typeface="Book Antiqua" panose="02040602050305030304" pitchFamily="18" charset="0"/>
              </a:rPr>
              <a:t>Уразманова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, Н.А. Лаптева, Ю.Г. Полякова «Модель внутренней системы оценки качества как эффективный инструмент принятия </a:t>
            </a: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управленческих 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решений» // Сборник: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материалов XVII Международной заочной научно-практической конференции «Модернизация системы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профессионального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образования на основе регулируемого эволюционирования» (г.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Челябинск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). – Челябинск: Издательство Челябинского института переподготовки и повышения квалификации работников образования; 2018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.</a:t>
            </a:r>
            <a:endParaRPr lang="ru-RU" sz="150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93000"/>
              </a:lnSpc>
            </a:pP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Тьюторское сопровождение реализации программ повышения </a:t>
            </a: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квалификации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: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«Управление качеством образования в образовательной </a:t>
            </a:r>
            <a:r>
              <a:rPr lang="ru-RU" sz="15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организации </a:t>
            </a:r>
            <a:r>
              <a:rPr lang="ru-RU" sz="1500" dirty="0">
                <a:solidFill>
                  <a:srgbClr val="003366"/>
                </a:solidFill>
                <a:latin typeface="Book Antiqua" panose="02040602050305030304" pitchFamily="18" charset="0"/>
              </a:rPr>
              <a:t>на основе региональной модели оценки качества общего образования»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 для 1314 слушателей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1739"/>
            <a:ext cx="3207101" cy="4622989"/>
            <a:chOff x="0" y="1739"/>
            <a:chExt cx="3207101" cy="462298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397" r="749" b="84200"/>
            <a:stretch/>
          </p:blipFill>
          <p:spPr>
            <a:xfrm>
              <a:off x="24788" y="1739"/>
              <a:ext cx="2544991" cy="666266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562483"/>
              <a:ext cx="3207101" cy="4062245"/>
              <a:chOff x="0" y="562483"/>
              <a:chExt cx="3207101" cy="4062245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966" t="11960" r="35368" b="3520"/>
              <a:stretch/>
            </p:blipFill>
            <p:spPr>
              <a:xfrm>
                <a:off x="0" y="967120"/>
                <a:ext cx="3207101" cy="36576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396" t="2735" r="43158" b="86096"/>
              <a:stretch/>
            </p:blipFill>
            <p:spPr>
              <a:xfrm>
                <a:off x="24789" y="562483"/>
                <a:ext cx="2112579" cy="4833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17173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" y="2877612"/>
            <a:ext cx="9126534" cy="1758100"/>
            <a:chOff x="1" y="2877612"/>
            <a:chExt cx="9126534" cy="1758100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721066"/>
              <a:ext cx="797049" cy="914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2877612"/>
              <a:ext cx="1789235" cy="172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1" name="Picture 3" descr="ÐÐ°ÑÑÐ¸Ð½ÐºÐ¸ Ð¿Ð¾ Ð·Ð°Ð¿ÑÐ¾ÑÑ Ð¿ÐµÑÑÐ¾Ð²Ð° Ð¾Ð»ÑÐ³Ð° Ð²Ð¸ÐºÑÐ¾ÑÐ¾Ð²Ð½Ð° ÑÐµÐ»ÑÐ±Ð¸Ð½ÑÐº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331" t="6115" r="7371" b="16005"/>
            <a:stretch/>
          </p:blipFill>
          <p:spPr bwMode="auto">
            <a:xfrm>
              <a:off x="755575" y="2900064"/>
              <a:ext cx="2087117" cy="17069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436" t="15210" r="31278" b="52941"/>
            <a:stretch/>
          </p:blipFill>
          <p:spPr bwMode="auto">
            <a:xfrm>
              <a:off x="3994874" y="2902514"/>
              <a:ext cx="5131661" cy="169352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" y="4651216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Региональные инновационные площадки, реализующие проекты </a:t>
            </a:r>
            <a:endParaRPr lang="ru-RU" sz="1600" b="1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организации внутренних систем оценки качества образования, в 2016-2018 годах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3634" y="2485"/>
            <a:ext cx="890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МАОУ «Средняя общеобразовательная </a:t>
            </a:r>
            <a:r>
              <a:rPr lang="ru-RU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школа </a:t>
            </a:r>
          </a:p>
          <a:p>
            <a:pPr algn="r">
              <a:lnSpc>
                <a:spcPct val="90000"/>
              </a:lnSpc>
            </a:pPr>
            <a:r>
              <a:rPr lang="ru-RU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 </a:t>
            </a:r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углубленным изучением предметов № 104 г. Челябинска»</a:t>
            </a:r>
            <a:endParaRPr lang="ru-RU" sz="20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5387" y="593424"/>
            <a:ext cx="8962544" cy="238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90000"/>
              </a:lnSpc>
            </a:pP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Реализация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проекта «Школьная модель психолого-педагогического сопровождения процедур оценивания результатов индивидуальных достижений обучающихся» </a:t>
            </a:r>
            <a:r>
              <a:rPr lang="ru-RU" sz="1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(статус ФИП в 2018 году)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Организация и представление опыта в рамках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III межрегиональной научно-практической конференции «Проблемы и перспективы развития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систем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оценки качества образования. Аспекты результативности региональной политики в сфере оценки качества образования»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(2018г.)</a:t>
            </a: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Тьюторское сопровождение реализации программ повышения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квалификации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: «Управление качеством образования в образовательной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организации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на основе региональной модели оценки качества общего образования»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для 210 слушателей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315" t="24916" r="2230" b="52355"/>
          <a:stretch/>
        </p:blipFill>
        <p:spPr bwMode="auto">
          <a:xfrm>
            <a:off x="71089" y="2902514"/>
            <a:ext cx="1390936" cy="8693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4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666982"/>
            <a:ext cx="89412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Результативность и эффективность функционирования </a:t>
            </a:r>
            <a:endParaRPr lang="ru-RU" sz="1600" b="1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инновационной инфраструктуры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109834"/>
            <a:ext cx="7635521" cy="695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Результаты работы РИП в 2016-2018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годах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903" y="967108"/>
            <a:ext cx="8669402" cy="9798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 Antiqua" panose="02040602050305030304" pitchFamily="18" charset="0"/>
              </a:rPr>
              <a:t>1.Количество </a:t>
            </a:r>
            <a:r>
              <a:rPr lang="ru-RU" sz="2000" dirty="0">
                <a:latin typeface="Book Antiqua" panose="02040602050305030304" pitchFamily="18" charset="0"/>
              </a:rPr>
              <a:t>педагогических и руководящих работников, прошедших повышение квалификации в форме стажировок на базе </a:t>
            </a:r>
            <a:r>
              <a:rPr lang="ru-RU" sz="2000" dirty="0" err="1">
                <a:latin typeface="Book Antiqua" panose="02040602050305030304" pitchFamily="18" charset="0"/>
              </a:rPr>
              <a:t>РИПов</a:t>
            </a:r>
            <a:r>
              <a:rPr lang="ru-RU" sz="2000" dirty="0">
                <a:latin typeface="Book Antiqua" panose="02040602050305030304" pitchFamily="18" charset="0"/>
              </a:rPr>
              <a:t>: 400 </a:t>
            </a:r>
            <a:r>
              <a:rPr lang="ru-RU" sz="2000" dirty="0" smtClean="0">
                <a:latin typeface="Book Antiqua" panose="02040602050305030304" pitchFamily="18" charset="0"/>
              </a:rPr>
              <a:t>человек </a:t>
            </a:r>
            <a:r>
              <a:rPr lang="ru-RU" sz="2000" dirty="0">
                <a:latin typeface="Book Antiqua" panose="02040602050305030304" pitchFamily="18" charset="0"/>
              </a:rPr>
              <a:t>из всех муниципалитетов Челябинской области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2828250"/>
            <a:ext cx="8712968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just">
              <a:buFont typeface="Wingdings" panose="05000000000000000000" pitchFamily="2" charset="2"/>
              <a:buChar char="v"/>
            </a:pPr>
            <a:r>
              <a:rPr lang="ru-RU" sz="1500" b="1" dirty="0">
                <a:solidFill>
                  <a:srgbClr val="002060"/>
                </a:solidFill>
                <a:latin typeface="Book Antiqua" panose="02040602050305030304" pitchFamily="18" charset="0"/>
              </a:rPr>
              <a:t>1230 человек</a:t>
            </a:r>
            <a:r>
              <a:rPr lang="ru-RU" sz="1500" dirty="0">
                <a:solidFill>
                  <a:srgbClr val="002060"/>
                </a:solidFill>
                <a:latin typeface="Book Antiqua" panose="02040602050305030304" pitchFamily="18" charset="0"/>
              </a:rPr>
              <a:t> из </a:t>
            </a:r>
            <a:r>
              <a:rPr lang="ru-RU" sz="1500" b="1" dirty="0">
                <a:solidFill>
                  <a:srgbClr val="002060"/>
                </a:solidFill>
                <a:latin typeface="Book Antiqua" panose="02040602050305030304" pitchFamily="18" charset="0"/>
              </a:rPr>
              <a:t>22 субъектов РФ </a:t>
            </a:r>
            <a:r>
              <a:rPr lang="ru-RU" sz="1500" dirty="0">
                <a:solidFill>
                  <a:srgbClr val="002060"/>
                </a:solidFill>
                <a:latin typeface="Book Antiqua" panose="02040602050305030304" pitchFamily="18" charset="0"/>
              </a:rPr>
              <a:t>(город </a:t>
            </a:r>
            <a:r>
              <a:rPr lang="ru-RU" sz="1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Санкт-Петербург; Вологодская</a:t>
            </a:r>
            <a:r>
              <a:rPr lang="ru-RU" sz="1500" dirty="0">
                <a:solidFill>
                  <a:srgbClr val="002060"/>
                </a:solidFill>
                <a:latin typeface="Book Antiqua" panose="02040602050305030304" pitchFamily="18" charset="0"/>
              </a:rPr>
              <a:t>, Воронежская, Кемеровская, Курганская, Новосибирская, Омская, Оренбургская, Свердловская, Тюменская, Иркутская области; </a:t>
            </a:r>
            <a:r>
              <a:rPr lang="ru-RU" sz="1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Республики Башкортостан</a:t>
            </a:r>
            <a:r>
              <a:rPr lang="ru-RU" sz="1500" dirty="0">
                <a:solidFill>
                  <a:srgbClr val="002060"/>
                </a:solidFill>
                <a:latin typeface="Book Antiqua" panose="02040602050305030304" pitchFamily="18" charset="0"/>
              </a:rPr>
              <a:t>, Бурятия, Дагестан, Коми, Татарстан, Чечня, </a:t>
            </a:r>
            <a:r>
              <a:rPr lang="ru-RU" sz="1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Марий </a:t>
            </a:r>
            <a:r>
              <a:rPr lang="ru-RU" sz="1500" dirty="0">
                <a:solidFill>
                  <a:srgbClr val="002060"/>
                </a:solidFill>
                <a:latin typeface="Book Antiqua" panose="02040602050305030304" pitchFamily="18" charset="0"/>
              </a:rPr>
              <a:t>Эл, Кабардино-Балкария, Удмуртия; Ханты-Мансийский </a:t>
            </a:r>
            <a:r>
              <a:rPr lang="ru-RU" sz="1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автономный </a:t>
            </a:r>
            <a:r>
              <a:rPr lang="ru-RU" sz="1500" dirty="0">
                <a:solidFill>
                  <a:srgbClr val="002060"/>
                </a:solidFill>
                <a:latin typeface="Book Antiqua" panose="02040602050305030304" pitchFamily="18" charset="0"/>
              </a:rPr>
              <a:t>округ-ЮГРА, Ямало-ненецкий  автономный округ)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6236" y="2062467"/>
            <a:ext cx="8669402" cy="6890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 Antiqua" panose="02040602050305030304" pitchFamily="18" charset="0"/>
              </a:rPr>
              <a:t>2.Количество </a:t>
            </a:r>
            <a:r>
              <a:rPr lang="ru-RU" sz="2000" dirty="0">
                <a:latin typeface="Book Antiqua" panose="02040602050305030304" pitchFamily="18" charset="0"/>
              </a:rPr>
              <a:t>работников образования, принявших участие в </a:t>
            </a:r>
            <a:r>
              <a:rPr lang="ru-RU" sz="2000" dirty="0" err="1">
                <a:latin typeface="Book Antiqua" panose="02040602050305030304" pitchFamily="18" charset="0"/>
              </a:rPr>
              <a:t>вебинарах</a:t>
            </a:r>
            <a:r>
              <a:rPr lang="ru-RU" sz="2000" dirty="0">
                <a:latin typeface="Book Antiqua" panose="02040602050305030304" pitchFamily="18" charset="0"/>
              </a:rPr>
              <a:t>, проводимых специалистами РИП: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166" y="4172953"/>
            <a:ext cx="8709338" cy="4107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just">
              <a:buFont typeface="Wingdings" panose="05000000000000000000" pitchFamily="2" charset="2"/>
              <a:buChar char="v"/>
            </a:pPr>
            <a:r>
              <a:rPr lang="ru-RU" sz="1500" b="1" dirty="0">
                <a:solidFill>
                  <a:srgbClr val="002060"/>
                </a:solidFill>
                <a:latin typeface="Book Antiqua" panose="02040602050305030304" pitchFamily="18" charset="0"/>
              </a:rPr>
              <a:t>1700 специалистов </a:t>
            </a:r>
            <a:r>
              <a:rPr lang="ru-RU" sz="1500" dirty="0">
                <a:solidFill>
                  <a:srgbClr val="002060"/>
                </a:solidFill>
                <a:latin typeface="Book Antiqua" panose="02040602050305030304" pitchFamily="18" charset="0"/>
              </a:rPr>
              <a:t>из школ </a:t>
            </a:r>
            <a:r>
              <a:rPr lang="ru-RU" sz="1500" b="1" dirty="0">
                <a:solidFill>
                  <a:srgbClr val="002060"/>
                </a:solidFill>
                <a:latin typeface="Book Antiqua" panose="02040602050305030304" pitchFamily="18" charset="0"/>
              </a:rPr>
              <a:t>Челябинской области</a:t>
            </a:r>
            <a:endParaRPr lang="ru-RU" sz="15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2650"/>
            <a:ext cx="9138975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Организационно-управленческие </a:t>
            </a: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основы развития 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инновационной инфраструктуры в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системе </a:t>
            </a: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образования 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Челябинской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области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8" name="Picture 4" descr="ÐÐ°ÑÑÐ¸Ð½ÐºÐ¸ Ð¿Ð¾ Ð·Ð°Ð¿ÑÐ¾ÑÑ ÐÑÐ°Ð²Ð¸ÑÐµÐ»ÑÑÑÐ²Ð° Ð§ÐµÐ»ÑÐ±Ð¸Ð½ÑÐºÐ¾Ð¹ Ð¾Ð±Ð»Ð°ÑÑÐ¸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23" t="12849" r="56020" b="17503"/>
          <a:stretch/>
        </p:blipFill>
        <p:spPr bwMode="auto">
          <a:xfrm>
            <a:off x="8028384" y="3780120"/>
            <a:ext cx="1008112" cy="11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1466" y="3657458"/>
            <a:ext cx="7542584" cy="133882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perspective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Постановление Правительства Челябинской области </a:t>
            </a:r>
          </a:p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от 19.11.2014 года № 603-П «О Порядке признания организаций, осуществляющих образовательную деятельность, и иных действующих в сфере образования организаций, а также их объединений, региональными инновационными площадками»</a:t>
            </a:r>
            <a:endParaRPr lang="ru-RU" dirty="0"/>
          </a:p>
        </p:txBody>
      </p:sp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768" y="636478"/>
            <a:ext cx="942558" cy="103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7376" y="591384"/>
            <a:ext cx="3783860" cy="108952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scene3d>
            <a:camera prst="perspectiveLef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Закон </a:t>
            </a: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№ 273 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ФЗ </a:t>
            </a:r>
            <a:endParaRPr lang="ru-RU" b="1" dirty="0" smtClean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статья 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20. Экспериментальная </a:t>
            </a:r>
            <a:endParaRPr lang="ru-RU" b="1" dirty="0" smtClean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и 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инновационная деятельность </a:t>
            </a:r>
            <a:endParaRPr lang="ru-RU" b="1" dirty="0" smtClean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в 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сфере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804" y="1763626"/>
            <a:ext cx="8961692" cy="1827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8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Порядок формирования и функционирования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 инновационной инфраструктуры в системе образования (в том числе порядок признания организации федеральной инновационной площадкой), перечень федеральных инновационных площадок устанавливаются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Порядок признания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организаций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региональными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инновационными площадками устанавливается органами государственной власти субъектов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0350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651216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Результативность и эффективность функционирования </a:t>
            </a:r>
            <a:endParaRPr lang="ru-RU" sz="1600" b="1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инновационной инфраструктуры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109834"/>
            <a:ext cx="7635521" cy="695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Результаты работы РИП в 2016-2018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годах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903" y="967108"/>
            <a:ext cx="8669402" cy="7405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 Antiqua" panose="02040602050305030304" pitchFamily="18" charset="0"/>
              </a:rPr>
              <a:t>3.Количество </a:t>
            </a:r>
            <a:r>
              <a:rPr lang="ru-RU" sz="2000" dirty="0">
                <a:latin typeface="Book Antiqua" panose="02040602050305030304" pitchFamily="18" charset="0"/>
              </a:rPr>
              <a:t>статей в высокорейтинговых научных изданиях по тематике инновационной деятельности РИП –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 статей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6236" y="1975754"/>
            <a:ext cx="8669402" cy="6890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 Antiqua" panose="02040602050305030304" pitchFamily="18" charset="0"/>
              </a:rPr>
              <a:t>4.Количество </a:t>
            </a:r>
            <a:r>
              <a:rPr lang="ru-RU" sz="2000" dirty="0">
                <a:latin typeface="Book Antiqua" panose="02040602050305030304" pitchFamily="18" charset="0"/>
              </a:rPr>
              <a:t>общеобразовательных организаций – сетевых партнёров РИП –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183 школы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8353" y="2958929"/>
            <a:ext cx="8669402" cy="135253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 Antiqua" panose="02040602050305030304" pitchFamily="18" charset="0"/>
              </a:rPr>
              <a:t>5.Количество </a:t>
            </a:r>
            <a:r>
              <a:rPr lang="ru-RU" sz="2000" dirty="0">
                <a:latin typeface="Book Antiqua" panose="02040602050305030304" pitchFamily="18" charset="0"/>
              </a:rPr>
              <a:t>мероприятий, проведённых для родительской общественности по аспектам работы РИП, в соответствии с договорами о реализации научно-прикладных проектов </a:t>
            </a:r>
            <a:r>
              <a:rPr lang="ru-RU" sz="2000" dirty="0" smtClean="0">
                <a:latin typeface="Book Antiqua" panose="02040602050305030304" pitchFamily="18" charset="0"/>
              </a:rPr>
              <a:t>– 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7446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651216"/>
            <a:ext cx="89412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Результативность и эффективность функционирования </a:t>
            </a:r>
            <a:endParaRPr lang="ru-RU" sz="1600" b="1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инновационной инфраструктуры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109834"/>
            <a:ext cx="7635521" cy="695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Эффекты работы РИП по итогам 2016-2018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годов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«внутренние»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903" y="967108"/>
            <a:ext cx="8669402" cy="956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Развитие профессиональной компетентности педагогических и руководящих работников региональных инновационных площадок, усиление акцента в содержании их деятельности на достижение обучающимися планируемых личностных образовательных результатов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9378" y="2030690"/>
            <a:ext cx="8669402" cy="80022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Повышение информационно-коммуникативной компетентности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педагогических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руководящих работников региональных инновационных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площадок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развитие у них умений эффективной работы в сетевых сообществах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236" y="2947006"/>
            <a:ext cx="8669402" cy="6890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Повышение имиджа образовательных организаций - РИП среди родительской общественности и местного социума, а также у профессионального сообщества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086" y="3758973"/>
            <a:ext cx="8669402" cy="7569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Повышение инновационного потенциала образовательных организаций из числа региональных инновационных площадок, увеличение количества федеральных инновационных 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24181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659099"/>
            <a:ext cx="89412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Результативность и эффективность функционирования </a:t>
            </a:r>
            <a:endParaRPr lang="ru-RU" sz="1600" b="1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инновационной инфраструктуры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109834"/>
            <a:ext cx="7635521" cy="695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Эффекты работы РИП по итогам 2016-2018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годов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«внешние»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903" y="911927"/>
            <a:ext cx="8669402" cy="59653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Привлекательность инновационной деятельности и её результатов в областной образовательной системе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9378" y="1628657"/>
            <a:ext cx="8669402" cy="80022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Технологизация процессов повышения качества образования в регионе (оптимальные способы и средства эффективного достижения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образовательных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целей на основе технологического подхода к процессу обучения и развития обучающихся)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236" y="2544974"/>
            <a:ext cx="8669402" cy="4888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Популяризация технологии обучения школьными командами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086" y="3167748"/>
            <a:ext cx="8669402" cy="61297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Формирование устойчивых сетевых профессиональных сообществ в сфере образования Челябинской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5086" y="3908370"/>
            <a:ext cx="8669402" cy="64036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Обеспечение имиджа системы образования Челябинской области на федеральном уровне, как территории проектирования и реализации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инноваций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сфере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5859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651216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Результативность и эффективность функционирования </a:t>
            </a:r>
            <a:endParaRPr lang="ru-RU" sz="1600" b="1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инновационной инфраструктуры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09834"/>
            <a:ext cx="8193745" cy="10217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Результаты работы РИП 2016-2018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новые стартовые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возможности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различных стратегиях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4604" y="1292433"/>
            <a:ext cx="8669402" cy="151915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Режим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«функционирующего» развития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- условия характеризуют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внедренческий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режим деятельности школы, в ходе которого экспериментально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проверяются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и доводятся до тиражирования (неоднократного функционирования) разработанные образовательные и управленческие проекты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5651" y="2999475"/>
            <a:ext cx="8669402" cy="151915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Режим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«развивающегося» развити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я - условия, создающие в школе основы для проектировочной деятельности, целью которой является инновационный поиск нового опыта, прогнозирование потребностей школы в этом опыте и определение стратегических направлений развития школы</a:t>
            </a:r>
          </a:p>
        </p:txBody>
      </p:sp>
    </p:spTree>
    <p:extLst>
      <p:ext uri="{BB962C8B-B14F-4D97-AF65-F5344CB8AC3E}">
        <p14:creationId xmlns:p14="http://schemas.microsoft.com/office/powerpoint/2010/main" val="14505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655499"/>
            <a:ext cx="914399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Результативность и эффективность </a:t>
            </a: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функционирования</a:t>
            </a: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и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инновационной инфраструктуры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09834"/>
            <a:ext cx="8193745" cy="10217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Наличие (отсутствие) потребности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внешних ресурсах обеспечения развития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911" y="1308199"/>
            <a:ext cx="8193745" cy="936104"/>
          </a:xfrm>
        </p:spPr>
        <p:txBody>
          <a:bodyPr/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Общеобразовательные </a:t>
            </a: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организации, </a:t>
            </a: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претендующие </a:t>
            </a: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на статус РИП в 2019 </a:t>
            </a: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году </a:t>
            </a:r>
            <a:b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из </a:t>
            </a: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числа </a:t>
            </a:r>
            <a:r>
              <a:rPr lang="ru-RU" sz="24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РИПов</a:t>
            </a: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 2016-2018 </a:t>
            </a:r>
            <a:r>
              <a:rPr lang="ru-RU" sz="24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г.г</a:t>
            </a: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.</a:t>
            </a:r>
            <a:b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ru-RU" sz="2000" b="1" dirty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369898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Средняя общеобразовательная школа № 9 г Аши;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МАОУ «Средняя общеобразовательная </a:t>
            </a:r>
            <a:r>
              <a:rPr lang="ru-RU" sz="20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школа с </a:t>
            </a: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углубленным изучением предметов № 104 г. Челябинска;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Средняя общеобразовательная школа № 5 г. Магнитогорска;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Средняя общеобразовательная школа № 1 г. Коркино;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Гимназия № 127 г. </a:t>
            </a:r>
            <a:r>
              <a:rPr lang="ru-RU" sz="2000" b="1" dirty="0" err="1">
                <a:solidFill>
                  <a:srgbClr val="003366"/>
                </a:solidFill>
                <a:latin typeface="Book Antiqua" panose="02040602050305030304" pitchFamily="18" charset="0"/>
              </a:rPr>
              <a:t>Снежинска</a:t>
            </a:r>
            <a:endParaRPr lang="ru-RU" sz="2000" b="1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7632" y="101593"/>
            <a:ext cx="7482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Государственное </a:t>
            </a:r>
            <a:r>
              <a:rPr lang="ru-RU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бюджетное </a:t>
            </a:r>
            <a:r>
              <a:rPr lang="ru-RU" sz="1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учреждение </a:t>
            </a:r>
          </a:p>
          <a:p>
            <a:pPr algn="ctr"/>
            <a:r>
              <a:rPr lang="ru-RU" sz="1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дополнительного </a:t>
            </a:r>
            <a:r>
              <a:rPr lang="ru-RU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профессионального образования </a:t>
            </a:r>
            <a:endParaRPr lang="ru-RU" sz="12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</a:t>
            </a:r>
            <a:r>
              <a:rPr lang="ru-RU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Челябинский институт переподготовки и повышения квалификации </a:t>
            </a:r>
            <a:endParaRPr lang="ru-RU" sz="12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работников </a:t>
            </a:r>
            <a:r>
              <a:rPr lang="ru-RU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образования</a:t>
            </a:r>
            <a:r>
              <a:rPr lang="ru-RU" sz="1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»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79512" y="1609920"/>
            <a:ext cx="8784976" cy="1770745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О результатах деятельности </a:t>
            </a: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региональных </a:t>
            </a:r>
            <a:r>
              <a:rPr lang="ru-RU" sz="3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инновационных площадок </a:t>
            </a: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по </a:t>
            </a:r>
            <a:r>
              <a:rPr lang="ru-RU" sz="3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основным </a:t>
            </a: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трендам развития </a:t>
            </a:r>
            <a:r>
              <a:rPr lang="ru-RU" sz="3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образования </a:t>
            </a: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Челябинской </a:t>
            </a:r>
            <a:r>
              <a:rPr lang="ru-RU" sz="3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rPr>
              <a:t>области в 2016-2018 годах</a:t>
            </a:r>
          </a:p>
        </p:txBody>
      </p:sp>
      <p:pic>
        <p:nvPicPr>
          <p:cNvPr id="8" name="Picture 1031" descr="чиппкро  знак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0" y="37548"/>
            <a:ext cx="971600" cy="84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6"/>
          <p:cNvSpPr txBox="1">
            <a:spLocks/>
          </p:cNvSpPr>
          <p:nvPr/>
        </p:nvSpPr>
        <p:spPr>
          <a:xfrm>
            <a:off x="1619673" y="4038295"/>
            <a:ext cx="7471963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Солодкова Марина Ивановна</a:t>
            </a:r>
            <a:r>
              <a:rPr lang="ru-RU" sz="2000" b="1" kern="0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первый проректор </a:t>
            </a:r>
            <a:r>
              <a:rPr lang="ru-RU" sz="20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ГБУ </a:t>
            </a: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ДПО </a:t>
            </a:r>
            <a:r>
              <a:rPr lang="ru-RU" sz="20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ЧИППКРО,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Отличник </a:t>
            </a: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просвещения РФ</a:t>
            </a:r>
          </a:p>
        </p:txBody>
      </p:sp>
    </p:spTree>
    <p:extLst>
      <p:ext uri="{BB962C8B-B14F-4D97-AF65-F5344CB8AC3E}">
        <p14:creationId xmlns:p14="http://schemas.microsoft.com/office/powerpoint/2010/main" val="33592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68" y="-2650"/>
            <a:ext cx="8941207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Организационно-управленческие основы </a:t>
            </a:r>
            <a:endParaRPr lang="ru-RU" sz="1600" b="1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</a:t>
            </a: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азвития инновационной инфраструктуры в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системе </a:t>
            </a: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образования 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Челябинской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области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570" y="844739"/>
            <a:ext cx="8961692" cy="131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8000"/>
              </a:lnSpc>
            </a:pP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Фе</a:t>
            </a:r>
            <a:r>
              <a:rPr lang="ru-RU" sz="1500" b="1" dirty="0">
                <a:solidFill>
                  <a:srgbClr val="003366"/>
                </a:solidFill>
                <a:latin typeface="Book Antiqua" panose="02040602050305030304" pitchFamily="18" charset="0"/>
              </a:rPr>
              <a:t>де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ральные государственные органы и органы государственной власти субъектов Российской Федерации</a:t>
            </a:r>
            <a:r>
              <a:rPr lang="ru-RU" dirty="0">
                <a:solidFill>
                  <a:srgbClr val="003366"/>
                </a:solidFill>
                <a:latin typeface="Book Antiqua" panose="02040602050305030304" pitchFamily="18" charset="0"/>
              </a:rPr>
              <a:t>, осуществляющие </a:t>
            </a:r>
            <a:r>
              <a:rPr lang="ru-RU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государственное </a:t>
            </a:r>
            <a:r>
              <a:rPr lang="ru-RU" dirty="0">
                <a:solidFill>
                  <a:srgbClr val="003366"/>
                </a:solidFill>
                <a:latin typeface="Book Antiqua" panose="02040602050305030304" pitchFamily="18" charset="0"/>
              </a:rPr>
              <a:t>управление в сфере образования, в рамках своих полномочий 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создают условия для реализации инновационных образовательных проектов, программ и внедрения их результатов в практику</a:t>
            </a:r>
            <a:r>
              <a:rPr lang="ru-RU" dirty="0">
                <a:solidFill>
                  <a:srgbClr val="003366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10" name="Picture 4" descr="ÐÐ°ÑÑÐ¸Ð½ÐºÐ¸ Ð¿Ð¾ Ð·Ð°Ð¿ÑÐ¾ÑÑ ÐÑÐ°Ð²Ð¸ÑÐµÐ»ÑÑÑÐ²Ð° Ð§ÐµÐ»ÑÐ±Ð¸Ð½ÑÐºÐ¾Ð¹ Ð¾Ð±Ð»Ð°ÑÑÐ¸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23" t="12849" r="56020" b="17503"/>
          <a:stretch/>
        </p:blipFill>
        <p:spPr bwMode="auto">
          <a:xfrm>
            <a:off x="8027216" y="2308884"/>
            <a:ext cx="1008112" cy="11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5770" y="2315250"/>
            <a:ext cx="7847550" cy="10895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perspective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Постановление Правительства Челябинской области </a:t>
            </a:r>
          </a:p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от 28.12.2017 года № 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732-П </a:t>
            </a:r>
            <a:endParaRPr lang="ru-RU" b="1" dirty="0" smtClean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О государственной программе Челябинской области </a:t>
            </a:r>
            <a:endParaRPr lang="ru-RU" b="1" dirty="0" smtClean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Развитие образования в Челябинской области» на 2018 - 2025 годы»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0570" y="3586684"/>
            <a:ext cx="8961692" cy="13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8000"/>
              </a:lnSpc>
            </a:pPr>
            <a:r>
              <a:rPr lang="ru-RU" dirty="0">
                <a:solidFill>
                  <a:srgbClr val="003366"/>
                </a:solidFill>
                <a:latin typeface="Book Antiqua" panose="02040602050305030304" pitchFamily="18" charset="0"/>
              </a:rPr>
              <a:t>Выделение (на конкурсной основе) субсидий организациям </a:t>
            </a:r>
            <a:r>
              <a:rPr lang="ru-RU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дополнительного </a:t>
            </a:r>
            <a:r>
              <a:rPr lang="ru-RU" dirty="0">
                <a:solidFill>
                  <a:srgbClr val="003366"/>
                </a:solidFill>
                <a:latin typeface="Book Antiqua" panose="02040602050305030304" pitchFamily="18" charset="0"/>
              </a:rPr>
              <a:t>профессионального образования для проведения научно-методической работы по реализации совместных с региональными инновационными площадками (РИП) научно-прикладных проектов, обеспечивающих отработку новых технологий и содержания обучения и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9097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119" y="13116"/>
            <a:ext cx="894120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Организационно-управленческие основы </a:t>
            </a:r>
            <a:endParaRPr lang="ru-RU" sz="1600" b="1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</a:t>
            </a: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азвития инновационной инфраструктуры в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системе </a:t>
            </a: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образования 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Челябинской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области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7597" y="803913"/>
            <a:ext cx="7635521" cy="695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Формы поддержки и обеспечения развития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инновационной инфраструктуры: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768" y="3124810"/>
            <a:ext cx="3408357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 Antiqua" panose="02040602050305030304" pitchFamily="18" charset="0"/>
              </a:rPr>
              <a:t>финансовые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3078" y="1967410"/>
            <a:ext cx="3384376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 Antiqua" panose="02040602050305030304" pitchFamily="18" charset="0"/>
              </a:rPr>
              <a:t>м</a:t>
            </a:r>
            <a:r>
              <a:rPr lang="ru-RU" sz="2000" dirty="0" smtClean="0">
                <a:latin typeface="Book Antiqua" panose="02040602050305030304" pitchFamily="18" charset="0"/>
              </a:rPr>
              <a:t>атериально-технические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64921" y="2164257"/>
            <a:ext cx="4710990" cy="5515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сопровождение исследовательской деятельности коллективов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РИП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81668" y="1587619"/>
            <a:ext cx="3408357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 Antiqua" panose="02040602050305030304" pitchFamily="18" charset="0"/>
              </a:rPr>
              <a:t>научно-методические: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8667" y="2793797"/>
            <a:ext cx="4717244" cy="5515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поддержка концептуализации </a:t>
            </a: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опыта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работы РИП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768" y="4303260"/>
            <a:ext cx="3408357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 Antiqua" panose="02040602050305030304" pitchFamily="18" charset="0"/>
              </a:rPr>
              <a:t>э</a:t>
            </a:r>
            <a:r>
              <a:rPr lang="ru-RU" sz="2000" dirty="0" smtClean="0">
                <a:latin typeface="Book Antiqua" panose="02040602050305030304" pitchFamily="18" charset="0"/>
              </a:rPr>
              <a:t>кспертные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80687" y="3424485"/>
            <a:ext cx="4712110" cy="6308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обеспечение подготовки статей </a:t>
            </a: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тематике проектов РИП </a:t>
            </a: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их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публикации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в научных изданиях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88569" y="4142022"/>
            <a:ext cx="4709361" cy="9500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8000"/>
              </a:lnSpc>
            </a:pP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проведение курсов </a:t>
            </a:r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повышения квалификации </a:t>
            </a: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для </a:t>
            </a:r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педагогов и руководителей РИП по </a:t>
            </a: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актуальной проблематике реализуемых </a:t>
            </a:r>
            <a:endParaRPr lang="ru-RU" sz="1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78000"/>
              </a:lnSpc>
            </a:pPr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ими </a:t>
            </a: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инновационных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4010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119" y="20871"/>
            <a:ext cx="894120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Организационно-управленческие основы </a:t>
            </a:r>
            <a:endParaRPr lang="ru-RU" sz="1600" b="1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</a:t>
            </a: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азвития инновационной инфраструктуры в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системе </a:t>
            </a: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образования 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Челябинской </a:t>
            </a: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области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809117"/>
            <a:ext cx="4095330" cy="55158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Формы распространения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инновационного опыта: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146264"/>
              </p:ext>
            </p:extLst>
          </p:nvPr>
        </p:nvGraphicFramePr>
        <p:xfrm>
          <a:off x="3786734" y="1179118"/>
          <a:ext cx="5328592" cy="394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14385" y="915566"/>
            <a:ext cx="3463206" cy="695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Миссия инноваций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сфере образования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371" y="1851670"/>
            <a:ext cx="3528392" cy="3024336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обеспечение модернизации и развития системы образования с учетом основных направлений социально-экономического развития Российской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Федерации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реализации приоритетных направлений государственной политики Российской Федерации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4846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68" y="13116"/>
            <a:ext cx="8941207" cy="49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Научно-методические основы 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инновационной инфраструктуры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25" y="1385079"/>
            <a:ext cx="2035000" cy="998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45" b="10885"/>
          <a:stretch/>
        </p:blipFill>
        <p:spPr bwMode="auto">
          <a:xfrm>
            <a:off x="685901" y="3533625"/>
            <a:ext cx="2309094" cy="11634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ÐÐ°ÑÑÐ¸Ð½ÐºÐ¸ Ð¿Ð¾ Ð·Ð°Ð¿ÑÐ¾ÑÑ ÐÐ¾Ð½ÑÐµÐ¿ÑÐ¸Ñ Ð¿ÑÐ¸ÑÐ¾Ð»Ð¾Ð³Ð¸ÑÐµÑÐºÐ¾Ð³Ð¾ ÑÐ¾Ð¿ÑÐ¾Ð²Ð¾Ð¶Ð´ÐµÐ½Ð¸Ñ ÑÐµÐ°Ð»Ð¸Ð·Ð°ÑÐ¸Ð¸ Ð¤ÐÐÐ¡ Ð¾Ð±ÑÐµÐ³Ð¾ Ð¾Ð±ÑÐ°Ð·Ð¾Ð²Ð°Ð½Ð¸Ñ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31"/>
          <a:stretch/>
        </p:blipFill>
        <p:spPr bwMode="auto">
          <a:xfrm>
            <a:off x="6669105" y="2359657"/>
            <a:ext cx="1930302" cy="1254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5289" y="-5957"/>
            <a:ext cx="2448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Концепция развития естественно-математического и технологического образования «ТЕМП»</a:t>
            </a:r>
          </a:p>
          <a:p>
            <a:pPr algn="ctr">
              <a:lnSpc>
                <a:spcPct val="80000"/>
              </a:lnSpc>
            </a:pP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(Приказ </a:t>
            </a:r>
            <a:r>
              <a:rPr lang="ru-RU" sz="1500" i="1" dirty="0" err="1" smtClean="0">
                <a:solidFill>
                  <a:srgbClr val="003366"/>
                </a:solidFill>
                <a:latin typeface="Book Antiqua" panose="02040602050305030304" pitchFamily="18" charset="0"/>
              </a:rPr>
              <a:t>МОиН</a:t>
            </a: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 ЧО </a:t>
            </a:r>
          </a:p>
          <a:p>
            <a:pPr algn="ctr">
              <a:lnSpc>
                <a:spcPct val="80000"/>
              </a:lnSpc>
            </a:pP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от 31.12.2014г. № 01/3810)</a:t>
            </a:r>
            <a:endParaRPr lang="ru-RU" sz="1500" i="1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24424" y="538513"/>
            <a:ext cx="2812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Региональная модель оценки качества </a:t>
            </a:r>
          </a:p>
          <a:p>
            <a:pPr algn="ctr">
              <a:lnSpc>
                <a:spcPct val="80000"/>
              </a:lnSpc>
            </a:pP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общего образования ЧО</a:t>
            </a:r>
          </a:p>
          <a:p>
            <a:pPr algn="ctr">
              <a:lnSpc>
                <a:spcPct val="80000"/>
              </a:lnSpc>
            </a:pP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(Приказ </a:t>
            </a:r>
            <a:r>
              <a:rPr lang="ru-RU" sz="1500" i="1" dirty="0" err="1" smtClean="0">
                <a:solidFill>
                  <a:srgbClr val="003366"/>
                </a:solidFill>
                <a:latin typeface="Book Antiqua" panose="02040602050305030304" pitchFamily="18" charset="0"/>
              </a:rPr>
              <a:t>МОиН</a:t>
            </a: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 ЧО </a:t>
            </a:r>
          </a:p>
          <a:p>
            <a:pPr algn="ctr">
              <a:lnSpc>
                <a:spcPct val="80000"/>
              </a:lnSpc>
            </a:pP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от 22.12.2016г. № 03-02/11974)</a:t>
            </a:r>
            <a:endParaRPr lang="ru-RU" sz="1500" i="1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1172472"/>
            <a:ext cx="281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Концепция психологического сопровождения ФГОС ОО в ЧО до 2020 года</a:t>
            </a:r>
          </a:p>
          <a:p>
            <a:pPr algn="ctr">
              <a:lnSpc>
                <a:spcPct val="80000"/>
              </a:lnSpc>
            </a:pP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(Приказ </a:t>
            </a:r>
            <a:r>
              <a:rPr lang="ru-RU" sz="1500" i="1" dirty="0" err="1" smtClean="0">
                <a:solidFill>
                  <a:srgbClr val="003366"/>
                </a:solidFill>
                <a:latin typeface="Book Antiqua" panose="02040602050305030304" pitchFamily="18" charset="0"/>
              </a:rPr>
              <a:t>МОиН</a:t>
            </a: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 ЧО </a:t>
            </a:r>
          </a:p>
          <a:p>
            <a:pPr algn="ctr">
              <a:lnSpc>
                <a:spcPct val="80000"/>
              </a:lnSpc>
            </a:pP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от 12.07.2018г. № 01/2090)</a:t>
            </a:r>
            <a:endParaRPr lang="ru-RU" sz="1500" i="1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2368" y="2517962"/>
            <a:ext cx="295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Концепция развития школьных информационно-библиотечных центров в ЧО</a:t>
            </a:r>
          </a:p>
          <a:p>
            <a:pPr algn="ctr">
              <a:lnSpc>
                <a:spcPct val="80000"/>
              </a:lnSpc>
            </a:pP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(Приказ </a:t>
            </a:r>
            <a:r>
              <a:rPr lang="ru-RU" sz="1500" i="1" dirty="0" err="1" smtClean="0">
                <a:solidFill>
                  <a:srgbClr val="003366"/>
                </a:solidFill>
                <a:latin typeface="Book Antiqua" panose="02040602050305030304" pitchFamily="18" charset="0"/>
              </a:rPr>
              <a:t>МОиН</a:t>
            </a: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 ЧО </a:t>
            </a:r>
          </a:p>
          <a:p>
            <a:pPr algn="ctr">
              <a:lnSpc>
                <a:spcPct val="80000"/>
              </a:lnSpc>
            </a:pP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от 20.07.2018г. № 01/2231)</a:t>
            </a:r>
            <a:endParaRPr lang="ru-RU" sz="1500" i="1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7651" y="2737575"/>
            <a:ext cx="295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5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Концепция информационной политики в системе образования ЧО</a:t>
            </a:r>
          </a:p>
          <a:p>
            <a:pPr algn="ctr">
              <a:lnSpc>
                <a:spcPct val="80000"/>
              </a:lnSpc>
            </a:pP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(одобрена коллегией </a:t>
            </a:r>
            <a:r>
              <a:rPr lang="ru-RU" sz="1500" i="1" dirty="0" err="1" smtClean="0">
                <a:solidFill>
                  <a:srgbClr val="003366"/>
                </a:solidFill>
                <a:latin typeface="Book Antiqua" panose="02040602050305030304" pitchFamily="18" charset="0"/>
              </a:rPr>
              <a:t>МОиН</a:t>
            </a: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 ЧО</a:t>
            </a:r>
          </a:p>
          <a:p>
            <a:pPr algn="ctr">
              <a:lnSpc>
                <a:spcPct val="80000"/>
              </a:lnSpc>
            </a:pPr>
            <a:r>
              <a:rPr lang="ru-RU" sz="1500" i="1" dirty="0">
                <a:solidFill>
                  <a:srgbClr val="003366"/>
                </a:solidFill>
                <a:latin typeface="Book Antiqua" panose="02040602050305030304" pitchFamily="18" charset="0"/>
              </a:rPr>
              <a:t>о</a:t>
            </a:r>
            <a:r>
              <a:rPr lang="ru-RU" sz="1500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т 22.11.2018г.)</a:t>
            </a:r>
            <a:endParaRPr lang="ru-RU" sz="1500" i="1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88191" y="1506878"/>
            <a:ext cx="2668843" cy="1104302"/>
            <a:chOff x="2954884" y="1067930"/>
            <a:chExt cx="2668843" cy="110430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612" t="71625" r="31373" b="17111"/>
            <a:stretch/>
          </p:blipFill>
          <p:spPr bwMode="auto">
            <a:xfrm>
              <a:off x="2970650" y="1744163"/>
              <a:ext cx="2635904" cy="42806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588" t="21471" r="33194" b="62295"/>
            <a:stretch/>
          </p:blipFill>
          <p:spPr bwMode="auto">
            <a:xfrm>
              <a:off x="2954884" y="1067930"/>
              <a:ext cx="2668843" cy="691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4093313" y="3721706"/>
            <a:ext cx="1944836" cy="1324041"/>
            <a:chOff x="4093313" y="3721706"/>
            <a:chExt cx="1944836" cy="1324041"/>
          </a:xfrm>
        </p:grpSpPr>
        <p:pic>
          <p:nvPicPr>
            <p:cNvPr id="2053" name="Picture 5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5" t="3856" r="3303" b="9043"/>
            <a:stretch/>
          </p:blipFill>
          <p:spPr bwMode="auto">
            <a:xfrm>
              <a:off x="4093313" y="3721706"/>
              <a:ext cx="1944836" cy="13240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 rot="20996929">
              <a:off x="4093313" y="3775420"/>
              <a:ext cx="194483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0099FF"/>
                  </a:solidFill>
                  <a:latin typeface="Book Antiqua" panose="02040602050305030304" pitchFamily="18" charset="0"/>
                </a:rPr>
                <a:t>информационная политика </a:t>
              </a:r>
            </a:p>
            <a:p>
              <a:pPr algn="ctr"/>
              <a:r>
                <a:rPr lang="ru-RU" sz="1100" b="1" dirty="0" smtClean="0">
                  <a:solidFill>
                    <a:srgbClr val="0099FF"/>
                  </a:solidFill>
                  <a:latin typeface="Book Antiqua" panose="02040602050305030304" pitchFamily="18" charset="0"/>
                </a:rPr>
                <a:t>в </a:t>
              </a:r>
              <a:r>
                <a:rPr lang="ru-RU" sz="1100" b="1" dirty="0">
                  <a:solidFill>
                    <a:srgbClr val="0099FF"/>
                  </a:solidFill>
                  <a:latin typeface="Book Antiqua" panose="02040602050305030304" pitchFamily="18" charset="0"/>
                </a:rPr>
                <a:t>системе образования </a:t>
              </a:r>
              <a:endParaRPr lang="ru-RU" sz="1100" dirty="0">
                <a:solidFill>
                  <a:srgbClr val="0099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3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68" y="13116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Концепция «ТЕМП» - механизмы достижения современного качества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естественно-математического и технологического образования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399" y="481751"/>
            <a:ext cx="7704856" cy="591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Механизм индивидуализации образования </a:t>
            </a:r>
          </a:p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(организационные и психолого-педагогические  аспекты</a:t>
            </a:r>
            <a:r>
              <a:rPr lang="ru-RU" dirty="0">
                <a:solidFill>
                  <a:srgbClr val="003366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340" y="1006523"/>
            <a:ext cx="9032319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Начальная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общеобразовательная школа № 95 г. Челябинска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: реализация  практики </a:t>
            </a:r>
            <a:r>
              <a:rPr lang="ru-RU" sz="16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тьюторства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 как технологии индивидуализации образовательного процесса. Школа предлагает перспективную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модель проектного офиса с наделением определенными функциями должностных лиц, обеспечивающих введение тьюторского сопровождения индивидуализации образовательного процесса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статус ФИП в 2016 году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«Лесная школа» для младших школьников – площадка инновационной педагогики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 (из опыта реализации регионального проекта «ТЕМП» в начальной школе): сборник методических материалов / авт.: Л.А. Емельянова, В.Ю. Истомина и др. – Челябинск: ЧИППКРО, 2017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Программа стажировки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«Эффективные практики реализации 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образовательного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проекта «ТЕМП» на уровне начального общего образования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» </a:t>
            </a:r>
            <a:endParaRPr lang="ru-RU" sz="16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340" y="3436746"/>
            <a:ext cx="9032319" cy="1706754"/>
            <a:chOff x="46340" y="3436746"/>
            <a:chExt cx="9032319" cy="1706754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85" t="32021" r="27731" b="17979"/>
            <a:stretch/>
          </p:blipFill>
          <p:spPr bwMode="auto">
            <a:xfrm>
              <a:off x="46340" y="3515536"/>
              <a:ext cx="3884913" cy="16279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68" t="32985" r="31778" b="20654"/>
            <a:stretch/>
          </p:blipFill>
          <p:spPr bwMode="auto">
            <a:xfrm>
              <a:off x="3931253" y="3436746"/>
              <a:ext cx="3937089" cy="154889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 descr="http://mounosh95.ru/assets/templates/mounosh95/images/gerb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68342" y="3578451"/>
              <a:ext cx="1210317" cy="129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24914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68" y="13116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Концепция «ТЕМП» - механизмы достижения современного качества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естественно-математического и технологического образования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399" y="481751"/>
            <a:ext cx="7704856" cy="591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Механизм индивидуализации образования </a:t>
            </a:r>
          </a:p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(организационные и психолого-педагогические  аспекты</a:t>
            </a:r>
            <a:r>
              <a:rPr lang="ru-RU" dirty="0">
                <a:solidFill>
                  <a:srgbClr val="003366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340" y="1030172"/>
            <a:ext cx="903231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Гимназия № 127 г. </a:t>
            </a:r>
            <a:r>
              <a:rPr lang="ru-RU" sz="1600" b="1" dirty="0" err="1">
                <a:solidFill>
                  <a:srgbClr val="003366"/>
                </a:solidFill>
                <a:latin typeface="Book Antiqua" panose="02040602050305030304" pitchFamily="18" charset="0"/>
              </a:rPr>
              <a:t>Снежинска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: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реализует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модель индивидуализации обучения в качестве инструмента для подготовки учащихся к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самостоятельному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осознанному выбору профессии и успешному построению жизненной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карьеры</a:t>
            </a:r>
          </a:p>
          <a:p>
            <a:pPr algn="just">
              <a:lnSpc>
                <a:spcPct val="90000"/>
              </a:lnSpc>
            </a:pP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Подготовка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обучающихся гимназии к самореализации и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профессиональному самоопределению: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сборник методических материалов / авт.: В. Н. Маслакова, Ю. В. Борисова и др. – Челябинск: ЧИППКРО, 2017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Программа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стажировки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«Организационно-управленческие механизмы индивидуализации образовательных программ в общеобразовательной организации»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1055" y="2859783"/>
            <a:ext cx="8935997" cy="2260736"/>
            <a:chOff x="197768" y="2859783"/>
            <a:chExt cx="8935997" cy="226073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298" t="27991" r="45978" b="9560"/>
            <a:stretch/>
          </p:blipFill>
          <p:spPr bwMode="auto">
            <a:xfrm>
              <a:off x="197768" y="2859783"/>
              <a:ext cx="1333808" cy="226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C:\Users\Maslakova\Desktop\Атомкласс\Атом-класс 2\DSC_3896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521526"/>
              <a:ext cx="2681590" cy="157656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Picture 4" descr="C:\Users\Maslakova\Desktop\Атомкласс\Атом-класс 2\DSC_390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77" y="2877701"/>
              <a:ext cx="2707488" cy="159178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5" name="Picture 5" descr="C:\Users\Maslakova\Desktop\Атомкласс\Атом-класс 2\DSC_390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869" y="2883271"/>
              <a:ext cx="2921802" cy="163495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7" name="Picture 8" descr="logot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777" y="2962034"/>
              <a:ext cx="1023006" cy="450920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8" name="Picture 10" descr="i?id=102012097-47-72&amp;n=1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085" y="2877701"/>
              <a:ext cx="661745" cy="619586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Picture 6" descr="http://toposural.ru/images/stories/gerb/snezhin1.gif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677" y="4504688"/>
              <a:ext cx="510668" cy="605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6" descr="scgerb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5996" y="4482471"/>
              <a:ext cx="642115" cy="615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Официальный сайт Челябинского института переподготовки и повышения квалификации работников образования (ГБУ ДПО ЧИППКРО)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223" y="4526104"/>
              <a:ext cx="589257" cy="576982"/>
            </a:xfrm>
            <a:prstGeom prst="rect">
              <a:avLst/>
            </a:prstGeom>
            <a:noFill/>
          </p:spPr>
        </p:pic>
        <p:pic>
          <p:nvPicPr>
            <p:cNvPr id="26" name="Picture 4" descr="Перейти на сайт Министерства образования и науки Челябинской области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576" y="4558488"/>
              <a:ext cx="1824137" cy="5040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033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5"/>
          <a:stretch/>
        </p:blipFill>
        <p:spPr bwMode="auto">
          <a:xfrm>
            <a:off x="1" y="0"/>
            <a:ext cx="395535" cy="1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68" y="13116"/>
            <a:ext cx="89412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Концепция «ТЕМП» - механизмы достижения современного качества</a:t>
            </a:r>
          </a:p>
          <a:p>
            <a:pPr algn="r">
              <a:lnSpc>
                <a:spcPct val="80000"/>
              </a:lnSpc>
            </a:pPr>
            <a:r>
              <a:rPr lang="ru-RU" sz="16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естественно-математического и технологического образования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2992" y="497517"/>
            <a:ext cx="608956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Механизм </a:t>
            </a: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сетевого взаимодействия</a:t>
            </a:r>
            <a:endParaRPr lang="ru-RU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40" y="777916"/>
            <a:ext cx="9032319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Саргазинская средняя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общеобразовательная школа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Сосновского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муниципального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района: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реализация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модели сетевого взаимодействия с социальными партнерами (агропромышленный комплекс) при формировании образовательной среды естественно-научной направленности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(</a:t>
            </a:r>
            <a:r>
              <a:rPr lang="ru-RU" sz="1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статус ФИП в 2018 году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) </a:t>
            </a:r>
            <a:endParaRPr lang="ru-RU" sz="1600" dirty="0" smtClean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Абрамовских, Т. А. Организация сетевого взаимодействия с социальными партнерами при формировании образовательной среды естественно-научной направленности в общеобразовательной </a:t>
            </a: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организации: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сборник методических материалов /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Т.А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. Абрамовских,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Н.А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. Зайцева, 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А.В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. </a:t>
            </a:r>
            <a:r>
              <a:rPr lang="ru-RU" sz="16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Коптелов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 и др. – Челябинск: ЧИППКРО, 2017</a:t>
            </a:r>
            <a:r>
              <a:rPr lang="ru-RU" sz="1600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1600" b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Программа </a:t>
            </a:r>
            <a:r>
              <a:rPr lang="ru-RU" sz="16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стажировки </a:t>
            </a:r>
            <a:r>
              <a:rPr lang="ru-RU" sz="1600" dirty="0">
                <a:solidFill>
                  <a:srgbClr val="003366"/>
                </a:solidFill>
                <a:latin typeface="Book Antiqua" panose="02040602050305030304" pitchFamily="18" charset="0"/>
              </a:rPr>
              <a:t>«Организационно-управленческие механизмы формирования образовательной среды естественнонаучной направленности в образовательной организации на основе сетевого взаимодействия»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4379" y="3174818"/>
            <a:ext cx="8935082" cy="1917211"/>
            <a:chOff x="96496" y="3174818"/>
            <a:chExt cx="8935082" cy="191721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156176" y="3174818"/>
              <a:ext cx="2875402" cy="1890959"/>
              <a:chOff x="2642953" y="3218759"/>
              <a:chExt cx="2875402" cy="1890959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3656" y="3467378"/>
                <a:ext cx="1054130" cy="1024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2842" y="4453794"/>
                <a:ext cx="622149" cy="648072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17637" y="4461646"/>
                <a:ext cx="662107" cy="648072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4241" y="4593356"/>
                <a:ext cx="878268" cy="323743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2939" b="19267"/>
              <a:stretch/>
            </p:blipFill>
            <p:spPr>
              <a:xfrm>
                <a:off x="2642953" y="3993955"/>
                <a:ext cx="729586" cy="453033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07746" y="3218759"/>
                <a:ext cx="577349" cy="644607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0480" y="3218759"/>
                <a:ext cx="691506" cy="653661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82764" y="3901336"/>
                <a:ext cx="535591" cy="574117"/>
              </a:xfrm>
              <a:prstGeom prst="rect">
                <a:avLst/>
              </a:prstGeom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25" b="51997"/>
            <a:stretch/>
          </p:blipFill>
          <p:spPr>
            <a:xfrm>
              <a:off x="96496" y="3284762"/>
              <a:ext cx="2357293" cy="180726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225520"/>
              <a:ext cx="2736304" cy="186390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26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ИППК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ЧИППК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ЧИППКРО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ЧИППКРО</Template>
  <TotalTime>2921</TotalTime>
  <Words>2658</Words>
  <Application>Microsoft Office PowerPoint</Application>
  <PresentationFormat>Экран (16:9)</PresentationFormat>
  <Paragraphs>226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ЧИППКРО</vt:lpstr>
      <vt:lpstr>1_ЧИППКРО</vt:lpstr>
      <vt:lpstr>2_ЧИППКРО</vt:lpstr>
      <vt:lpstr>О результатах деятельности  региональных инновационных площадок  по основным трендам развития образования  Челябинской области в 2016-2018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Общеобразовательные организации,  претендующие на статус РИП в 2019 году  из числа РИПов 2016-2018 г.г.  </vt:lpstr>
      <vt:lpstr>О результатах деятельности  региональных инновационных площадок  по основным трендам развития образования  Челябинской области в 2016-2018 годах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В. Серебренникова</dc:creator>
  <cp:lastModifiedBy>Бессарабов Александр Юрьевич</cp:lastModifiedBy>
  <cp:revision>305</cp:revision>
  <cp:lastPrinted>2017-05-11T06:35:46Z</cp:lastPrinted>
  <dcterms:modified xsi:type="dcterms:W3CDTF">2018-12-12T06:04:25Z</dcterms:modified>
</cp:coreProperties>
</file>