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9" r:id="rId3"/>
    <p:sldMasterId id="2147483721" r:id="rId4"/>
  </p:sldMasterIdLst>
  <p:notesMasterIdLst>
    <p:notesMasterId r:id="rId15"/>
  </p:notesMasterIdLst>
  <p:sldIdLst>
    <p:sldId id="290" r:id="rId5"/>
    <p:sldId id="297" r:id="rId6"/>
    <p:sldId id="278" r:id="rId7"/>
    <p:sldId id="299" r:id="rId8"/>
    <p:sldId id="289" r:id="rId9"/>
    <p:sldId id="284" r:id="rId10"/>
    <p:sldId id="287" r:id="rId11"/>
    <p:sldId id="286" r:id="rId12"/>
    <p:sldId id="300" r:id="rId13"/>
    <p:sldId id="27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076" autoAdjust="0"/>
  </p:normalViewPr>
  <p:slideViewPr>
    <p:cSldViewPr>
      <p:cViewPr>
        <p:scale>
          <a:sx n="70" d="100"/>
          <a:sy n="70" d="100"/>
        </p:scale>
        <p:origin x="-2814" y="-12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684470-419B-4258-BB8C-78530ACD8FCC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41EC3A-C2DA-44E7-9426-B780AA0EB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201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"/>
          <p:cNvGrpSpPr>
            <a:grpSpLocks/>
          </p:cNvGrpSpPr>
          <p:nvPr userDrawn="1"/>
        </p:nvGrpSpPr>
        <p:grpSpPr bwMode="auto">
          <a:xfrm>
            <a:off x="323850" y="333375"/>
            <a:ext cx="647700" cy="647700"/>
            <a:chOff x="323528" y="332656"/>
            <a:chExt cx="648072" cy="648072"/>
          </a:xfrm>
        </p:grpSpPr>
        <p:sp>
          <p:nvSpPr>
            <p:cNvPr id="5" name="Половина рамки 4"/>
            <p:cNvSpPr/>
            <p:nvPr userDrawn="1"/>
          </p:nvSpPr>
          <p:spPr>
            <a:xfrm>
              <a:off x="323528" y="332656"/>
              <a:ext cx="648072" cy="576594"/>
            </a:xfrm>
            <a:prstGeom prst="halfFrame">
              <a:avLst>
                <a:gd name="adj1" fmla="val 22888"/>
                <a:gd name="adj2" fmla="val 19842"/>
              </a:avLst>
            </a:pr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Половина рамки 5"/>
            <p:cNvSpPr/>
            <p:nvPr userDrawn="1"/>
          </p:nvSpPr>
          <p:spPr>
            <a:xfrm>
              <a:off x="476016" y="485144"/>
              <a:ext cx="495584" cy="495584"/>
            </a:xfrm>
            <a:prstGeom prst="halfFrame">
              <a:avLst>
                <a:gd name="adj1" fmla="val 22888"/>
                <a:gd name="adj2" fmla="val 19842"/>
              </a:avLst>
            </a:pr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Группа 11"/>
          <p:cNvGrpSpPr>
            <a:grpSpLocks/>
          </p:cNvGrpSpPr>
          <p:nvPr userDrawn="1"/>
        </p:nvGrpSpPr>
        <p:grpSpPr bwMode="auto">
          <a:xfrm flipH="1">
            <a:off x="8172450" y="333375"/>
            <a:ext cx="576263" cy="647700"/>
            <a:chOff x="323528" y="332656"/>
            <a:chExt cx="648072" cy="648072"/>
          </a:xfrm>
        </p:grpSpPr>
        <p:sp>
          <p:nvSpPr>
            <p:cNvPr id="8" name="Половина рамки 7"/>
            <p:cNvSpPr/>
            <p:nvPr userDrawn="1"/>
          </p:nvSpPr>
          <p:spPr>
            <a:xfrm>
              <a:off x="323528" y="332656"/>
              <a:ext cx="648072" cy="576594"/>
            </a:xfrm>
            <a:prstGeom prst="halfFrame">
              <a:avLst>
                <a:gd name="adj1" fmla="val 22888"/>
                <a:gd name="adj2" fmla="val 19842"/>
              </a:avLst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" name="Половина рамки 8"/>
            <p:cNvSpPr/>
            <p:nvPr userDrawn="1"/>
          </p:nvSpPr>
          <p:spPr>
            <a:xfrm>
              <a:off x="475281" y="485144"/>
              <a:ext cx="496319" cy="495584"/>
            </a:xfrm>
            <a:prstGeom prst="halfFrame">
              <a:avLst>
                <a:gd name="adj1" fmla="val 22888"/>
                <a:gd name="adj2" fmla="val 19842"/>
              </a:avLst>
            </a:prstGeom>
            <a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317E7-6B46-409E-AAED-5A9F8E107666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94D75-E3DC-445F-B07B-75F0D6DB16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0EA58-12C8-4B1F-BF55-E2C65E5DBDCE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32034-FF15-4419-9D9A-9CA52ECC0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D837F-6218-4D46-8C0C-1AFBC2676EC9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B026C-37EE-4608-9BCB-EB2BDB173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"/>
          <p:cNvGrpSpPr>
            <a:grpSpLocks/>
          </p:cNvGrpSpPr>
          <p:nvPr userDrawn="1"/>
        </p:nvGrpSpPr>
        <p:grpSpPr bwMode="auto">
          <a:xfrm>
            <a:off x="323850" y="333375"/>
            <a:ext cx="647700" cy="647700"/>
            <a:chOff x="323528" y="332656"/>
            <a:chExt cx="648072" cy="648072"/>
          </a:xfrm>
        </p:grpSpPr>
        <p:sp>
          <p:nvSpPr>
            <p:cNvPr id="5" name="Половина рамки 4"/>
            <p:cNvSpPr/>
            <p:nvPr userDrawn="1"/>
          </p:nvSpPr>
          <p:spPr>
            <a:xfrm>
              <a:off x="323528" y="332656"/>
              <a:ext cx="648072" cy="576594"/>
            </a:xfrm>
            <a:prstGeom prst="halfFrame">
              <a:avLst>
                <a:gd name="adj1" fmla="val 22888"/>
                <a:gd name="adj2" fmla="val 19842"/>
              </a:avLst>
            </a:pr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Половина рамки 5"/>
            <p:cNvSpPr/>
            <p:nvPr userDrawn="1"/>
          </p:nvSpPr>
          <p:spPr>
            <a:xfrm>
              <a:off x="476016" y="485144"/>
              <a:ext cx="495584" cy="495584"/>
            </a:xfrm>
            <a:prstGeom prst="halfFrame">
              <a:avLst>
                <a:gd name="adj1" fmla="val 22888"/>
                <a:gd name="adj2" fmla="val 19842"/>
              </a:avLst>
            </a:pr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Группа 11"/>
          <p:cNvGrpSpPr>
            <a:grpSpLocks/>
          </p:cNvGrpSpPr>
          <p:nvPr userDrawn="1"/>
        </p:nvGrpSpPr>
        <p:grpSpPr bwMode="auto">
          <a:xfrm flipH="1">
            <a:off x="8172450" y="333375"/>
            <a:ext cx="576263" cy="647700"/>
            <a:chOff x="323528" y="332656"/>
            <a:chExt cx="648072" cy="648072"/>
          </a:xfrm>
        </p:grpSpPr>
        <p:sp>
          <p:nvSpPr>
            <p:cNvPr id="8" name="Половина рамки 7"/>
            <p:cNvSpPr/>
            <p:nvPr userDrawn="1"/>
          </p:nvSpPr>
          <p:spPr>
            <a:xfrm>
              <a:off x="323528" y="332656"/>
              <a:ext cx="648072" cy="576594"/>
            </a:xfrm>
            <a:prstGeom prst="halfFrame">
              <a:avLst>
                <a:gd name="adj1" fmla="val 22888"/>
                <a:gd name="adj2" fmla="val 19842"/>
              </a:avLst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" name="Половина рамки 8"/>
            <p:cNvSpPr/>
            <p:nvPr userDrawn="1"/>
          </p:nvSpPr>
          <p:spPr>
            <a:xfrm>
              <a:off x="475281" y="485144"/>
              <a:ext cx="496319" cy="495584"/>
            </a:xfrm>
            <a:prstGeom prst="halfFrame">
              <a:avLst>
                <a:gd name="adj1" fmla="val 22888"/>
                <a:gd name="adj2" fmla="val 19842"/>
              </a:avLst>
            </a:prstGeom>
            <a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1B0C6-2AC8-4F98-81FC-99E72F66AFCD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10D16-912F-4BFF-BBAB-5955FA01B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323850" y="333375"/>
            <a:ext cx="8424863" cy="6191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n w="19050">
                  <a:solidFill>
                    <a:schemeClr val="bg1">
                      <a:lumMod val="95000"/>
                    </a:schemeClr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FBC0D-D9EC-4C6B-A2C7-46E0D39B72D0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28AED-BE8F-4349-BFF6-1474A3DF3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C9627-3E34-42C7-8C4F-5B4892A2D7D8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27A08-DF71-42B4-AFBE-C5F7AA2B2B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9BF5-100A-400B-98AC-85BAF1B8B755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7EFE2-E6D0-4DD6-8ED8-D0E1CD985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D0CBD-DBF9-431C-B76E-EAF9179DC0D5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C0A90-A277-4688-82B1-AC0356E24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594B0-8970-4C13-9C7C-959F8B060D9F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1B06C-F0CD-4F35-863C-C382B400F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DFECF-00F5-448E-B269-AAC16FC71055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3AE98-966B-4DA5-B096-0928A41DA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C7B43-2A5E-4DE4-B858-939949149699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93933-5195-470F-BB67-076574767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323850" y="333375"/>
            <a:ext cx="8424863" cy="6191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n w="19050">
                  <a:solidFill>
                    <a:schemeClr val="bg1">
                      <a:lumMod val="95000"/>
                    </a:schemeClr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89C1D-F967-4412-BEC5-00B21A3E8107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19B98-4658-4A1B-AD31-B0A062574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70AB2-C22C-41B7-8C53-856C2FF2DC13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4CF58-9D69-4359-9C68-0BA8DD8C5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B6643-0723-4B5A-A6D2-8380592358F9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F5647-BAA3-4D05-B065-057492CDA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7DAA4-1B20-4D57-B316-9B7F7ADD3444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E8410-73D7-4EAB-A4C9-2CC2F31A1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8836234-1F05-47CD-9E3D-5014A1200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9E4B2D-53C9-4DA8-967D-0F13C93EC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A7E8CFF-3532-40C1-82E6-62FB495D3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667000"/>
            <a:ext cx="3810000" cy="3459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59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C318021-6592-4519-865C-9F0E2F614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33A2878-EE71-45A6-84FA-899EF6129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E4A4D05-38AD-44E9-8BD4-0E720A8E1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5D8C83E-3361-4A71-B135-4E7D544A9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7175D-48F8-4ED0-AFE2-1EDD49B08712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DE64C-C30E-4048-B249-1A085ED0D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331353B-34D7-4E08-A02D-B878CAFDE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9869255-9B4E-454B-B502-939763917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5F17881-724E-4CA0-999C-609469596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1524000"/>
            <a:ext cx="2095500" cy="4602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0"/>
            <a:ext cx="6134100" cy="4602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EE3491D-F892-4F83-BFC6-FADBCF075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A08E682-2BCA-4859-9F31-1DA2943A6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54B755A-89B9-4732-826A-6011835D8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BAAA5F5-BBF4-41F6-8F0F-8F7C683EC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DDACE46-AE38-41E8-91A8-2C1B67BDE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7C23A4B-8020-4D06-B0A0-1189C3C5F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4504731-29C3-4EFC-992F-F29C779AD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46FBC-D919-436E-A5BE-FC31C0E508FE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D8AFD-CB74-4465-B80C-8D975DB9AF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DEB8622-3450-4E34-B92C-BA4D2FCE7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1BAFA2B-3D9B-4679-BD96-F8BB6C103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0A452F8-038B-4F38-8CC8-C9C1D3E98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DFA7978-0FD7-41AA-8A5B-511397BAA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10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7DD9EC6-D240-4A82-8E60-6368CC753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F6AD7-2DF4-4900-B62C-A4FBA39A7F4B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00782-E164-4C5B-B1C1-0541842E7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BBDB5-E065-4230-AF11-61F24C8CA400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EDF57-3193-4BA4-9160-5E70F71FB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40521-6372-4F24-999E-909C0CE0367F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C78ED-FF41-4024-8A09-CC7331ACA5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4C88A-1AB5-4D71-A63E-40DDE12B8ACB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E5A16-F9C3-49E5-BBF3-77662AC386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49969-2D34-4B98-A96A-F2F14C64C8F5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76600" y="60928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C09CA-974B-4D7E-8656-E5EABB0F8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00149.ucoz.com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hyperlink" Target="http://00149.ucoz.com/" TargetMode="Externa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998627-9AD3-4D9B-A533-120BBE1C24FD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C2137F-E084-4C5E-BD6A-7B19286CF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Рамка 6"/>
          <p:cNvSpPr/>
          <p:nvPr/>
        </p:nvSpPr>
        <p:spPr>
          <a:xfrm>
            <a:off x="107950" y="115888"/>
            <a:ext cx="8891588" cy="6626225"/>
          </a:xfrm>
          <a:prstGeom prst="frame">
            <a:avLst>
              <a:gd name="adj1" fmla="val 1952"/>
            </a:avLst>
          </a:prstGeom>
          <a:blipFill>
            <a:blip r:embed="rId13" cstate="print"/>
            <a:stretch>
              <a:fillRect/>
            </a:stretch>
          </a:blip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31" name="TextBox 7"/>
          <p:cNvSpPr txBox="1">
            <a:spLocks noChangeArrowheads="1"/>
          </p:cNvSpPr>
          <p:nvPr/>
        </p:nvSpPr>
        <p:spPr bwMode="auto">
          <a:xfrm>
            <a:off x="7164388" y="6642100"/>
            <a:ext cx="18430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800" smtClean="0">
                <a:solidFill>
                  <a:srgbClr val="31859C"/>
                </a:solidFill>
                <a:latin typeface="Calibri" pitchFamily="34" charset="0"/>
              </a:rPr>
              <a:t>Левитина Л.С. </a:t>
            </a:r>
            <a:r>
              <a:rPr lang="en-US" sz="800" smtClean="0">
                <a:solidFill>
                  <a:srgbClr val="31859C"/>
                </a:solidFill>
                <a:latin typeface="Calibri" pitchFamily="34" charset="0"/>
                <a:hlinkClick r:id="rId14"/>
              </a:rPr>
              <a:t>http://00149.ucoz.com/</a:t>
            </a:r>
            <a:r>
              <a:rPr lang="ru-RU" sz="800" smtClean="0">
                <a:solidFill>
                  <a:srgbClr val="31859C"/>
                </a:solidFill>
                <a:latin typeface="Calibri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2700">
            <a:solidFill>
              <a:srgbClr val="FF0000"/>
            </a:solidFill>
          </a:ln>
          <a:blipFill>
            <a:blip r:embed="rId13"/>
            <a:stretch>
              <a:fillRect/>
            </a:stretch>
          </a:blipFill>
          <a:latin typeface="Georg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2060"/>
          </a:solidFill>
          <a:latin typeface="Georg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2060"/>
          </a:solidFill>
          <a:latin typeface="Georg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2060"/>
          </a:solidFill>
          <a:latin typeface="Georg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2060"/>
          </a:solidFill>
          <a:latin typeface="Georg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2060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548011-19B6-45F5-99CA-A1A0C9BCD092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730F0-C8E6-4674-9272-1535AB08B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Рамка 6"/>
          <p:cNvSpPr/>
          <p:nvPr/>
        </p:nvSpPr>
        <p:spPr>
          <a:xfrm>
            <a:off x="107950" y="115888"/>
            <a:ext cx="8891588" cy="6626225"/>
          </a:xfrm>
          <a:prstGeom prst="frame">
            <a:avLst>
              <a:gd name="adj1" fmla="val 1952"/>
            </a:avLst>
          </a:prstGeom>
          <a:blipFill>
            <a:blip r:embed="rId13" cstate="print"/>
            <a:stretch>
              <a:fillRect/>
            </a:stretch>
          </a:blip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7164388" y="6642100"/>
            <a:ext cx="18430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800" smtClean="0">
                <a:solidFill>
                  <a:srgbClr val="31859C"/>
                </a:solidFill>
                <a:latin typeface="Calibri" pitchFamily="34" charset="0"/>
              </a:rPr>
              <a:t>Левитина Л.С. </a:t>
            </a:r>
            <a:r>
              <a:rPr lang="en-US" sz="800" smtClean="0">
                <a:solidFill>
                  <a:srgbClr val="31859C"/>
                </a:solidFill>
                <a:latin typeface="Calibri" pitchFamily="34" charset="0"/>
                <a:hlinkClick r:id="rId14"/>
              </a:rPr>
              <a:t>http://00149.ucoz.com/</a:t>
            </a:r>
            <a:r>
              <a:rPr lang="ru-RU" sz="800" smtClean="0">
                <a:solidFill>
                  <a:srgbClr val="31859C"/>
                </a:solidFill>
                <a:latin typeface="Calibri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41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2700">
            <a:solidFill>
              <a:srgbClr val="FF0000"/>
            </a:solidFill>
          </a:ln>
          <a:blipFill>
            <a:blip r:embed="rId13"/>
            <a:stretch>
              <a:fillRect/>
            </a:stretch>
          </a:blipFill>
          <a:latin typeface="Georg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2060"/>
          </a:solidFill>
          <a:latin typeface="Georg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2060"/>
          </a:solidFill>
          <a:latin typeface="Georg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2060"/>
          </a:solidFill>
          <a:latin typeface="Georg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2060"/>
          </a:solidFill>
          <a:latin typeface="Georg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2060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заголовка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667000"/>
            <a:ext cx="7772400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текста</a:t>
            </a:r>
          </a:p>
          <a:p>
            <a:pPr lvl="1"/>
            <a:r>
              <a:rPr lang="en-US" altLang="ru-RU" smtClean="0"/>
              <a:t>Второй уровень</a:t>
            </a:r>
          </a:p>
          <a:p>
            <a:pPr lvl="2"/>
            <a:r>
              <a:rPr lang="en-US" altLang="ru-RU" smtClean="0"/>
              <a:t>Третий уровень</a:t>
            </a:r>
          </a:p>
          <a:p>
            <a:pPr lvl="3"/>
            <a:r>
              <a:rPr lang="en-US" altLang="ru-RU" smtClean="0"/>
              <a:t>Четвертый уровень</a:t>
            </a:r>
          </a:p>
          <a:p>
            <a:pPr lvl="4"/>
            <a:r>
              <a:rPr lang="en-US" altLang="ru-RU" smtClean="0"/>
              <a:t>Пятый уровень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C44F903-A6B8-4527-B96A-07B239023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52" r:id="rId2"/>
    <p:sldLayoutId id="2147484153" r:id="rId3"/>
    <p:sldLayoutId id="2147484154" r:id="rId4"/>
    <p:sldLayoutId id="2147484155" r:id="rId5"/>
    <p:sldLayoutId id="2147484156" r:id="rId6"/>
    <p:sldLayoutId id="2147484157" r:id="rId7"/>
    <p:sldLayoutId id="2147484158" r:id="rId8"/>
    <p:sldLayoutId id="2147484159" r:id="rId9"/>
    <p:sldLayoutId id="2147484160" r:id="rId10"/>
    <p:sldLayoutId id="2147484161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1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1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10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10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10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1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10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10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10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1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10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10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10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1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10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10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10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1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10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10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10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заголовка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текста</a:t>
            </a:r>
          </a:p>
          <a:p>
            <a:pPr lvl="1"/>
            <a:r>
              <a:rPr lang="en-US" altLang="ru-RU" smtClean="0"/>
              <a:t>Второй уровень</a:t>
            </a:r>
          </a:p>
          <a:p>
            <a:pPr lvl="2"/>
            <a:r>
              <a:rPr lang="en-US" altLang="ru-RU" smtClean="0"/>
              <a:t>Третий уровень</a:t>
            </a:r>
          </a:p>
          <a:p>
            <a:pPr lvl="3"/>
            <a:r>
              <a:rPr lang="en-US" altLang="ru-RU" smtClean="0"/>
              <a:t>Четвертый уровень</a:t>
            </a:r>
          </a:p>
          <a:p>
            <a:pPr lvl="4"/>
            <a:r>
              <a:rPr lang="en-US" altLang="ru-RU" smtClean="0"/>
              <a:t>Пятый уровень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A525319-08A3-48E4-B0F5-588C900AF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169987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998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99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99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998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99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99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998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99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99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998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99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99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998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99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99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Box 2"/>
          <p:cNvSpPr txBox="1">
            <a:spLocks noChangeArrowheads="1"/>
          </p:cNvSpPr>
          <p:nvPr/>
        </p:nvSpPr>
        <p:spPr bwMode="auto">
          <a:xfrm>
            <a:off x="876300" y="390525"/>
            <a:ext cx="74168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500" b="1">
                <a:latin typeface="Bookman Old Style" pitchFamily="18" charset="0"/>
              </a:rPr>
              <a:t>Муниципальное общеобразовательное учреждение</a:t>
            </a:r>
          </a:p>
          <a:p>
            <a:pPr algn="ctr"/>
            <a:r>
              <a:rPr lang="ru-RU" altLang="ru-RU" sz="1500" b="1">
                <a:latin typeface="Bookman Old Style" pitchFamily="18" charset="0"/>
              </a:rPr>
              <a:t>«Средняя общеобразовательная школа №3 </a:t>
            </a:r>
          </a:p>
          <a:p>
            <a:pPr algn="ctr"/>
            <a:r>
              <a:rPr lang="ru-RU" altLang="ru-RU" sz="1500" b="1">
                <a:latin typeface="Bookman Old Style" pitchFamily="18" charset="0"/>
              </a:rPr>
              <a:t>имени Ю.А. Гагарина» города Аши</a:t>
            </a:r>
          </a:p>
          <a:p>
            <a:pPr algn="ctr"/>
            <a:r>
              <a:rPr lang="ru-RU" altLang="ru-RU" sz="1500" b="1">
                <a:latin typeface="Bookman Old Style" pitchFamily="18" charset="0"/>
              </a:rPr>
              <a:t>Ашинского муниципального района</a:t>
            </a:r>
          </a:p>
          <a:p>
            <a:pPr algn="ctr"/>
            <a:r>
              <a:rPr lang="ru-RU" altLang="ru-RU" sz="1500" b="1">
                <a:latin typeface="Bookman Old Style" pitchFamily="18" charset="0"/>
              </a:rPr>
              <a:t>Челябинской области</a:t>
            </a:r>
          </a:p>
        </p:txBody>
      </p:sp>
      <p:sp>
        <p:nvSpPr>
          <p:cNvPr id="50179" name="TextBox 3"/>
          <p:cNvSpPr txBox="1">
            <a:spLocks noChangeArrowheads="1"/>
          </p:cNvSpPr>
          <p:nvPr/>
        </p:nvSpPr>
        <p:spPr bwMode="auto">
          <a:xfrm>
            <a:off x="2641600" y="2743200"/>
            <a:ext cx="264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611560" y="3212976"/>
            <a:ext cx="79851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000000"/>
                </a:solidFill>
                <a:latin typeface="Georgia" pitchFamily="18" charset="0"/>
              </a:rPr>
              <a:t>Расширение позитивного социального опыта обучающихся </a:t>
            </a:r>
            <a:r>
              <a:rPr lang="ru-RU" altLang="ru-RU" sz="2000" b="1" dirty="0">
                <a:solidFill>
                  <a:srgbClr val="000000"/>
                </a:solidFill>
                <a:latin typeface="Georgia" pitchFamily="18" charset="0"/>
              </a:rPr>
              <a:t>на основе </a:t>
            </a:r>
            <a:r>
              <a:rPr lang="ru-RU" altLang="ru-RU" sz="2000" b="1" dirty="0" smtClean="0">
                <a:solidFill>
                  <a:srgbClr val="000000"/>
                </a:solidFill>
                <a:latin typeface="Georgia" pitchFamily="18" charset="0"/>
              </a:rPr>
              <a:t>сетевой интеграции </a:t>
            </a:r>
            <a:r>
              <a:rPr lang="ru-RU" altLang="ru-RU" sz="2000" b="1" dirty="0">
                <a:solidFill>
                  <a:srgbClr val="000000"/>
                </a:solidFill>
                <a:latin typeface="Georgia" pitchFamily="18" charset="0"/>
              </a:rPr>
              <a:t>ресурсов </a:t>
            </a:r>
            <a:r>
              <a:rPr lang="ru-RU" altLang="ru-RU" sz="2000" b="1" dirty="0" smtClean="0">
                <a:solidFill>
                  <a:srgbClr val="000000"/>
                </a:solidFill>
                <a:latin typeface="Georgia" pitchFamily="18" charset="0"/>
              </a:rPr>
              <a:t>образовательной</a:t>
            </a:r>
            <a:r>
              <a:rPr lang="ru-RU" altLang="ru-RU" sz="2000" b="1" dirty="0">
                <a:latin typeface="Georgia" pitchFamily="18" charset="0"/>
              </a:rPr>
              <a:t> </a:t>
            </a:r>
            <a:r>
              <a:rPr lang="ru-RU" altLang="ru-RU" sz="2000" b="1" dirty="0" smtClean="0">
                <a:latin typeface="Georgia" pitchFamily="18" charset="0"/>
              </a:rPr>
              <a:t>организации</a:t>
            </a:r>
            <a:endParaRPr lang="ru-RU" altLang="ru-RU" sz="2000" b="1" dirty="0">
              <a:latin typeface="Georgia" pitchFamily="18" charset="0"/>
            </a:endParaRPr>
          </a:p>
          <a:p>
            <a:pPr algn="ctr"/>
            <a:r>
              <a:rPr lang="ru-RU" altLang="ru-RU" sz="2000" b="1" dirty="0">
                <a:latin typeface="Georgia" pitchFamily="18" charset="0"/>
              </a:rPr>
              <a:t>и </a:t>
            </a:r>
            <a:r>
              <a:rPr lang="ru-RU" altLang="ru-RU" sz="2000" b="1" dirty="0" smtClean="0">
                <a:latin typeface="Georgia" pitchFamily="18" charset="0"/>
              </a:rPr>
              <a:t>«Российского </a:t>
            </a:r>
            <a:r>
              <a:rPr lang="ru-RU" altLang="ru-RU" sz="2000" b="1" dirty="0">
                <a:latin typeface="Georgia" pitchFamily="18" charset="0"/>
              </a:rPr>
              <a:t>движения </a:t>
            </a:r>
            <a:r>
              <a:rPr lang="ru-RU" altLang="ru-RU" sz="2000" b="1" dirty="0" smtClean="0">
                <a:latin typeface="Georgia" pitchFamily="18" charset="0"/>
              </a:rPr>
              <a:t>школьников»</a:t>
            </a:r>
            <a:endParaRPr lang="ru-RU" altLang="ru-RU" sz="2000" b="1" i="1" dirty="0">
              <a:latin typeface="Georgia" pitchFamily="18" charset="0"/>
            </a:endParaRPr>
          </a:p>
        </p:txBody>
      </p:sp>
      <p:sp>
        <p:nvSpPr>
          <p:cNvPr id="50181" name="TextBox 7"/>
          <p:cNvSpPr txBox="1">
            <a:spLocks noChangeArrowheads="1"/>
          </p:cNvSpPr>
          <p:nvPr/>
        </p:nvSpPr>
        <p:spPr bwMode="auto">
          <a:xfrm>
            <a:off x="131763" y="4581525"/>
            <a:ext cx="85915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latin typeface="Bookman Old Style" pitchFamily="18" charset="0"/>
              </a:rPr>
              <a:t>Директор: Горшков Станислав Вячеславович</a:t>
            </a:r>
          </a:p>
          <a:p>
            <a:pPr algn="ctr"/>
            <a:endParaRPr lang="ru-RU" altLang="ru-RU" sz="800" b="1">
              <a:latin typeface="Bookman Old Style" pitchFamily="18" charset="0"/>
            </a:endParaRPr>
          </a:p>
          <a:p>
            <a:pPr algn="ctr"/>
            <a:r>
              <a:rPr lang="ru-RU" altLang="ru-RU" b="1">
                <a:latin typeface="Bookman Old Style" pitchFamily="18" charset="0"/>
              </a:rPr>
              <a:t>Научно-методическое сопровождение:</a:t>
            </a:r>
          </a:p>
          <a:p>
            <a:pPr algn="ctr"/>
            <a:r>
              <a:rPr lang="ru-RU" altLang="ru-RU" b="1">
                <a:latin typeface="Bookman Old Style" pitchFamily="18" charset="0"/>
              </a:rPr>
              <a:t>кафедра Воспитания и ДО</a:t>
            </a:r>
          </a:p>
          <a:p>
            <a:pPr algn="ctr"/>
            <a:r>
              <a:rPr lang="ru-RU" altLang="ru-RU" b="1">
                <a:latin typeface="Bookman Old Style" pitchFamily="18" charset="0"/>
              </a:rPr>
              <a:t>ГБУ ДПО ЧИППКРО</a:t>
            </a:r>
          </a:p>
        </p:txBody>
      </p:sp>
      <p:sp>
        <p:nvSpPr>
          <p:cNvPr id="50182" name="TextBox 8"/>
          <p:cNvSpPr txBox="1">
            <a:spLocks noChangeArrowheads="1"/>
          </p:cNvSpPr>
          <p:nvPr/>
        </p:nvSpPr>
        <p:spPr bwMode="auto">
          <a:xfrm>
            <a:off x="3703638" y="6092825"/>
            <a:ext cx="1568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dirty="0" smtClean="0">
                <a:latin typeface="Bookman Old Style" pitchFamily="18" charset="0"/>
              </a:rPr>
              <a:t>2019 </a:t>
            </a:r>
            <a:r>
              <a:rPr lang="ru-RU" altLang="ru-RU" sz="1400" b="1" dirty="0">
                <a:latin typeface="Bookman Old Style" pitchFamily="18" charset="0"/>
              </a:rPr>
              <a:t>год</a:t>
            </a:r>
            <a:endParaRPr lang="ru-RU" altLang="ru-RU" sz="1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9" name="Picture 2" descr="Y:\ГРАМОТЫ К КОНКУРСАМ\9_ЛОГОТИПЫ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620713"/>
            <a:ext cx="1130300" cy="12985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0184" name="Picture 2" descr="герб школа номер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5825" y="5084763"/>
            <a:ext cx="1519238" cy="14589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50185" name="Рисунок 10" descr="G:\3 = Р_Д_Ш\logo.png"/>
          <p:cNvPicPr>
            <a:picLocks noChangeAspect="1" noChangeArrowheads="1"/>
          </p:cNvPicPr>
          <p:nvPr/>
        </p:nvPicPr>
        <p:blipFill>
          <a:blip r:embed="rId4" cstate="email">
            <a:lum bright="-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5081588"/>
            <a:ext cx="1295400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6" name="AutoShape 2" descr="Картинки по запросу герб росс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latin typeface="Calibri" pitchFamily="34" charset="0"/>
            </a:endParaRPr>
          </a:p>
        </p:txBody>
      </p:sp>
      <p:pic>
        <p:nvPicPr>
          <p:cNvPr id="1026" name="Picture 2" descr="C:\Users\K\Pictures\Coat_of_arms_of_Chelyabinsk_Oblast.svg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5408" y="571480"/>
            <a:ext cx="1222271" cy="1571636"/>
          </a:xfrm>
          <a:prstGeom prst="rect">
            <a:avLst/>
          </a:prstGeom>
          <a:noFill/>
        </p:spPr>
      </p:pic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539552" y="2420888"/>
            <a:ext cx="79851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dirty="0" smtClean="0">
                <a:latin typeface="Georgia" pitchFamily="18" charset="0"/>
              </a:rPr>
              <a:t>План работы по реализации</a:t>
            </a:r>
            <a:br>
              <a:rPr lang="ru-RU" altLang="ru-RU" sz="2000" b="1" dirty="0" smtClean="0">
                <a:latin typeface="Georgia" pitchFamily="18" charset="0"/>
              </a:rPr>
            </a:br>
            <a:r>
              <a:rPr lang="ru-RU" altLang="ru-RU" sz="2000" b="1" dirty="0" smtClean="0">
                <a:latin typeface="Georgia" pitchFamily="18" charset="0"/>
              </a:rPr>
              <a:t>научно-прикладного проекта:</a:t>
            </a:r>
            <a:endParaRPr lang="ru-RU" altLang="ru-RU" sz="2000" i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Прямоугольник 3"/>
          <p:cNvSpPr>
            <a:spLocks noChangeArrowheads="1"/>
          </p:cNvSpPr>
          <p:nvPr/>
        </p:nvSpPr>
        <p:spPr bwMode="auto">
          <a:xfrm>
            <a:off x="571472" y="1903413"/>
            <a:ext cx="8001056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600" b="1" i="1" dirty="0" smtClean="0"/>
              <a:t>Методические рекомендации для работы с активом школьников по направлениям РДШ.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b="1" i="1" dirty="0" smtClean="0"/>
              <a:t>Содержательное наполнение единого музейного портала АМР.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b="1" i="1" dirty="0" smtClean="0"/>
              <a:t>Разработка и реализация краткосрочных дополнительных общеразвивающих программ для обучающихся по </a:t>
            </a:r>
            <a:r>
              <a:rPr lang="ru-RU" sz="1600" b="1" i="1" dirty="0" err="1" smtClean="0"/>
              <a:t>информационно-медийному</a:t>
            </a:r>
            <a:r>
              <a:rPr lang="ru-RU" sz="1600" b="1" i="1" dirty="0" smtClean="0"/>
              <a:t> и военно-патриотическому направлениям.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b="1" i="1" dirty="0" smtClean="0"/>
              <a:t>Организация и проведение межмуниципального форума РДШ на базе МКОУ «СОШ №3» г. Аши.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b="1" i="1" dirty="0" smtClean="0"/>
              <a:t>Апробация диагностического инструментария для оценки приобретенного позитивного социального опыта обучающихся.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b="1" i="1" dirty="0" smtClean="0"/>
              <a:t>Актуализация имеющихся соглашений с образовательными организациями в целях сотрудничества по реализации научно-прикладного проекта.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b="1" i="1" dirty="0" smtClean="0"/>
              <a:t>Развитие партнерских отношений с родителями обучающихся с целью повышения эффективности работы РИП. </a:t>
            </a:r>
          </a:p>
          <a:p>
            <a:endParaRPr lang="ru-RU" sz="1400" b="1" i="1" dirty="0">
              <a:solidFill>
                <a:srgbClr val="132D4D"/>
              </a:solidFill>
            </a:endParaRPr>
          </a:p>
        </p:txBody>
      </p:sp>
      <p:sp>
        <p:nvSpPr>
          <p:cNvPr id="64515" name="AutoShape 6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4516" name="TextBox 6"/>
          <p:cNvSpPr txBox="1">
            <a:spLocks noChangeArrowheads="1"/>
          </p:cNvSpPr>
          <p:nvPr/>
        </p:nvSpPr>
        <p:spPr bwMode="auto">
          <a:xfrm>
            <a:off x="288925" y="260350"/>
            <a:ext cx="85915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Расширение позитивного социального опыта обучающихся на основе 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сетевой интеграции ресурсов образовательной организации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и Российского движения школьников</a:t>
            </a:r>
            <a:endParaRPr lang="ru-RU" altLang="ru-RU" sz="1400" b="1" i="1" dirty="0" smtClean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64517" name="Прямоугольник 6"/>
          <p:cNvSpPr>
            <a:spLocks noChangeArrowheads="1"/>
          </p:cNvSpPr>
          <p:nvPr/>
        </p:nvSpPr>
        <p:spPr bwMode="auto">
          <a:xfrm>
            <a:off x="323850" y="1196975"/>
            <a:ext cx="84963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 i="1" dirty="0" smtClean="0">
                <a:solidFill>
                  <a:srgbClr val="FF0000"/>
                </a:solidFill>
              </a:rPr>
              <a:t>Планируемые результаты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Box 6"/>
          <p:cNvSpPr txBox="1">
            <a:spLocks noChangeArrowheads="1"/>
          </p:cNvSpPr>
          <p:nvPr/>
        </p:nvSpPr>
        <p:spPr bwMode="auto">
          <a:xfrm>
            <a:off x="288925" y="260350"/>
            <a:ext cx="85915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Расширение позитивного социального опыта обучающихся на основе 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сетевой интеграции ресурсов образовательной организации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и Российского движения школьников</a:t>
            </a:r>
            <a:endParaRPr lang="ru-RU" altLang="ru-RU" sz="14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552450" y="1000108"/>
            <a:ext cx="78057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n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АКТУАЛЬНОСТЬ ПРОЕКТА</a:t>
            </a:r>
            <a:endParaRPr lang="ru-RU" altLang="ru-RU" sz="20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500034" y="1844823"/>
            <a:ext cx="807249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1600" b="1" i="1" dirty="0" smtClean="0"/>
              <a:t>Для успешного достижения личностных результатов обучающихся, а именно: освоение социальной роли гражданина, установление учебно-познавательных и социальных мотивов, выполнение моральных норм на основе понимания их социальной необходимости – необходимо объединять интересы и ресурсы образовательной организации и детско-юношеской организации «Российское движение школьников».</a:t>
            </a:r>
          </a:p>
          <a:p>
            <a:pPr marL="457200" indent="-457200" algn="just">
              <a:buAutoNum type="arabicPeriod"/>
            </a:pPr>
            <a:endParaRPr lang="ru-RU" sz="1600" b="1" i="1" dirty="0" smtClean="0"/>
          </a:p>
          <a:p>
            <a:pPr marL="457200" indent="-457200" algn="just">
              <a:buAutoNum type="arabicPeriod"/>
            </a:pPr>
            <a:r>
              <a:rPr lang="ru-RU" sz="1600" b="1" i="1" dirty="0" smtClean="0"/>
              <a:t>Сетевая интеграция ресурсов образовательной организации и «Российского движения школьников» позволит включить большее количество школьников в приобретение позитивного социального опыта, создаст разнообразие возможностей, обеспечит ресурс для роста наиболее активных школьников за счет включения их в деятельность на уровне района, области, России.</a:t>
            </a:r>
          </a:p>
          <a:p>
            <a:pPr marL="457200" indent="-457200" algn="just"/>
            <a:endParaRPr lang="ru-RU" sz="2000" b="1" i="1" dirty="0" smtClean="0"/>
          </a:p>
          <a:p>
            <a:pPr algn="just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14348" y="1246330"/>
            <a:ext cx="7746084" cy="4785926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i="1" dirty="0" smtClean="0">
                <a:ln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ЗАДАЧИ на 2019 год:</a:t>
            </a:r>
            <a:br>
              <a:rPr lang="ru-RU" sz="2500" b="1" i="1" dirty="0" smtClean="0">
                <a:ln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0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0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0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Выстраивать взаимодействие с целью формирования пространства расширения позитивного социального опыта обучающихся </a:t>
            </a:r>
            <a:b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2. Создать базу методических материалов по расширению  позитивного социального опыта обучающихся на основе</a:t>
            </a: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сетевой</a:t>
            </a: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интеграции ресурсов образовательной организации и «Российского движения школьников».</a:t>
            </a:r>
            <a:b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3. Апробация диагностического инструментария для оценки приобретенного позитивного социального опыта обучающихся</a:t>
            </a:r>
            <a:b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4. Обобщить и распространить опыт расширения </a:t>
            </a: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позитивного социального опыта обучающихся на основе сетевой интеграции ресурсов образовательной организации и «Российского движения школьников».</a:t>
            </a:r>
            <a:r>
              <a:rPr lang="ru-RU" sz="1600" b="1" i="1" dirty="0" smtClean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ru-RU" sz="1800" b="1" i="1" dirty="0" smtClean="0">
              <a:ln>
                <a:noFill/>
              </a:ln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3251" name="TextBox 6"/>
          <p:cNvSpPr txBox="1">
            <a:spLocks noChangeArrowheads="1"/>
          </p:cNvSpPr>
          <p:nvPr/>
        </p:nvSpPr>
        <p:spPr bwMode="auto">
          <a:xfrm>
            <a:off x="288925" y="260350"/>
            <a:ext cx="85915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Расширение позитивного социального опыта обучающихся на основе 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сетевой интеграции ресурсов образовательной организации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и Российского движения школьников</a:t>
            </a:r>
            <a:endParaRPr lang="ru-RU" altLang="ru-RU" sz="1400" b="1" i="1" dirty="0" smtClean="0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3251" name="AutoShape 4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3252" name="AutoShape 6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3253" name="Прямоугольник 15"/>
          <p:cNvSpPr>
            <a:spLocks noChangeArrowheads="1"/>
          </p:cNvSpPr>
          <p:nvPr/>
        </p:nvSpPr>
        <p:spPr bwMode="auto">
          <a:xfrm>
            <a:off x="357188" y="357188"/>
            <a:ext cx="8496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/>
              <a:t>КАЛЕНДАРНЫЙ ПЛАН работы в 2019 году (Инвариантная часть)</a:t>
            </a:r>
            <a:endParaRPr lang="ru-RU" sz="1400" b="1" i="1">
              <a:solidFill>
                <a:srgbClr val="FF0000"/>
              </a:solidFill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12750" y="765175"/>
          <a:ext cx="8280399" cy="57576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7746"/>
                <a:gridCol w="1143008"/>
                <a:gridCol w="3549645"/>
              </a:tblGrid>
              <a:tr h="432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мероприятий</a:t>
                      </a:r>
                      <a:endParaRPr lang="ru-RU" sz="1100" b="1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701" marB="4570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Сроки</a:t>
                      </a:r>
                    </a:p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проведения</a:t>
                      </a:r>
                      <a:endParaRPr lang="ru-RU" sz="11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701" marB="4570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0" dirty="0" smtClean="0">
                          <a:latin typeface="Arial" pitchFamily="34" charset="0"/>
                          <a:cs typeface="Arial" pitchFamily="34" charset="0"/>
                        </a:rPr>
                        <a:t>Результаты деятельности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701" marB="4570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148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Участие в установочном семинаре по вопросам функционирования региональных инновационных площадок в 2019 году.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5" marR="99065" marT="45701" marB="45701"/>
                </a:tc>
                <a:tc>
                  <a:txBody>
                    <a:bodyPr/>
                    <a:lstStyle/>
                    <a:p>
                      <a:pPr marL="285750" marR="0" lvl="0" indent="-284163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Март, 2019 г.</a:t>
                      </a:r>
                    </a:p>
                  </a:txBody>
                  <a:tcPr marL="99065" marR="99065" marT="45701" marB="45701"/>
                </a:tc>
                <a:tc>
                  <a:txBody>
                    <a:bodyPr/>
                    <a:lstStyle/>
                    <a:p>
                      <a:pPr marL="0" marR="0" lvl="0" indent="-2841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Соглашение о сотрудничестве РИП и ЧИППКРО</a:t>
                      </a:r>
                    </a:p>
                  </a:txBody>
                  <a:tcPr marL="99065" marR="99065" marT="45701" marB="45701"/>
                </a:tc>
              </a:tr>
              <a:tr h="57148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Разработка программы вебинара по тематике региональной инновационной площадки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lvl="0" indent="-284163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-122"/>
                          <a:cs typeface="Arial" pitchFamily="34" charset="0"/>
                        </a:rPr>
                        <a:t>Сентябрь,</a:t>
                      </a:r>
                    </a:p>
                    <a:p>
                      <a:pPr marL="285750" marR="0" lvl="0" indent="-284163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-122"/>
                          <a:cs typeface="Arial" pitchFamily="34" charset="0"/>
                        </a:rPr>
                        <a:t>2019 г.</a:t>
                      </a:r>
                    </a:p>
                  </a:txBody>
                  <a:tcPr marL="99065" marR="99065" marT="45701" marB="45701"/>
                </a:tc>
                <a:tc>
                  <a:txBody>
                    <a:bodyPr/>
                    <a:lstStyle/>
                    <a:p>
                      <a:pPr marL="0" marR="0" lvl="0" indent="-2841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Участие в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вебинаре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не менее 150 педагогических и руководящих работников из не менее 5 муниципальных образований Челябинской области.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Программа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вебинара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по тематике региональной инновационной площадки</a:t>
                      </a:r>
                    </a:p>
                  </a:txBody>
                  <a:tcPr marL="99065" marR="99065" marT="45701" marB="45701"/>
                </a:tc>
              </a:tr>
              <a:tr h="60117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Разработка методических продуктов для сборника по итогам деятельности региональных инновационных площадок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lvl="0" indent="-284163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Май-ноябрь, </a:t>
                      </a:r>
                    </a:p>
                    <a:p>
                      <a:pPr marL="285750" marR="0" lvl="0" indent="-284163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 г.</a:t>
                      </a:r>
                    </a:p>
                  </a:txBody>
                  <a:tcPr marL="99065" marR="99065" marT="45701" marB="45701"/>
                </a:tc>
                <a:tc>
                  <a:txBody>
                    <a:bodyPr/>
                    <a:lstStyle/>
                    <a:p>
                      <a:pPr marL="0" marR="0" lvl="0" indent="-2841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Методические продукты для сборника по итогам деятельности региональных инновационных площадок</a:t>
                      </a:r>
                    </a:p>
                  </a:txBody>
                  <a:tcPr marL="99065" marR="99065" marT="45701" marB="45701"/>
                </a:tc>
              </a:tr>
              <a:tr h="57148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Размещение материалов – продуктов деятельности региональной инновационной площадки по тематике проекта на сетевой интерактивной площадке ГБУ ДПО ЧИППКРО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lvl="0" indent="-284163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Март-декабрь, </a:t>
                      </a:r>
                    </a:p>
                    <a:p>
                      <a:pPr marL="285750" marR="0" lvl="0" indent="-284163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 г.</a:t>
                      </a:r>
                    </a:p>
                  </a:txBody>
                  <a:tcPr marL="99065" marR="99065" marT="45701" marB="45701"/>
                </a:tc>
                <a:tc>
                  <a:txBody>
                    <a:bodyPr/>
                    <a:lstStyle/>
                    <a:p>
                      <a:pPr marL="0" marR="0" lvl="0" indent="-2841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Наличие не менее 4 продуктов деятельности региональной инновационной площадки по тематике проекта</a:t>
                      </a:r>
                    </a:p>
                  </a:txBody>
                  <a:tcPr marL="99065" marR="99065" marT="45701" marB="45701"/>
                </a:tc>
              </a:tr>
              <a:tr h="73151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Участие в онлайн семинаре для команды региональной инновационной площадки по теме «Методика и методология педагогического исследования» (8 часов)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lvl="0" indent="-284163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-122"/>
                          <a:cs typeface="Arial" pitchFamily="34" charset="0"/>
                        </a:rPr>
                        <a:t>Апрель,</a:t>
                      </a:r>
                    </a:p>
                    <a:p>
                      <a:pPr marL="285750" marR="0" lvl="0" indent="-284163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-122"/>
                          <a:cs typeface="Arial" pitchFamily="34" charset="0"/>
                        </a:rPr>
                        <a:t>2019 г.</a:t>
                      </a:r>
                    </a:p>
                  </a:txBody>
                  <a:tcPr marL="99065" marR="99065" marT="45701" marB="45701"/>
                </a:tc>
                <a:tc>
                  <a:txBody>
                    <a:bodyPr/>
                    <a:lstStyle/>
                    <a:p>
                      <a:pPr marL="0" marR="0" lvl="0" indent="-2841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Сертификаты участников семинара</a:t>
                      </a:r>
                    </a:p>
                  </a:txBody>
                  <a:tcPr marL="99065" marR="99065" marT="45701" marB="45701"/>
                </a:tc>
              </a:tr>
              <a:tr h="411458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Участие в онлайн семинаре для команды региональной инновационной площадки по теме «Проектирование научной статьи. Работа с текстами научных публикаций в научных социальных сетях» (8 часов)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-2841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Сентябрь,</a:t>
                      </a:r>
                    </a:p>
                    <a:p>
                      <a:pPr marL="0" marR="0" lvl="0" indent="-2841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 г.</a:t>
                      </a:r>
                    </a:p>
                  </a:txBody>
                  <a:tcPr marL="99065" marR="99065" marT="45701" marB="45701"/>
                </a:tc>
                <a:tc>
                  <a:txBody>
                    <a:bodyPr/>
                    <a:lstStyle/>
                    <a:p>
                      <a:pPr marL="0" marR="0" lvl="0" indent="-2841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Сертификаты участников семинара</a:t>
                      </a:r>
                    </a:p>
                  </a:txBody>
                  <a:tcPr marL="99065" marR="99065" marT="45701" marB="45701"/>
                </a:tc>
              </a:tr>
              <a:tr h="411458">
                <a:tc>
                  <a:txBody>
                    <a:bodyPr/>
                    <a:lstStyle/>
                    <a:p>
                      <a:pPr marL="0" marR="0" lvl="0" indent="-2841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Проведение консультаций специалистами ГБУ ДПО ЧИППКРО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5" marR="99065" marT="45701" marB="45701"/>
                </a:tc>
                <a:tc>
                  <a:txBody>
                    <a:bodyPr/>
                    <a:lstStyle/>
                    <a:p>
                      <a:pPr marL="0" marR="0" lvl="0" indent="-2841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течение года</a:t>
                      </a:r>
                    </a:p>
                  </a:txBody>
                  <a:tcPr marL="99065" marR="99065" marT="45701" marB="45701"/>
                </a:tc>
                <a:tc>
                  <a:txBody>
                    <a:bodyPr/>
                    <a:lstStyle/>
                    <a:p>
                      <a:pPr marL="0" marR="0" lvl="0" indent="-2841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Проведение консультаций</a:t>
                      </a:r>
                    </a:p>
                  </a:txBody>
                  <a:tcPr marL="99065" marR="99065" marT="45701" marB="45701"/>
                </a:tc>
              </a:tr>
              <a:tr h="426886">
                <a:tc>
                  <a:txBody>
                    <a:bodyPr/>
                    <a:lstStyle/>
                    <a:p>
                      <a:pPr marL="0" marR="0" lvl="0" indent="-2841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Выступление на итоговой региональной конференции.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5" marR="99065" marT="45701" marB="45701"/>
                </a:tc>
                <a:tc>
                  <a:txBody>
                    <a:bodyPr/>
                    <a:lstStyle/>
                    <a:p>
                      <a:pPr marL="0" marR="0" lvl="0" indent="-2841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Декабрь,</a:t>
                      </a:r>
                    </a:p>
                    <a:p>
                      <a:pPr marL="0" marR="0" lvl="0" indent="-2841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 г.</a:t>
                      </a:r>
                    </a:p>
                  </a:txBody>
                  <a:tcPr marL="99065" marR="99065" marT="45701" marB="45701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Доклад по итогам работы региональной инновационной площадки в 2019 году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7347" name="AutoShape 4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7348" name="AutoShape 6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7350" name="Прямоугольник 15"/>
          <p:cNvSpPr>
            <a:spLocks noChangeArrowheads="1"/>
          </p:cNvSpPr>
          <p:nvPr/>
        </p:nvSpPr>
        <p:spPr bwMode="auto">
          <a:xfrm>
            <a:off x="285720" y="357166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ВАРИАТИВНЫЙ  ПЛАН  РЕАЛИЗАЦИИ  ПРОЕКТА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12750" y="1225107"/>
          <a:ext cx="8280399" cy="46046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9052"/>
                <a:gridCol w="1428760"/>
                <a:gridCol w="4192587"/>
              </a:tblGrid>
              <a:tr h="5357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мероприятий</a:t>
                      </a:r>
                      <a:endParaRPr lang="ru-RU" sz="1600" b="1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Сроки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проведения</a:t>
                      </a:r>
                      <a:endParaRPr lang="ru-RU" sz="16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Arial" pitchFamily="34" charset="0"/>
                          <a:cs typeface="Arial" pitchFamily="34" charset="0"/>
                        </a:rPr>
                        <a:t>Результаты деятельности</a:t>
                      </a:r>
                      <a:endParaRPr lang="ru-RU" sz="16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715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Признание школы Штабом первичного отделения РДШ в АМР </a:t>
                      </a:r>
                      <a:endParaRPr lang="ru-RU" sz="16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/>
                </a:tc>
                <a:tc>
                  <a:txBody>
                    <a:bodyPr/>
                    <a:lstStyle/>
                    <a:p>
                      <a:pPr marL="285750" marR="0" lvl="0" indent="-284163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Март</a:t>
                      </a:r>
                    </a:p>
                  </a:txBody>
                  <a:tcPr marL="99065" marR="99065" marT="45699" marB="45699"/>
                </a:tc>
                <a:tc>
                  <a:txBody>
                    <a:bodyPr/>
                    <a:lstStyle/>
                    <a:p>
                      <a:pPr marL="285750" marR="0" lvl="0" indent="-284163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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+mn-cs"/>
                        </a:rPr>
                        <a:t>Координация работы ОО (сетевых партнеров) по направлениям РДШ.</a:t>
                      </a:r>
                    </a:p>
                    <a:p>
                      <a:pPr marL="285750" marR="0" lvl="0" indent="-284163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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Определены условия взаимодействия с другими ОО</a:t>
                      </a:r>
                    </a:p>
                  </a:txBody>
                  <a:tcPr marL="99065" marR="99065" marT="45699" marB="45699"/>
                </a:tc>
              </a:tr>
              <a:tr h="120239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Проведение штабных сессий по направлениям – «Лидерские субботы»</a:t>
                      </a:r>
                    </a:p>
                  </a:txBody>
                  <a:tcPr marL="99005" marR="99005" marT="63330" marB="45698" horzOverflow="overflow"/>
                </a:tc>
                <a:tc>
                  <a:txBody>
                    <a:bodyPr/>
                    <a:lstStyle/>
                    <a:p>
                      <a:pPr marL="285750" marR="0" lvl="0" indent="-28416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Апрель-май,</a:t>
                      </a:r>
                    </a:p>
                    <a:p>
                      <a:pPr marL="285750" marR="0" lvl="0" indent="-28416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Сентябрь-ноябрь</a:t>
                      </a:r>
                    </a:p>
                  </a:txBody>
                  <a:tcPr marL="99005" marR="99005" marT="63330" marB="45698" horzOverflow="overflow"/>
                </a:tc>
                <a:tc rowSpan="2">
                  <a:txBody>
                    <a:bodyPr/>
                    <a:lstStyle/>
                    <a:p>
                      <a:pPr marL="285750" marR="0" lvl="0" indent="-284163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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+mn-cs"/>
                        </a:rPr>
                        <a:t>методический сборник практических занятий по работе с активом школьников: тренинги личностного роста и </a:t>
                      </a:r>
                      <a:r>
                        <a:rPr kumimoji="0" lang="ru-RU" sz="14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+mn-cs"/>
                        </a:rPr>
                        <a:t>командообразования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+mn-cs"/>
                        </a:rPr>
                        <a:t>, мастер-классы по информационному обеспечению проектов, социальному проектированию; профориентации, консультации опытных экспертов</a:t>
                      </a:r>
                    </a:p>
                  </a:txBody>
                  <a:tcPr marL="99005" marR="99005" marT="63330" marB="45698" horzOverflow="overflow"/>
                </a:tc>
              </a:tr>
              <a:tr h="175168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Проведение социально-ориентированной смены лагеря дневного пребывания «Профессионалы будущего» для обучающихся школ г. Аши</a:t>
                      </a:r>
                    </a:p>
                  </a:txBody>
                  <a:tcPr marL="99005" marR="99005" marT="63349" marB="45712" horzOverflow="overflow"/>
                </a:tc>
                <a:tc>
                  <a:txBody>
                    <a:bodyPr/>
                    <a:lstStyle/>
                    <a:p>
                      <a:pPr marL="285750" marR="0" lvl="0" indent="-28416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Март, июнь</a:t>
                      </a:r>
                    </a:p>
                  </a:txBody>
                  <a:tcPr marL="99005" marR="99005" marT="63349" marB="45712" horzOverflow="overflow"/>
                </a:tc>
                <a:tc vMerge="1">
                  <a:txBody>
                    <a:bodyPr/>
                    <a:lstStyle/>
                    <a:p>
                      <a:pPr marL="285750" marR="0" lvl="0" indent="-284163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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9005" marR="99005" marT="63349" marB="45712" horzOverflow="overflow"/>
                </a:tc>
              </a:tr>
            </a:tbl>
          </a:graphicData>
        </a:graphic>
      </p:graphicFrame>
      <p:sp>
        <p:nvSpPr>
          <p:cNvPr id="57362" name="Прямоугольник 7"/>
          <p:cNvSpPr>
            <a:spLocks noChangeArrowheads="1"/>
          </p:cNvSpPr>
          <p:nvPr/>
        </p:nvSpPr>
        <p:spPr bwMode="auto">
          <a:xfrm>
            <a:off x="2786050" y="785794"/>
            <a:ext cx="3192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ЛИЧНОСТНОЕ  РАЗВИТИЕ</a:t>
            </a:r>
          </a:p>
        </p:txBody>
      </p:sp>
      <p:pic>
        <p:nvPicPr>
          <p:cNvPr id="57363" name="Рисунок 8" descr="G:\3 = Р_Д_Ш\icon-1.png"/>
          <p:cNvPicPr>
            <a:picLocks noChangeAspect="1" noChangeArrowheads="1"/>
          </p:cNvPicPr>
          <p:nvPr/>
        </p:nvPicPr>
        <p:blipFill>
          <a:blip r:embed="rId2" cstate="email">
            <a:lum bright="-20000"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750" y="5732463"/>
            <a:ext cx="12065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443" name="AutoShape 4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444" name="AutoShape 6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445" name="TextBox 6"/>
          <p:cNvSpPr txBox="1">
            <a:spLocks noChangeArrowheads="1"/>
          </p:cNvSpPr>
          <p:nvPr/>
        </p:nvSpPr>
        <p:spPr bwMode="auto">
          <a:xfrm>
            <a:off x="288925" y="260350"/>
            <a:ext cx="85915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Расширение позитивного социального опыта обучающихся на основе 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сетевой интеграции ресурсов образовательной организации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и Российского движения школьников</a:t>
            </a:r>
            <a:endParaRPr lang="ru-RU" altLang="ru-RU" sz="1400" b="1" i="1" dirty="0" smtClean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61446" name="Прямоугольник 15"/>
          <p:cNvSpPr>
            <a:spLocks noChangeArrowheads="1"/>
          </p:cNvSpPr>
          <p:nvPr/>
        </p:nvSpPr>
        <p:spPr bwMode="auto">
          <a:xfrm>
            <a:off x="323850" y="1196975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ВАРИАТИВНЫЙ  ПЛАН  РЕАЛИЗАЦИИ  ПРОЕКТА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12750" y="2197100"/>
          <a:ext cx="8280399" cy="2105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3432"/>
                <a:gridCol w="1500198"/>
                <a:gridCol w="3406769"/>
              </a:tblGrid>
              <a:tr h="467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мероприятий</a:t>
                      </a:r>
                      <a:endParaRPr lang="ru-RU" sz="1600" b="1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Сроки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проведения</a:t>
                      </a:r>
                      <a:endParaRPr lang="ru-RU" sz="16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Arial" pitchFamily="34" charset="0"/>
                          <a:cs typeface="Arial" pitchFamily="34" charset="0"/>
                        </a:rPr>
                        <a:t>Результаты деятельности</a:t>
                      </a:r>
                      <a:endParaRPr lang="ru-RU" sz="16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261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Центр музейной педагогики образования </a:t>
                      </a: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Ашинского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муниципального района на базе объединения музеев ОО АМР</a:t>
                      </a:r>
                    </a:p>
                  </a:txBody>
                  <a:tcPr marL="99005" marR="99005" marT="63333" marB="45701" horzOverflow="overflow"/>
                </a:tc>
                <a:tc>
                  <a:txBody>
                    <a:bodyPr/>
                    <a:lstStyle/>
                    <a:p>
                      <a:pPr marL="285750" marR="0" lvl="0" indent="-284163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Март-ноябрь</a:t>
                      </a:r>
                    </a:p>
                  </a:txBody>
                  <a:tcPr marL="99005" marR="99005" marT="63333" marB="45701" horzOverflow="overflow"/>
                </a:tc>
                <a:tc>
                  <a:txBody>
                    <a:bodyPr/>
                    <a:lstStyle/>
                    <a:p>
                      <a:pPr marL="285750" marR="0" lvl="0" indent="-284163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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+mn-cs"/>
                        </a:rPr>
                        <a:t>Объединение музеев школ АМР в единый портал</a:t>
                      </a:r>
                    </a:p>
                    <a:p>
                      <a:pPr marL="285750" marR="0" lvl="0" indent="-284163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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+mn-cs"/>
                        </a:rPr>
                        <a:t>Электронная версия музеев </a:t>
                      </a:r>
                      <a:r>
                        <a:rPr kumimoji="0" lang="ru-RU" sz="16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+mn-cs"/>
                        </a:rPr>
                        <a:t>Ашинского</a:t>
                      </a:r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+mn-cs"/>
                        </a:rPr>
                        <a:t> района</a:t>
                      </a:r>
                    </a:p>
                  </a:txBody>
                  <a:tcPr marL="99005" marR="99005" marT="63333" marB="45701" horzOverflow="overflow"/>
                </a:tc>
              </a:tr>
            </a:tbl>
          </a:graphicData>
        </a:graphic>
      </p:graphicFrame>
      <p:sp>
        <p:nvSpPr>
          <p:cNvPr id="61458" name="Прямоугольник 7"/>
          <p:cNvSpPr>
            <a:spLocks noChangeArrowheads="1"/>
          </p:cNvSpPr>
          <p:nvPr/>
        </p:nvSpPr>
        <p:spPr bwMode="auto">
          <a:xfrm>
            <a:off x="2843213" y="1673225"/>
            <a:ext cx="363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ГРАЖДАНСКАЯ АКТИВНОСТЬ</a:t>
            </a:r>
          </a:p>
        </p:txBody>
      </p:sp>
      <p:pic>
        <p:nvPicPr>
          <p:cNvPr id="61459" name="Рисунок 9" descr="G:\3 = Р_Д_Ш\icon-3.png"/>
          <p:cNvPicPr>
            <a:picLocks noChangeAspect="1" noChangeArrowheads="1"/>
          </p:cNvPicPr>
          <p:nvPr/>
        </p:nvPicPr>
        <p:blipFill>
          <a:blip r:embed="rId2" cstate="email">
            <a:lum bright="-20000"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5391150"/>
            <a:ext cx="13684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2467" name="AutoShape 4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2468" name="AutoShape 6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2469" name="TextBox 6"/>
          <p:cNvSpPr txBox="1">
            <a:spLocks noChangeArrowheads="1"/>
          </p:cNvSpPr>
          <p:nvPr/>
        </p:nvSpPr>
        <p:spPr bwMode="auto">
          <a:xfrm>
            <a:off x="288925" y="260350"/>
            <a:ext cx="85915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Расширение позитивного социального опыта обучающихся на основе 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сетевой интеграции ресурсов образовательной организации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и Российского движения школьников</a:t>
            </a:r>
            <a:endParaRPr lang="ru-RU" altLang="ru-RU" sz="1400" b="1" i="1" dirty="0" smtClean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62470" name="Прямоугольник 15"/>
          <p:cNvSpPr>
            <a:spLocks noChangeArrowheads="1"/>
          </p:cNvSpPr>
          <p:nvPr/>
        </p:nvSpPr>
        <p:spPr bwMode="auto">
          <a:xfrm>
            <a:off x="323850" y="1196975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ВАРИАТИВНЫЙ  ПЛАН  РЕАЛИЗАЦИИ  ПРОЕКТА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12750" y="2197101"/>
          <a:ext cx="8280399" cy="36879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4738"/>
                <a:gridCol w="1643074"/>
                <a:gridCol w="4192587"/>
              </a:tblGrid>
              <a:tr h="5765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мероприятий</a:t>
                      </a:r>
                      <a:endParaRPr lang="ru-RU" sz="1600" b="1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Сроки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проведения</a:t>
                      </a:r>
                      <a:endParaRPr lang="ru-RU" sz="16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Arial" pitchFamily="34" charset="0"/>
                          <a:cs typeface="Arial" pitchFamily="34" charset="0"/>
                        </a:rPr>
                        <a:t>Результаты деятельности</a:t>
                      </a:r>
                      <a:endParaRPr lang="ru-RU" sz="16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04882">
                <a:tc>
                  <a:txBody>
                    <a:bodyPr/>
                    <a:lstStyle/>
                    <a:p>
                      <a:pPr marL="285750" lvl="0" indent="-28575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Создание школьного медиацентра</a:t>
                      </a:r>
                      <a:endParaRPr lang="ru-RU" sz="1600" i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9065" marR="99065" marT="45704" marB="45704"/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 typeface="Wingdings" panose="05000000000000000000" pitchFamily="2" charset="2"/>
                        <a:buNone/>
                      </a:pP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Июнь, ноябрь</a:t>
                      </a:r>
                    </a:p>
                  </a:txBody>
                  <a:tcPr marL="99065" marR="99065" marT="45704" marB="45704"/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Апробация кратковременной дополнительной общеразвивающей программы «Голос». </a:t>
                      </a:r>
                    </a:p>
                    <a:p>
                      <a:pPr marL="285750" lvl="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Выпуски газет, диски с видеоматериалами</a:t>
                      </a:r>
                    </a:p>
                  </a:txBody>
                  <a:tcPr marL="99065" marR="99065" marT="45704" marB="45704"/>
                </a:tc>
              </a:tr>
              <a:tr h="1582716">
                <a:tc>
                  <a:txBody>
                    <a:bodyPr/>
                    <a:lstStyle/>
                    <a:p>
                      <a:pPr marL="285750" lvl="0" indent="-28575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Проведение Форума РДШ для муниципальных образований горнозаводской зоны</a:t>
                      </a:r>
                      <a:endParaRPr lang="ru-RU" sz="1600" i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9065" marR="99065" marT="45704" marB="45704"/>
                </a:tc>
                <a:tc>
                  <a:txBody>
                    <a:bodyPr/>
                    <a:lstStyle/>
                    <a:p>
                      <a:pPr marL="285750" lvl="0" indent="-285750" algn="ctr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Май </a:t>
                      </a:r>
                    </a:p>
                  </a:txBody>
                  <a:tcPr marL="99065" marR="99065" marT="45704" marB="45704"/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Проведение практико-ориентированных площадок для педагогов, школьников и родителей этих территорий</a:t>
                      </a:r>
                    </a:p>
                    <a:p>
                      <a:pPr marL="285750" lvl="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Методические рекомендации по подготовке и проведению </a:t>
                      </a:r>
                      <a:r>
                        <a:rPr lang="ru-RU" sz="160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форумных</a:t>
                      </a: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кампаний</a:t>
                      </a:r>
                    </a:p>
                  </a:txBody>
                  <a:tcPr marL="99065" marR="99065" marT="45704" marB="45704"/>
                </a:tc>
              </a:tr>
            </a:tbl>
          </a:graphicData>
        </a:graphic>
      </p:graphicFrame>
      <p:sp>
        <p:nvSpPr>
          <p:cNvPr id="62482" name="Прямоугольник 7"/>
          <p:cNvSpPr>
            <a:spLocks noChangeArrowheads="1"/>
          </p:cNvSpPr>
          <p:nvPr/>
        </p:nvSpPr>
        <p:spPr bwMode="auto">
          <a:xfrm>
            <a:off x="1835150" y="1673225"/>
            <a:ext cx="5680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ИНФОРМАЦИОННО-МЕДИЙНОЕ НАПРАВЛЕНИЕ</a:t>
            </a:r>
          </a:p>
        </p:txBody>
      </p:sp>
      <p:pic>
        <p:nvPicPr>
          <p:cNvPr id="62483" name="Рисунок 10" descr="G:\3 = Р_Д_Ш\icon-4.png"/>
          <p:cNvPicPr>
            <a:picLocks noChangeAspect="1" noChangeArrowheads="1"/>
          </p:cNvPicPr>
          <p:nvPr/>
        </p:nvPicPr>
        <p:blipFill>
          <a:blip r:embed="rId2" cstate="email">
            <a:lum bright="-20000"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9725" y="5373688"/>
            <a:ext cx="1208088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3491" name="AutoShape 4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3492" name="AutoShape 6" descr="https://mail.yandex.ru/message_part/%D0%93%D1%80%D0%B0%D1%84%D0%B8%D1%87%D0%B5%D1%81%D0%BA%D0%B0%D1%8F+%D0%BC%D0%BE%D0%B4%D0%B5%D0%BB%D1%8C+%D0%B2%D0%BE%D1%81%D0%BF%D0%B8%D1%82%D0%B0%D1%82%D0%B5%D0%BB%D1%8C%D0%BD%D0%BE%D0%B9+%D1%81%D0%B8%D1%81%D1%82%D0%B5%D0%BC%D1%8B.png?_uid=20198538&amp;name=%D0%93%D1%80%D0%B0%D1%84%D0%B8%D1%87%D0%B5%D1%81%D0%BA%D0%B0%D1%8F+%D0%BC%D0%BE%D0%B4%D0%B5%D0%BB%D1%8C+%D0%B2%D0%BE%D1%81%D0%BF%D0%B8%D1%82%D0%B0%D1%82%D0%B5%D0%BB%D1%8C%D0%BD%D0%BE%D0%B9+%D1%81%D0%B8%D1%81%D1%82%D0%B5%D0%BC%D1%8B.png&amp;hid=1.2&amp;ids=164944336352502337&amp;no_disposition=y&amp;exif_rotate=y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3493" name="TextBox 6"/>
          <p:cNvSpPr txBox="1">
            <a:spLocks noChangeArrowheads="1"/>
          </p:cNvSpPr>
          <p:nvPr/>
        </p:nvSpPr>
        <p:spPr bwMode="auto">
          <a:xfrm>
            <a:off x="288925" y="260350"/>
            <a:ext cx="85915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Расширение позитивного социального опыта обучающихся на основе 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сетевой интеграции ресурсов образовательной организации</a:t>
            </a:r>
          </a:p>
          <a:p>
            <a:pPr algn="ctr"/>
            <a:r>
              <a:rPr lang="ru-RU" altLang="ru-RU" sz="1400" b="1" dirty="0" smtClean="0">
                <a:solidFill>
                  <a:srgbClr val="7030A0"/>
                </a:solidFill>
                <a:latin typeface="Georgia" pitchFamily="18" charset="0"/>
              </a:rPr>
              <a:t>и Российского движения школьников</a:t>
            </a:r>
            <a:endParaRPr lang="ru-RU" altLang="ru-RU" sz="1400" b="1" i="1" dirty="0" smtClean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63494" name="Прямоугольник 15"/>
          <p:cNvSpPr>
            <a:spLocks noChangeArrowheads="1"/>
          </p:cNvSpPr>
          <p:nvPr/>
        </p:nvSpPr>
        <p:spPr bwMode="auto">
          <a:xfrm>
            <a:off x="323850" y="1196975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ВАРИАТИВНЫЙ  ПЛАН  РЕАЛИЗАЦИИ  ПРОЕКТА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12750" y="2197100"/>
          <a:ext cx="8280399" cy="1804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30556"/>
                <a:gridCol w="1500198"/>
                <a:gridCol w="3549645"/>
              </a:tblGrid>
              <a:tr h="46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мероприятий</a:t>
                      </a:r>
                      <a:endParaRPr lang="ru-RU" sz="1600" b="1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Сроки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проведения</a:t>
                      </a:r>
                      <a:endParaRPr lang="ru-RU" sz="16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Arial" pitchFamily="34" charset="0"/>
                          <a:cs typeface="Arial" pitchFamily="34" charset="0"/>
                        </a:rPr>
                        <a:t>Результаты деятельности</a:t>
                      </a:r>
                      <a:endParaRPr lang="ru-RU" sz="16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699" marB="4569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25706">
                <a:tc>
                  <a:txBody>
                    <a:bodyPr/>
                    <a:lstStyle/>
                    <a:p>
                      <a:pPr algn="l"/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Эксплуатация</a:t>
                      </a:r>
                      <a:r>
                        <a:rPr lang="ru-RU" sz="1800" i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парка «Полигон» (ресурсный центр АМР)</a:t>
                      </a:r>
                      <a:endParaRPr lang="ru-RU" sz="18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5" marR="99065" marT="45735" marB="45735"/>
                </a:tc>
                <a:tc>
                  <a:txBody>
                    <a:bodyPr/>
                    <a:lstStyle/>
                    <a:p>
                      <a:pPr marL="285750" marR="0" lvl="0" indent="-284163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Апрель-октябрь</a:t>
                      </a:r>
                    </a:p>
                  </a:txBody>
                  <a:tcPr marL="99065" marR="99065" marT="45735" marB="45735"/>
                </a:tc>
                <a:tc>
                  <a:txBody>
                    <a:bodyPr/>
                    <a:lstStyle/>
                    <a:p>
                      <a:pPr marL="285750" marR="0" lvl="0" indent="-284163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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Реализация программы военно-спортивной подготовки для школьников города</a:t>
                      </a:r>
                    </a:p>
                  </a:txBody>
                  <a:tcPr marL="99065" marR="99065" marT="45735" marB="45735"/>
                </a:tc>
              </a:tr>
            </a:tbl>
          </a:graphicData>
        </a:graphic>
      </p:graphicFrame>
      <p:sp>
        <p:nvSpPr>
          <p:cNvPr id="63506" name="Прямоугольник 7"/>
          <p:cNvSpPr>
            <a:spLocks noChangeArrowheads="1"/>
          </p:cNvSpPr>
          <p:nvPr/>
        </p:nvSpPr>
        <p:spPr bwMode="auto">
          <a:xfrm>
            <a:off x="1908175" y="1673225"/>
            <a:ext cx="5441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ВОЕННО-ПАТРИОТИЧЕСКОЕ НАПРАВЛЕНИЕ</a:t>
            </a:r>
          </a:p>
        </p:txBody>
      </p:sp>
      <p:pic>
        <p:nvPicPr>
          <p:cNvPr id="63507" name="Рисунок 10" descr="G:\3 = Р_Д_Ш\i-789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2621" t="6210" r="21771" b="3960"/>
          <a:stretch>
            <a:fillRect/>
          </a:stretch>
        </p:blipFill>
        <p:spPr bwMode="auto">
          <a:xfrm>
            <a:off x="285750" y="5000625"/>
            <a:ext cx="12858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  <a:latin typeface="Arial" charset="0"/>
                <a:ea typeface="+mn-ea"/>
                <a:cs typeface="Arial" charset="0"/>
              </a:rPr>
              <a:t>Апробация</a:t>
            </a:r>
            <a:endParaRPr lang="ru-RU" sz="2800" i="1" dirty="0">
              <a:solidFill>
                <a:srgbClr val="FF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466728" cy="4525963"/>
          </a:xfrm>
        </p:spPr>
        <p:txBody>
          <a:bodyPr/>
          <a:lstStyle/>
          <a:p>
            <a:r>
              <a:rPr lang="ru-RU" dirty="0" smtClean="0"/>
              <a:t>Диагностический инструментарий изучения приобретаемого социального опыта обучающихся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/>
          <a:p>
            <a:r>
              <a:rPr lang="ru-RU" i="1" dirty="0" smtClean="0"/>
              <a:t>наблюдение, заполнение </a:t>
            </a:r>
            <a:r>
              <a:rPr lang="ru-RU" i="1" dirty="0" err="1" smtClean="0"/>
              <a:t>опросника</a:t>
            </a:r>
            <a:r>
              <a:rPr lang="ru-RU" i="1" dirty="0" smtClean="0"/>
              <a:t>, анкетирование, анализ творческих продуктов деятельности школьников</a:t>
            </a:r>
            <a:endParaRPr lang="ru-RU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строгий">
  <a:themeElements>
    <a:clrScheme name="Другая 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859B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шаблон строгий">
  <a:themeElements>
    <a:clrScheme name="Другая 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859B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8_colormaster">
  <a:themeElements>
    <a:clrScheme name="28_colormaster 2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CC0066"/>
      </a:accent1>
      <a:accent2>
        <a:srgbClr val="3366FF"/>
      </a:accent2>
      <a:accent3>
        <a:srgbClr val="CAE2FF"/>
      </a:accent3>
      <a:accent4>
        <a:srgbClr val="000000"/>
      </a:accent4>
      <a:accent5>
        <a:srgbClr val="E2AAB8"/>
      </a:accent5>
      <a:accent6>
        <a:srgbClr val="2D5CE7"/>
      </a:accent6>
      <a:hlink>
        <a:srgbClr val="FF0000"/>
      </a:hlink>
      <a:folHlink>
        <a:srgbClr val="FFFF00"/>
      </a:folHlink>
    </a:clrScheme>
    <a:fontScheme name="28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8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8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8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8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8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8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8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8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8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8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8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8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8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8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8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8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imple">
  <a:themeElements>
    <a:clrScheme name="1_simple 2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CC0066"/>
      </a:accent1>
      <a:accent2>
        <a:srgbClr val="3366FF"/>
      </a:accent2>
      <a:accent3>
        <a:srgbClr val="CAE2FF"/>
      </a:accent3>
      <a:accent4>
        <a:srgbClr val="000000"/>
      </a:accent4>
      <a:accent5>
        <a:srgbClr val="E2AAB8"/>
      </a:accent5>
      <a:accent6>
        <a:srgbClr val="2D5CE7"/>
      </a:accent6>
      <a:hlink>
        <a:srgbClr val="FF0000"/>
      </a:hlink>
      <a:folHlink>
        <a:srgbClr val="FFFF00"/>
      </a:folHlink>
    </a:clrScheme>
    <a:fontScheme name="1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imple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799</Words>
  <Application>Microsoft Office PowerPoint</Application>
  <PresentationFormat>Экран (4:3)</PresentationFormat>
  <Paragraphs>132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шаблон строгий</vt:lpstr>
      <vt:lpstr>1_шаблон строгий</vt:lpstr>
      <vt:lpstr>28_colormaster</vt:lpstr>
      <vt:lpstr>1_simple</vt:lpstr>
      <vt:lpstr>Презентация PowerPoint</vt:lpstr>
      <vt:lpstr>Презентация PowerPoint</vt:lpstr>
      <vt:lpstr>ЗАДАЧИ на 2019 год:         1. Выстраивать взаимодействие с целью формирования пространства расширения позитивного социального опыта обучающихся         2. Создать базу методических материалов по расширению  позитивного социального опыта обучающихся на основе сетевой интеграции ресурсов образовательной организации и «Российского движения школьников».        3. Апробация диагностического инструментария для оценки приобретенного позитивного социального опыта обучающихся        4. Обобщить и распространить опыт расширения позитивного социального опыта обучающихся на основе сетевой интеграции ресурсов образовательной организации и «Российского движения школьников».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Апробация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Бессарабов Александр Юрьевич</cp:lastModifiedBy>
  <cp:revision>133</cp:revision>
  <dcterms:modified xsi:type="dcterms:W3CDTF">2019-04-08T05:58:32Z</dcterms:modified>
</cp:coreProperties>
</file>