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75" r:id="rId4"/>
    <p:sldId id="258" r:id="rId5"/>
    <p:sldId id="276" r:id="rId6"/>
    <p:sldId id="278" r:id="rId7"/>
    <p:sldId id="280" r:id="rId8"/>
    <p:sldId id="282" r:id="rId9"/>
    <p:sldId id="259" r:id="rId10"/>
    <p:sldId id="265" r:id="rId11"/>
    <p:sldId id="261" r:id="rId12"/>
    <p:sldId id="266" r:id="rId13"/>
    <p:sldId id="262" r:id="rId14"/>
    <p:sldId id="267" r:id="rId15"/>
    <p:sldId id="263" r:id="rId16"/>
    <p:sldId id="264" r:id="rId17"/>
    <p:sldId id="268" r:id="rId18"/>
    <p:sldId id="270" r:id="rId19"/>
    <p:sldId id="271" r:id="rId20"/>
    <p:sldId id="269" r:id="rId21"/>
    <p:sldId id="272" r:id="rId22"/>
    <p:sldId id="27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203" autoAdjust="0"/>
  </p:normalViewPr>
  <p:slideViewPr>
    <p:cSldViewPr>
      <p:cViewPr varScale="1">
        <p:scale>
          <a:sx n="73" d="100"/>
          <a:sy n="73" d="100"/>
        </p:scale>
        <p:origin x="-18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8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EBD36178-EB3E-434B-AD2B-DE746B535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70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C8FFE-2B04-4B63-A86A-DE64E767A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33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C78BE-B464-4E89-914C-AD13BB0EC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74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9E05D-FCCD-4D43-9F07-5403F6DFA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94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50264-6190-4B2D-9B12-6C0E2F595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13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06852-485C-4218-A67C-02842AA24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84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0BBCF-6BF5-4FD5-B1A1-FB30FB438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77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E1F69-8D22-4AAC-89EE-5959FACC2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4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B9335-DA78-4B78-A5BC-699AEFC02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55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4165C-5FD3-4558-B0B8-E821871DA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51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A22A2-CCF9-46F6-914E-3F5E28C35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54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14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4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15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6D12D4C-D45E-460D-9B4A-2020151A5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&#1087;&#1103;&#1090;&#1082;&#1086;&#1074;&#1072;\&#1056;&#1072;&#1073;&#1086;&#1095;&#1080;&#1081;%20&#1089;&#1090;&#1086;&#1083;\theory1.files\Fig_17_2.g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8229600" cy="2562225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>Закон сохранения импульса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2997200"/>
            <a:ext cx="5092700" cy="2808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	           Дзнеладзе Татьяна Александровна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		учитель физики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                           МОУ «Шахматовская СОШ»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                            Чебаркульского района</a:t>
            </a:r>
          </a:p>
          <a:p>
            <a:pPr eaLnBrk="1" hangingPunct="1">
              <a:lnSpc>
                <a:spcPct val="80000"/>
              </a:lnSpc>
            </a:pPr>
            <a:endParaRPr lang="ru-RU" altLang="ru-RU" sz="1600" smtClean="0"/>
          </a:p>
          <a:p>
            <a:pPr eaLnBrk="1" hangingPunct="1">
              <a:lnSpc>
                <a:spcPct val="80000"/>
              </a:lnSpc>
            </a:pPr>
            <a:endParaRPr lang="ru-RU" altLang="ru-RU" sz="1600" smtClean="0"/>
          </a:p>
          <a:p>
            <a:pPr eaLnBrk="1" hangingPunct="1">
              <a:lnSpc>
                <a:spcPct val="80000"/>
              </a:lnSpc>
            </a:pPr>
            <a:endParaRPr lang="ru-RU" alt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                                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563938" y="2420938"/>
            <a:ext cx="2541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solidFill>
                  <a:schemeClr val="tx2"/>
                </a:solidFill>
              </a:rPr>
              <a:t>повторение</a:t>
            </a:r>
          </a:p>
        </p:txBody>
      </p:sp>
    </p:spTree>
  </p:cSld>
  <p:clrMapOvr>
    <a:masterClrMapping/>
  </p:clrMapOvr>
  <p:transition advTm="9141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1. Движение тел по одной прямой навстречу друг другу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>
            <a:pattFill prst="pct5">
              <a:fgClr>
                <a:srgbClr val="FF00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1403350" y="38608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1403350" y="38608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1</a:t>
            </a:r>
            <a:endParaRPr lang="ru-RU" altLang="ru-RU" sz="1800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276600" y="3860800"/>
            <a:ext cx="430213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2</a:t>
            </a:r>
            <a:endParaRPr lang="ru-RU" altLang="ru-RU" sz="1800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835150" y="407670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2771775" y="40767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1619250" y="34290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2700338" y="34290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356100" y="3500438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5292725" y="38608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1</a:t>
            </a:r>
            <a:endParaRPr lang="ru-RU" altLang="ru-RU" sz="1800"/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6443663" y="38608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2</a:t>
            </a:r>
            <a:endParaRPr lang="ru-RU" altLang="ru-RU" sz="1800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4859338" y="4076700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877050" y="40767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4643438" y="34290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2627313" y="45815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6659563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476375" y="3500438"/>
            <a:ext cx="585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 </a:t>
            </a:r>
            <a:r>
              <a:rPr lang="en-US" altLang="ru-RU"/>
              <a:t>V</a:t>
            </a:r>
            <a:r>
              <a:rPr lang="en-US" altLang="ru-RU" baseline="-25000"/>
              <a:t>1</a:t>
            </a:r>
            <a:r>
              <a:rPr lang="en-US" altLang="ru-RU"/>
              <a:t> </a:t>
            </a:r>
            <a:endParaRPr lang="ru-RU" altLang="ru-RU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2700338" y="3500438"/>
            <a:ext cx="784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V</a:t>
            </a:r>
            <a:r>
              <a:rPr lang="en-US" altLang="ru-RU" baseline="-25000"/>
              <a:t>2</a:t>
            </a:r>
            <a:endParaRPr lang="ru-RU" altLang="ru-RU" baseline="-25000"/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4572000" y="3584575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V</a:t>
            </a:r>
            <a:r>
              <a:rPr lang="en-US" altLang="ru-RU" baseline="-25000"/>
              <a:t>1</a:t>
            </a:r>
            <a:r>
              <a:rPr lang="ru-RU" altLang="ru-RU" baseline="30000"/>
              <a:t>1</a:t>
            </a: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6705600" y="3584575"/>
            <a:ext cx="538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V</a:t>
            </a:r>
            <a:r>
              <a:rPr lang="en-US" altLang="ru-RU" baseline="-25000"/>
              <a:t>2</a:t>
            </a:r>
            <a:r>
              <a:rPr lang="ru-RU" altLang="ru-RU" baseline="30000"/>
              <a:t>1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2339975" y="4797425"/>
            <a:ext cx="4984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ru-RU" sz="3200"/>
              <a:t>m</a:t>
            </a:r>
            <a:r>
              <a:rPr lang="en-US" altLang="ru-RU" sz="3200" baseline="-25000"/>
              <a:t>1</a:t>
            </a:r>
            <a:r>
              <a:rPr lang="en-US" altLang="ru-RU" sz="3200"/>
              <a:t>v</a:t>
            </a:r>
            <a:r>
              <a:rPr lang="en-US" altLang="ru-RU" sz="3200" baseline="-25000"/>
              <a:t>1 </a:t>
            </a:r>
            <a:r>
              <a:rPr lang="en-US" altLang="ru-RU" sz="3200"/>
              <a:t>- m</a:t>
            </a:r>
            <a:r>
              <a:rPr lang="en-US" altLang="ru-RU" sz="3200" baseline="-25000"/>
              <a:t>2</a:t>
            </a:r>
            <a:r>
              <a:rPr lang="en-US" altLang="ru-RU" sz="3200"/>
              <a:t>v</a:t>
            </a:r>
            <a:r>
              <a:rPr lang="en-US" altLang="ru-RU" sz="3200" baseline="-25000"/>
              <a:t>2</a:t>
            </a:r>
            <a:r>
              <a:rPr lang="en-US" altLang="ru-RU" sz="3200"/>
              <a:t>= - m</a:t>
            </a:r>
            <a:r>
              <a:rPr lang="en-US" altLang="ru-RU" sz="3200" baseline="-25000"/>
              <a:t>1</a:t>
            </a:r>
            <a:r>
              <a:rPr lang="en-US" altLang="ru-RU" sz="3200"/>
              <a:t>v</a:t>
            </a:r>
            <a:r>
              <a:rPr lang="en-US" altLang="ru-RU" sz="3200" baseline="-25000"/>
              <a:t>1</a:t>
            </a:r>
            <a:r>
              <a:rPr lang="en-US" altLang="ru-RU" sz="3200" baseline="30000"/>
              <a:t>1</a:t>
            </a:r>
            <a:r>
              <a:rPr lang="en-US" altLang="ru-RU" sz="3200"/>
              <a:t>+m</a:t>
            </a:r>
            <a:r>
              <a:rPr lang="en-US" altLang="ru-RU" sz="3200" baseline="-25000"/>
              <a:t>2</a:t>
            </a:r>
            <a:r>
              <a:rPr lang="en-US" altLang="ru-RU" sz="3200"/>
              <a:t>v</a:t>
            </a:r>
            <a:r>
              <a:rPr lang="en-US" altLang="ru-RU" sz="3200" baseline="-25000"/>
              <a:t>2</a:t>
            </a:r>
            <a:r>
              <a:rPr lang="en-US" altLang="ru-RU" sz="3200" baseline="30000"/>
              <a:t>1</a:t>
            </a:r>
            <a:endParaRPr lang="ru-RU" altLang="ru-RU" sz="3200" baseline="30000"/>
          </a:p>
        </p:txBody>
      </p:sp>
      <p:sp>
        <p:nvSpPr>
          <p:cNvPr id="12312" name="AutoShape 34"/>
          <p:cNvSpPr>
            <a:spLocks noChangeArrowheads="1"/>
          </p:cNvSpPr>
          <p:nvPr/>
        </p:nvSpPr>
        <p:spPr bwMode="auto">
          <a:xfrm>
            <a:off x="900113" y="4581525"/>
            <a:ext cx="8243887" cy="142875"/>
          </a:xfrm>
          <a:prstGeom prst="rightArrow">
            <a:avLst>
              <a:gd name="adj1" fmla="val 50000"/>
              <a:gd name="adj2" fmla="val 144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 advTm="3906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2 столкновение движущегося тела с неподвижным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60575"/>
            <a:ext cx="7693025" cy="3940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763713" y="2997200"/>
            <a:ext cx="360362" cy="360363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1</a:t>
            </a:r>
            <a:endParaRPr lang="ru-RU" altLang="ru-RU" sz="1800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3635375" y="2852738"/>
            <a:ext cx="576263" cy="57626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2</a:t>
            </a:r>
            <a:endParaRPr lang="ru-RU" altLang="ru-RU" sz="1800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124075" y="32131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500563" y="24923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Oval 9"/>
          <p:cNvSpPr>
            <a:spLocks noChangeArrowheads="1"/>
          </p:cNvSpPr>
          <p:nvPr/>
        </p:nvSpPr>
        <p:spPr bwMode="auto">
          <a:xfrm>
            <a:off x="5292725" y="2997200"/>
            <a:ext cx="358775" cy="360363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1</a:t>
            </a:r>
            <a:endParaRPr lang="ru-RU" altLang="ru-RU" sz="1800"/>
          </a:p>
        </p:txBody>
      </p:sp>
      <p:sp>
        <p:nvSpPr>
          <p:cNvPr id="13321" name="Oval 11"/>
          <p:cNvSpPr>
            <a:spLocks noChangeArrowheads="1"/>
          </p:cNvSpPr>
          <p:nvPr/>
        </p:nvSpPr>
        <p:spPr bwMode="auto">
          <a:xfrm>
            <a:off x="6659563" y="2781300"/>
            <a:ext cx="647700" cy="6477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2</a:t>
            </a:r>
            <a:endParaRPr lang="ru-RU" altLang="ru-RU" sz="1800"/>
          </a:p>
        </p:txBody>
      </p:sp>
      <p:sp>
        <p:nvSpPr>
          <p:cNvPr id="13322" name="Line 12"/>
          <p:cNvSpPr>
            <a:spLocks noChangeShapeType="1"/>
          </p:cNvSpPr>
          <p:nvPr/>
        </p:nvSpPr>
        <p:spPr bwMode="auto">
          <a:xfrm flipH="1">
            <a:off x="4859338" y="3213100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Line 13"/>
          <p:cNvSpPr>
            <a:spLocks noChangeShapeType="1"/>
          </p:cNvSpPr>
          <p:nvPr/>
        </p:nvSpPr>
        <p:spPr bwMode="auto">
          <a:xfrm>
            <a:off x="7380288" y="31416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Rectangle 14"/>
          <p:cNvSpPr>
            <a:spLocks noChangeArrowheads="1"/>
          </p:cNvSpPr>
          <p:nvPr/>
        </p:nvSpPr>
        <p:spPr bwMode="auto">
          <a:xfrm>
            <a:off x="2105025" y="2698750"/>
            <a:ext cx="534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/>
              <a:t>V</a:t>
            </a:r>
            <a:r>
              <a:rPr lang="en-US" altLang="ru-RU" sz="3200" baseline="-25000"/>
              <a:t>1</a:t>
            </a:r>
            <a:endParaRPr lang="ru-RU" altLang="ru-RU" sz="3200" baseline="-25000"/>
          </a:p>
        </p:txBody>
      </p:sp>
      <p:sp>
        <p:nvSpPr>
          <p:cNvPr id="13325" name="Rectangle 15"/>
          <p:cNvSpPr>
            <a:spLocks noChangeArrowheads="1"/>
          </p:cNvSpPr>
          <p:nvPr/>
        </p:nvSpPr>
        <p:spPr bwMode="auto">
          <a:xfrm>
            <a:off x="3276600" y="2444750"/>
            <a:ext cx="574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/>
              <a:t>V</a:t>
            </a:r>
            <a:r>
              <a:rPr lang="en-US" altLang="ru-RU" sz="2800" baseline="-25000"/>
              <a:t>2</a:t>
            </a:r>
            <a:endParaRPr lang="ru-RU" altLang="ru-RU" sz="2800" baseline="-25000"/>
          </a:p>
        </p:txBody>
      </p:sp>
      <p:sp>
        <p:nvSpPr>
          <p:cNvPr id="13326" name="Rectangle 16"/>
          <p:cNvSpPr>
            <a:spLocks noChangeArrowheads="1"/>
          </p:cNvSpPr>
          <p:nvPr/>
        </p:nvSpPr>
        <p:spPr bwMode="auto">
          <a:xfrm>
            <a:off x="7358063" y="2630488"/>
            <a:ext cx="6905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ru-RU" sz="2800"/>
              <a:t>V</a:t>
            </a:r>
            <a:r>
              <a:rPr lang="en-US" altLang="ru-RU" sz="2800" baseline="-25000"/>
              <a:t>2</a:t>
            </a:r>
            <a:r>
              <a:rPr lang="en-US" altLang="ru-RU" sz="2800" baseline="30000"/>
              <a:t>1</a:t>
            </a:r>
            <a:endParaRPr lang="ru-RU" altLang="ru-RU" sz="2800" baseline="-25000"/>
          </a:p>
        </p:txBody>
      </p:sp>
      <p:sp>
        <p:nvSpPr>
          <p:cNvPr id="13327" name="Rectangle 17"/>
          <p:cNvSpPr>
            <a:spLocks noChangeArrowheads="1"/>
          </p:cNvSpPr>
          <p:nvPr/>
        </p:nvSpPr>
        <p:spPr bwMode="auto">
          <a:xfrm>
            <a:off x="4643438" y="2636838"/>
            <a:ext cx="720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/>
              <a:t>V</a:t>
            </a:r>
            <a:r>
              <a:rPr lang="en-US" altLang="ru-RU" sz="2800" baseline="-25000"/>
              <a:t>1</a:t>
            </a:r>
            <a:r>
              <a:rPr lang="en-US" altLang="ru-RU" sz="2800" baseline="30000"/>
              <a:t>1</a:t>
            </a:r>
            <a:endParaRPr lang="ru-RU" altLang="ru-RU" sz="2800" baseline="-25000"/>
          </a:p>
        </p:txBody>
      </p:sp>
      <p:sp>
        <p:nvSpPr>
          <p:cNvPr id="13328" name="Line 18"/>
          <p:cNvSpPr>
            <a:spLocks noChangeShapeType="1"/>
          </p:cNvSpPr>
          <p:nvPr/>
        </p:nvSpPr>
        <p:spPr bwMode="auto">
          <a:xfrm>
            <a:off x="2124075" y="27082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9" name="Line 19"/>
          <p:cNvSpPr>
            <a:spLocks noChangeShapeType="1"/>
          </p:cNvSpPr>
          <p:nvPr/>
        </p:nvSpPr>
        <p:spPr bwMode="auto">
          <a:xfrm>
            <a:off x="3276600" y="249237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0" name="Line 20"/>
          <p:cNvSpPr>
            <a:spLocks noChangeShapeType="1"/>
          </p:cNvSpPr>
          <p:nvPr/>
        </p:nvSpPr>
        <p:spPr bwMode="auto">
          <a:xfrm>
            <a:off x="4716463" y="26368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1" name="Line 21"/>
          <p:cNvSpPr>
            <a:spLocks noChangeShapeType="1"/>
          </p:cNvSpPr>
          <p:nvPr/>
        </p:nvSpPr>
        <p:spPr bwMode="auto">
          <a:xfrm>
            <a:off x="7380288" y="25654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2" name="Rectangle 22"/>
          <p:cNvSpPr>
            <a:spLocks noChangeArrowheads="1"/>
          </p:cNvSpPr>
          <p:nvPr/>
        </p:nvSpPr>
        <p:spPr bwMode="auto">
          <a:xfrm>
            <a:off x="1547813" y="4224338"/>
            <a:ext cx="62642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ru-RU" sz="3600"/>
              <a:t>m</a:t>
            </a:r>
            <a:r>
              <a:rPr lang="en-US" altLang="ru-RU" sz="3600" baseline="-25000"/>
              <a:t>1</a:t>
            </a:r>
            <a:r>
              <a:rPr lang="en-US" altLang="ru-RU" sz="4800"/>
              <a:t>v</a:t>
            </a:r>
            <a:r>
              <a:rPr lang="en-US" altLang="ru-RU" sz="3600" baseline="-25000"/>
              <a:t>1</a:t>
            </a:r>
            <a:r>
              <a:rPr lang="en-US" altLang="ru-RU" sz="3600"/>
              <a:t>+m</a:t>
            </a:r>
            <a:r>
              <a:rPr lang="en-US" altLang="ru-RU" sz="3600" baseline="-25000"/>
              <a:t>2</a:t>
            </a:r>
            <a:r>
              <a:rPr lang="en-US" altLang="ru-RU" sz="4800"/>
              <a:t>v</a:t>
            </a:r>
            <a:r>
              <a:rPr lang="en-US" altLang="ru-RU" sz="3600" baseline="-25000"/>
              <a:t>2</a:t>
            </a:r>
            <a:r>
              <a:rPr lang="en-US" altLang="ru-RU" sz="3600"/>
              <a:t>=m</a:t>
            </a:r>
            <a:r>
              <a:rPr lang="en-US" altLang="ru-RU" sz="3600" baseline="-25000"/>
              <a:t>1</a:t>
            </a:r>
            <a:r>
              <a:rPr lang="en-US" altLang="ru-RU" sz="4800"/>
              <a:t>v</a:t>
            </a:r>
            <a:r>
              <a:rPr lang="en-US" altLang="ru-RU" sz="3600" baseline="-25000"/>
              <a:t>1</a:t>
            </a:r>
            <a:r>
              <a:rPr lang="en-US" altLang="ru-RU" sz="3600"/>
              <a:t>+m</a:t>
            </a:r>
            <a:r>
              <a:rPr lang="en-US" altLang="ru-RU" sz="3600" baseline="-25000"/>
              <a:t>2</a:t>
            </a:r>
            <a:r>
              <a:rPr lang="en-US" altLang="ru-RU" sz="4800"/>
              <a:t>v</a:t>
            </a:r>
            <a:r>
              <a:rPr lang="en-US" altLang="ru-RU" sz="3600" baseline="-25000"/>
              <a:t>2</a:t>
            </a:r>
            <a:endParaRPr lang="ru-RU" altLang="ru-RU" sz="3600" baseline="-25000"/>
          </a:p>
        </p:txBody>
      </p:sp>
      <p:sp>
        <p:nvSpPr>
          <p:cNvPr id="13333" name="Line 23"/>
          <p:cNvSpPr>
            <a:spLocks noChangeShapeType="1"/>
          </p:cNvSpPr>
          <p:nvPr/>
        </p:nvSpPr>
        <p:spPr bwMode="auto">
          <a:xfrm>
            <a:off x="2124075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4" name="Line 24"/>
          <p:cNvSpPr>
            <a:spLocks noChangeShapeType="1"/>
          </p:cNvSpPr>
          <p:nvPr/>
        </p:nvSpPr>
        <p:spPr bwMode="auto">
          <a:xfrm>
            <a:off x="3419475" y="44370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5" name="Line 27"/>
          <p:cNvSpPr>
            <a:spLocks noChangeShapeType="1"/>
          </p:cNvSpPr>
          <p:nvPr/>
        </p:nvSpPr>
        <p:spPr bwMode="auto">
          <a:xfrm>
            <a:off x="4716463" y="44370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6" name="Line 28"/>
          <p:cNvSpPr>
            <a:spLocks noChangeShapeType="1"/>
          </p:cNvSpPr>
          <p:nvPr/>
        </p:nvSpPr>
        <p:spPr bwMode="auto">
          <a:xfrm>
            <a:off x="6011863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8807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2 столкновение движущегося тела с неподвижным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60575"/>
            <a:ext cx="7693025" cy="3940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1763713" y="2997200"/>
            <a:ext cx="360362" cy="360363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1</a:t>
            </a:r>
            <a:endParaRPr lang="ru-RU" altLang="ru-RU" sz="1800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3635375" y="2852738"/>
            <a:ext cx="576263" cy="57626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2</a:t>
            </a:r>
            <a:endParaRPr lang="ru-RU" altLang="ru-RU" sz="1800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124075" y="32131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500563" y="24923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5292725" y="2997200"/>
            <a:ext cx="358775" cy="360363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1</a:t>
            </a:r>
            <a:endParaRPr lang="ru-RU" altLang="ru-RU" sz="1800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6659563" y="2781300"/>
            <a:ext cx="647700" cy="6477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2</a:t>
            </a:r>
            <a:endParaRPr lang="ru-RU" altLang="ru-RU" sz="1800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4859338" y="3213100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7380288" y="31416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2105025" y="2698750"/>
            <a:ext cx="534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/>
              <a:t>V</a:t>
            </a:r>
            <a:r>
              <a:rPr lang="en-US" altLang="ru-RU" sz="3200" baseline="-25000"/>
              <a:t>1</a:t>
            </a:r>
            <a:endParaRPr lang="ru-RU" altLang="ru-RU" sz="3200" baseline="-25000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3203575" y="2444750"/>
            <a:ext cx="108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/>
              <a:t>V</a:t>
            </a:r>
            <a:r>
              <a:rPr lang="en-US" altLang="ru-RU" sz="2800" baseline="-25000"/>
              <a:t>2</a:t>
            </a:r>
            <a:r>
              <a:rPr lang="en-US" altLang="ru-RU" sz="2800"/>
              <a:t>=0</a:t>
            </a:r>
            <a:endParaRPr lang="ru-RU" altLang="ru-RU" sz="2800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7358063" y="2630488"/>
            <a:ext cx="6905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ru-RU" sz="2800"/>
              <a:t>V</a:t>
            </a:r>
            <a:r>
              <a:rPr lang="en-US" altLang="ru-RU" sz="2800" baseline="-25000"/>
              <a:t>2</a:t>
            </a:r>
            <a:r>
              <a:rPr lang="en-US" altLang="ru-RU" sz="2800" baseline="30000"/>
              <a:t>1</a:t>
            </a:r>
            <a:endParaRPr lang="ru-RU" altLang="ru-RU" sz="2800" baseline="-25000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4643438" y="2636838"/>
            <a:ext cx="720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/>
              <a:t>V</a:t>
            </a:r>
            <a:r>
              <a:rPr lang="en-US" altLang="ru-RU" sz="2800" baseline="-25000"/>
              <a:t>1</a:t>
            </a:r>
            <a:r>
              <a:rPr lang="en-US" altLang="ru-RU" sz="2800" baseline="30000"/>
              <a:t>1</a:t>
            </a:r>
            <a:endParaRPr lang="ru-RU" altLang="ru-RU" sz="2800" baseline="-25000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2124075" y="27082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3276600" y="249237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4716463" y="26368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7380288" y="25654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547813" y="4224338"/>
            <a:ext cx="62642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ru-RU" sz="3600"/>
              <a:t>m</a:t>
            </a:r>
            <a:r>
              <a:rPr lang="en-US" altLang="ru-RU" sz="3600" baseline="-25000"/>
              <a:t>1</a:t>
            </a:r>
            <a:r>
              <a:rPr lang="en-US" altLang="ru-RU" sz="4800"/>
              <a:t>v</a:t>
            </a:r>
            <a:r>
              <a:rPr lang="en-US" altLang="ru-RU" sz="3600" baseline="-25000"/>
              <a:t>1</a:t>
            </a:r>
            <a:r>
              <a:rPr lang="en-US" altLang="ru-RU" sz="3600"/>
              <a:t>=  - m</a:t>
            </a:r>
            <a:r>
              <a:rPr lang="en-US" altLang="ru-RU" sz="3600" baseline="-25000"/>
              <a:t>1</a:t>
            </a:r>
            <a:r>
              <a:rPr lang="en-US" altLang="ru-RU" sz="4800"/>
              <a:t>v</a:t>
            </a:r>
            <a:r>
              <a:rPr lang="en-US" altLang="ru-RU" sz="3600" baseline="-25000"/>
              <a:t>1</a:t>
            </a:r>
            <a:r>
              <a:rPr lang="en-US" altLang="ru-RU" sz="3600" baseline="30000"/>
              <a:t>1 </a:t>
            </a:r>
            <a:r>
              <a:rPr lang="en-US" altLang="ru-RU" sz="3600"/>
              <a:t>+ m</a:t>
            </a:r>
            <a:r>
              <a:rPr lang="en-US" altLang="ru-RU" sz="3600" baseline="-25000"/>
              <a:t>2</a:t>
            </a:r>
            <a:r>
              <a:rPr lang="en-US" altLang="ru-RU" sz="4800"/>
              <a:t>v</a:t>
            </a:r>
            <a:r>
              <a:rPr lang="en-US" altLang="ru-RU" sz="3600" baseline="-25000"/>
              <a:t>2</a:t>
            </a:r>
            <a:r>
              <a:rPr lang="en-US" altLang="ru-RU" sz="3600" baseline="30000"/>
              <a:t>1</a:t>
            </a:r>
            <a:endParaRPr lang="ru-RU" altLang="ru-RU" sz="3600" baseline="30000"/>
          </a:p>
        </p:txBody>
      </p:sp>
      <p:sp>
        <p:nvSpPr>
          <p:cNvPr id="14357" name="AutoShape 25"/>
          <p:cNvSpPr>
            <a:spLocks noChangeArrowheads="1"/>
          </p:cNvSpPr>
          <p:nvPr/>
        </p:nvSpPr>
        <p:spPr bwMode="auto">
          <a:xfrm>
            <a:off x="1042988" y="3716338"/>
            <a:ext cx="7416800" cy="73025"/>
          </a:xfrm>
          <a:prstGeom prst="rightArrow">
            <a:avLst>
              <a:gd name="adj1" fmla="val 50000"/>
              <a:gd name="adj2" fmla="val 253913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 advTm="88078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3. Столкновение тел с последующей сцепкой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693025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baseline="-25000" smtClean="0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1692275" y="3068638"/>
            <a:ext cx="503238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3419475" y="3068638"/>
            <a:ext cx="504825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2</a:t>
            </a:r>
            <a:endParaRPr lang="ru-RU" altLang="ru-RU" sz="180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195513" y="33575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427538" y="2708275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859338" y="3068638"/>
            <a:ext cx="504825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1</a:t>
            </a:r>
            <a:endParaRPr lang="ru-RU" altLang="ru-RU" sz="1800" baseline="-25000"/>
          </a:p>
        </p:txBody>
      </p:sp>
      <p:sp>
        <p:nvSpPr>
          <p:cNvPr id="15369" name="Oval 10"/>
          <p:cNvSpPr>
            <a:spLocks noChangeArrowheads="1"/>
          </p:cNvSpPr>
          <p:nvPr/>
        </p:nvSpPr>
        <p:spPr bwMode="auto">
          <a:xfrm>
            <a:off x="5364163" y="3068638"/>
            <a:ext cx="503237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2</a:t>
            </a:r>
            <a:endParaRPr lang="ru-RU" altLang="ru-RU" sz="1800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5867400" y="33575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1851025" y="33464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1800"/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1743075" y="308927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800"/>
              <a:t>m</a:t>
            </a:r>
            <a:endParaRPr lang="ru-RU" altLang="ru-RU" sz="1800"/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1958975" y="3160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800"/>
              <a:t>1</a:t>
            </a:r>
            <a:endParaRPr lang="ru-RU" altLang="ru-RU" sz="1800"/>
          </a:p>
        </p:txBody>
      </p:sp>
      <p:sp>
        <p:nvSpPr>
          <p:cNvPr id="15374" name="Rectangle 19"/>
          <p:cNvSpPr>
            <a:spLocks noChangeArrowheads="1"/>
          </p:cNvSpPr>
          <p:nvPr/>
        </p:nvSpPr>
        <p:spPr bwMode="auto">
          <a:xfrm>
            <a:off x="2322513" y="2917825"/>
            <a:ext cx="420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800"/>
              <a:t>V</a:t>
            </a:r>
            <a:r>
              <a:rPr lang="en-US" altLang="ru-RU" sz="1800" baseline="-25000"/>
              <a:t>1</a:t>
            </a:r>
            <a:endParaRPr lang="ru-RU" altLang="ru-RU" sz="1800"/>
          </a:p>
        </p:txBody>
      </p:sp>
      <p:sp>
        <p:nvSpPr>
          <p:cNvPr id="15375" name="Line 21"/>
          <p:cNvSpPr>
            <a:spLocks noChangeShapeType="1"/>
          </p:cNvSpPr>
          <p:nvPr/>
        </p:nvSpPr>
        <p:spPr bwMode="auto">
          <a:xfrm>
            <a:off x="2339975" y="29241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6" name="Line 22"/>
          <p:cNvSpPr>
            <a:spLocks noChangeShapeType="1"/>
          </p:cNvSpPr>
          <p:nvPr/>
        </p:nvSpPr>
        <p:spPr bwMode="auto">
          <a:xfrm>
            <a:off x="3851275" y="29241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7" name="Rectangle 23"/>
          <p:cNvSpPr>
            <a:spLocks noChangeArrowheads="1"/>
          </p:cNvSpPr>
          <p:nvPr/>
        </p:nvSpPr>
        <p:spPr bwMode="auto">
          <a:xfrm>
            <a:off x="3846513" y="293211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ru-RU" sz="1800"/>
              <a:t>V2</a:t>
            </a:r>
            <a:endParaRPr lang="ru-RU" altLang="ru-RU" sz="1800"/>
          </a:p>
        </p:txBody>
      </p:sp>
      <p:sp>
        <p:nvSpPr>
          <p:cNvPr id="15378" name="Rectangle 24"/>
          <p:cNvSpPr>
            <a:spLocks noChangeArrowheads="1"/>
          </p:cNvSpPr>
          <p:nvPr/>
        </p:nvSpPr>
        <p:spPr bwMode="auto">
          <a:xfrm>
            <a:off x="6008688" y="2974975"/>
            <a:ext cx="420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800"/>
              <a:t>V</a:t>
            </a:r>
            <a:r>
              <a:rPr lang="en-US" altLang="ru-RU" sz="1800" baseline="-25000"/>
              <a:t>3</a:t>
            </a:r>
            <a:endParaRPr lang="ru-RU" altLang="ru-RU" sz="1800"/>
          </a:p>
        </p:txBody>
      </p:sp>
      <p:sp>
        <p:nvSpPr>
          <p:cNvPr id="15379" name="Line 25"/>
          <p:cNvSpPr>
            <a:spLocks noChangeShapeType="1"/>
          </p:cNvSpPr>
          <p:nvPr/>
        </p:nvSpPr>
        <p:spPr bwMode="auto">
          <a:xfrm>
            <a:off x="6011863" y="29241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0" name="Rectangle 27"/>
          <p:cNvSpPr>
            <a:spLocks noChangeArrowheads="1"/>
          </p:cNvSpPr>
          <p:nvPr/>
        </p:nvSpPr>
        <p:spPr bwMode="auto">
          <a:xfrm>
            <a:off x="2714625" y="4413250"/>
            <a:ext cx="436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/>
              <a:t>m</a:t>
            </a:r>
            <a:r>
              <a:rPr lang="en-US" altLang="ru-RU" sz="3200" baseline="-25000"/>
              <a:t>1</a:t>
            </a:r>
            <a:r>
              <a:rPr lang="en-US" altLang="ru-RU" sz="3200"/>
              <a:t>V</a:t>
            </a:r>
            <a:r>
              <a:rPr lang="en-US" altLang="ru-RU" sz="3200" baseline="-25000"/>
              <a:t>1</a:t>
            </a:r>
            <a:r>
              <a:rPr lang="en-US" altLang="ru-RU" sz="3200"/>
              <a:t>+m</a:t>
            </a:r>
            <a:r>
              <a:rPr lang="en-US" altLang="ru-RU" sz="3200" baseline="-25000"/>
              <a:t>2</a:t>
            </a:r>
            <a:r>
              <a:rPr lang="en-US" altLang="ru-RU" sz="3200"/>
              <a:t>V</a:t>
            </a:r>
            <a:r>
              <a:rPr lang="en-US" altLang="ru-RU" sz="3200" baseline="-25000"/>
              <a:t>2</a:t>
            </a:r>
            <a:r>
              <a:rPr lang="en-US" altLang="ru-RU" sz="3200"/>
              <a:t>=(m</a:t>
            </a:r>
            <a:r>
              <a:rPr lang="en-US" altLang="ru-RU" sz="3200" baseline="-25000"/>
              <a:t>1</a:t>
            </a:r>
            <a:r>
              <a:rPr lang="en-US" altLang="ru-RU" sz="3200"/>
              <a:t>+m</a:t>
            </a:r>
            <a:r>
              <a:rPr lang="en-US" altLang="ru-RU" sz="3200" baseline="-25000"/>
              <a:t>2</a:t>
            </a:r>
            <a:r>
              <a:rPr lang="en-US" altLang="ru-RU" sz="3200"/>
              <a:t>)V</a:t>
            </a:r>
            <a:r>
              <a:rPr lang="en-US" altLang="ru-RU" sz="3200" baseline="-25000"/>
              <a:t>3</a:t>
            </a:r>
            <a:endParaRPr lang="ru-RU" altLang="ru-RU" sz="3200" baseline="-25000"/>
          </a:p>
        </p:txBody>
      </p:sp>
      <p:sp>
        <p:nvSpPr>
          <p:cNvPr id="15381" name="Line 28"/>
          <p:cNvSpPr>
            <a:spLocks noChangeShapeType="1"/>
          </p:cNvSpPr>
          <p:nvPr/>
        </p:nvSpPr>
        <p:spPr bwMode="auto">
          <a:xfrm>
            <a:off x="3203575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2" name="Line 29"/>
          <p:cNvSpPr>
            <a:spLocks noChangeShapeType="1"/>
          </p:cNvSpPr>
          <p:nvPr/>
        </p:nvSpPr>
        <p:spPr bwMode="auto">
          <a:xfrm>
            <a:off x="4427538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3" name="Line 30"/>
          <p:cNvSpPr>
            <a:spLocks noChangeShapeType="1"/>
          </p:cNvSpPr>
          <p:nvPr/>
        </p:nvSpPr>
        <p:spPr bwMode="auto">
          <a:xfrm>
            <a:off x="6443663" y="4437063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375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3. Столкновение тел с последующей сцепкой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693025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baseline="-25000" smtClean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692275" y="3068638"/>
            <a:ext cx="503238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3419475" y="3068638"/>
            <a:ext cx="504825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2</a:t>
            </a:r>
            <a:endParaRPr lang="ru-RU" altLang="ru-RU" sz="180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195513" y="33575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427538" y="2708275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4859338" y="3068638"/>
            <a:ext cx="504825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1</a:t>
            </a:r>
            <a:endParaRPr lang="ru-RU" altLang="ru-RU" sz="1800" baseline="-25000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5364163" y="3068638"/>
            <a:ext cx="503237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2</a:t>
            </a:r>
            <a:endParaRPr lang="ru-RU" altLang="ru-RU" sz="1800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867400" y="33575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851025" y="33464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1800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743075" y="308927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800"/>
              <a:t>m</a:t>
            </a:r>
            <a:endParaRPr lang="ru-RU" altLang="ru-RU" sz="1800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958975" y="3160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800"/>
              <a:t>1</a:t>
            </a:r>
            <a:endParaRPr lang="ru-RU" altLang="ru-RU" sz="180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2322513" y="2917825"/>
            <a:ext cx="420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800"/>
              <a:t>V</a:t>
            </a:r>
            <a:r>
              <a:rPr lang="en-US" altLang="ru-RU" sz="1800" baseline="-25000"/>
              <a:t>1</a:t>
            </a:r>
            <a:endParaRPr lang="ru-RU" altLang="ru-RU" sz="1800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339975" y="29241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563938" y="26368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3492500" y="2708275"/>
            <a:ext cx="817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ru-RU" sz="1800"/>
              <a:t>V</a:t>
            </a:r>
            <a:r>
              <a:rPr lang="en-US" altLang="ru-RU" sz="1800" baseline="-25000"/>
              <a:t>2</a:t>
            </a:r>
            <a:r>
              <a:rPr lang="en-US" altLang="ru-RU" sz="1800"/>
              <a:t>=0</a:t>
            </a:r>
            <a:endParaRPr lang="ru-RU" altLang="ru-RU" sz="1800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008688" y="2974975"/>
            <a:ext cx="420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800"/>
              <a:t>V</a:t>
            </a:r>
            <a:r>
              <a:rPr lang="en-US" altLang="ru-RU" sz="1800" baseline="-25000"/>
              <a:t>3</a:t>
            </a:r>
            <a:endParaRPr lang="ru-RU" altLang="ru-RU" sz="1800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011863" y="29241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714625" y="4413250"/>
            <a:ext cx="3338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/>
              <a:t>m</a:t>
            </a:r>
            <a:r>
              <a:rPr lang="en-US" altLang="ru-RU" sz="3200" baseline="-25000"/>
              <a:t>1</a:t>
            </a:r>
            <a:r>
              <a:rPr lang="en-US" altLang="ru-RU" sz="3200"/>
              <a:t>V</a:t>
            </a:r>
            <a:r>
              <a:rPr lang="en-US" altLang="ru-RU" sz="3200" baseline="-25000"/>
              <a:t>1</a:t>
            </a:r>
            <a:r>
              <a:rPr lang="en-US" altLang="ru-RU" sz="3200"/>
              <a:t>= (m</a:t>
            </a:r>
            <a:r>
              <a:rPr lang="en-US" altLang="ru-RU" sz="3200" baseline="-25000"/>
              <a:t>1</a:t>
            </a:r>
            <a:r>
              <a:rPr lang="en-US" altLang="ru-RU" sz="3200"/>
              <a:t>+m</a:t>
            </a:r>
            <a:r>
              <a:rPr lang="en-US" altLang="ru-RU" sz="3200" baseline="-25000"/>
              <a:t>2</a:t>
            </a:r>
            <a:r>
              <a:rPr lang="en-US" altLang="ru-RU" sz="3200"/>
              <a:t>)V</a:t>
            </a:r>
            <a:r>
              <a:rPr lang="en-US" altLang="ru-RU" sz="3200" baseline="-25000"/>
              <a:t>3</a:t>
            </a:r>
            <a:endParaRPr lang="ru-RU" altLang="ru-RU" sz="3200" baseline="-25000"/>
          </a:p>
        </p:txBody>
      </p:sp>
      <p:sp>
        <p:nvSpPr>
          <p:cNvPr id="16405" name="AutoShape 24"/>
          <p:cNvSpPr>
            <a:spLocks noChangeArrowheads="1"/>
          </p:cNvSpPr>
          <p:nvPr/>
        </p:nvSpPr>
        <p:spPr bwMode="auto">
          <a:xfrm>
            <a:off x="1042988" y="4005263"/>
            <a:ext cx="7273925" cy="71437"/>
          </a:xfrm>
          <a:prstGeom prst="rightArrow">
            <a:avLst>
              <a:gd name="adj1" fmla="val 50000"/>
              <a:gd name="adj2" fmla="val 254557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 advTm="375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4. Реактивное движение</a:t>
            </a:r>
            <a:r>
              <a:rPr lang="en-US" altLang="ru-RU" smtClean="0"/>
              <a:t>-</a:t>
            </a:r>
            <a:endParaRPr lang="ru-RU" alt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движение</a:t>
            </a:r>
            <a:r>
              <a:rPr lang="en-US" altLang="ru-RU" smtClean="0"/>
              <a:t>,</a:t>
            </a:r>
            <a:r>
              <a:rPr lang="ru-RU" altLang="ru-RU" smtClean="0"/>
              <a:t> возникающее при отделении от тела  с некоторой скоростью какой –либо его части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7413" name="Picture 4" descr="C:\Documents and Settings\пяткова\Рабочий стол\theory1.files\Fig_17_2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975" y="3706813"/>
            <a:ext cx="4679950" cy="249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7666" name="Group 18"/>
          <p:cNvGraphicFramePr>
            <a:graphicFrameLocks noGrp="1"/>
          </p:cNvGraphicFramePr>
          <p:nvPr/>
        </p:nvGraphicFramePr>
        <p:xfrm>
          <a:off x="1763713" y="5876925"/>
          <a:ext cx="6408737" cy="731838"/>
        </p:xfrm>
        <a:graphic>
          <a:graphicData uri="http://schemas.openxmlformats.org/drawingml/2006/table">
            <a:tbl>
              <a:tblPr/>
              <a:tblGrid>
                <a:gridCol w="6408737"/>
              </a:tblGrid>
              <a:tr h="457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Отдача при выстреле из орудия.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Реактивное движение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1403350" y="3213100"/>
            <a:ext cx="576263" cy="5762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1</a:t>
            </a:r>
            <a:endParaRPr lang="ru-RU" altLang="ru-RU" sz="1800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1908175" y="2997200"/>
            <a:ext cx="935038" cy="9366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2</a:t>
            </a:r>
            <a:endParaRPr lang="ru-RU" altLang="ru-RU" sz="1800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779838" y="2924175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9" name="Oval 8"/>
          <p:cNvSpPr>
            <a:spLocks noChangeArrowheads="1"/>
          </p:cNvSpPr>
          <p:nvPr/>
        </p:nvSpPr>
        <p:spPr bwMode="auto">
          <a:xfrm>
            <a:off x="4427538" y="3213100"/>
            <a:ext cx="576262" cy="5762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1</a:t>
            </a:r>
            <a:endParaRPr lang="ru-RU" altLang="ru-RU" sz="1800"/>
          </a:p>
        </p:txBody>
      </p:sp>
      <p:sp>
        <p:nvSpPr>
          <p:cNvPr id="18440" name="Oval 9"/>
          <p:cNvSpPr>
            <a:spLocks noChangeArrowheads="1"/>
          </p:cNvSpPr>
          <p:nvPr/>
        </p:nvSpPr>
        <p:spPr bwMode="auto">
          <a:xfrm>
            <a:off x="5940425" y="2997200"/>
            <a:ext cx="914400" cy="9366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2</a:t>
            </a:r>
            <a:endParaRPr lang="ru-RU" altLang="ru-RU" sz="1800"/>
          </a:p>
        </p:txBody>
      </p:sp>
      <p:sp>
        <p:nvSpPr>
          <p:cNvPr id="18441" name="Rectangle 16"/>
          <p:cNvSpPr>
            <a:spLocks noChangeArrowheads="1"/>
          </p:cNvSpPr>
          <p:nvPr/>
        </p:nvSpPr>
        <p:spPr bwMode="auto">
          <a:xfrm>
            <a:off x="1763713" y="27082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/>
              <a:t>V</a:t>
            </a:r>
            <a:endParaRPr lang="ru-RU" altLang="ru-RU" sz="2400"/>
          </a:p>
        </p:txBody>
      </p:sp>
      <p:sp>
        <p:nvSpPr>
          <p:cNvPr id="18442" name="Line 20"/>
          <p:cNvSpPr>
            <a:spLocks noChangeShapeType="1"/>
          </p:cNvSpPr>
          <p:nvPr/>
        </p:nvSpPr>
        <p:spPr bwMode="auto">
          <a:xfrm>
            <a:off x="1763713" y="27813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3" name="Line 21"/>
          <p:cNvSpPr>
            <a:spLocks noChangeShapeType="1"/>
          </p:cNvSpPr>
          <p:nvPr/>
        </p:nvSpPr>
        <p:spPr bwMode="auto">
          <a:xfrm flipH="1">
            <a:off x="3924300" y="35004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4" name="Line 22"/>
          <p:cNvSpPr>
            <a:spLocks noChangeShapeType="1"/>
          </p:cNvSpPr>
          <p:nvPr/>
        </p:nvSpPr>
        <p:spPr bwMode="auto">
          <a:xfrm>
            <a:off x="6877050" y="34290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5" name="Rectangle 23"/>
          <p:cNvSpPr>
            <a:spLocks noChangeArrowheads="1"/>
          </p:cNvSpPr>
          <p:nvPr/>
        </p:nvSpPr>
        <p:spPr bwMode="auto">
          <a:xfrm>
            <a:off x="3924300" y="2708275"/>
            <a:ext cx="57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ru-RU" sz="2800"/>
              <a:t>V</a:t>
            </a:r>
            <a:r>
              <a:rPr lang="en-US" altLang="ru-RU" sz="2800" baseline="-25000"/>
              <a:t>1</a:t>
            </a:r>
            <a:endParaRPr lang="ru-RU" altLang="ru-RU" sz="2800" baseline="-25000"/>
          </a:p>
        </p:txBody>
      </p:sp>
      <p:sp>
        <p:nvSpPr>
          <p:cNvPr id="18446" name="Line 24"/>
          <p:cNvSpPr>
            <a:spLocks noChangeShapeType="1"/>
          </p:cNvSpPr>
          <p:nvPr/>
        </p:nvSpPr>
        <p:spPr bwMode="auto">
          <a:xfrm>
            <a:off x="3995738" y="27082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7" name="Rectangle 25"/>
          <p:cNvSpPr>
            <a:spLocks noChangeArrowheads="1"/>
          </p:cNvSpPr>
          <p:nvPr/>
        </p:nvSpPr>
        <p:spPr bwMode="auto">
          <a:xfrm>
            <a:off x="6894513" y="2708275"/>
            <a:ext cx="555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/>
              <a:t>V</a:t>
            </a:r>
            <a:r>
              <a:rPr lang="en-US" altLang="ru-RU" sz="2800" baseline="-25000"/>
              <a:t>2</a:t>
            </a:r>
            <a:endParaRPr lang="ru-RU" altLang="ru-RU" sz="2800"/>
          </a:p>
        </p:txBody>
      </p:sp>
      <p:sp>
        <p:nvSpPr>
          <p:cNvPr id="18448" name="Line 26"/>
          <p:cNvSpPr>
            <a:spLocks noChangeShapeType="1"/>
          </p:cNvSpPr>
          <p:nvPr/>
        </p:nvSpPr>
        <p:spPr bwMode="auto">
          <a:xfrm>
            <a:off x="6877050" y="27813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9" name="Rectangle 27"/>
          <p:cNvSpPr>
            <a:spLocks noChangeArrowheads="1"/>
          </p:cNvSpPr>
          <p:nvPr/>
        </p:nvSpPr>
        <p:spPr bwMode="auto">
          <a:xfrm>
            <a:off x="2987675" y="4221163"/>
            <a:ext cx="4221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/>
              <a:t>(</a:t>
            </a:r>
            <a:r>
              <a:rPr lang="en-US" altLang="ru-RU" sz="3200"/>
              <a:t>m</a:t>
            </a:r>
            <a:r>
              <a:rPr lang="en-US" altLang="ru-RU" sz="3200" baseline="-25000"/>
              <a:t>1</a:t>
            </a:r>
            <a:r>
              <a:rPr lang="en-US" altLang="ru-RU" sz="3200"/>
              <a:t>+m</a:t>
            </a:r>
            <a:r>
              <a:rPr lang="en-US" altLang="ru-RU" sz="3200" baseline="-25000"/>
              <a:t>2</a:t>
            </a:r>
            <a:r>
              <a:rPr lang="en-US" altLang="ru-RU" sz="3200"/>
              <a:t>)V=m</a:t>
            </a:r>
            <a:r>
              <a:rPr lang="en-US" altLang="ru-RU" sz="3200" baseline="-25000"/>
              <a:t>1</a:t>
            </a:r>
            <a:r>
              <a:rPr lang="en-US" altLang="ru-RU" sz="3200"/>
              <a:t>V</a:t>
            </a:r>
            <a:r>
              <a:rPr lang="en-US" altLang="ru-RU" sz="3200" baseline="-25000"/>
              <a:t>1</a:t>
            </a:r>
            <a:r>
              <a:rPr lang="en-US" altLang="ru-RU" sz="3200"/>
              <a:t>+m</a:t>
            </a:r>
            <a:r>
              <a:rPr lang="en-US" altLang="ru-RU" sz="3200" baseline="-25000"/>
              <a:t>2</a:t>
            </a:r>
            <a:r>
              <a:rPr lang="en-US" altLang="ru-RU" sz="3200"/>
              <a:t>V</a:t>
            </a:r>
            <a:r>
              <a:rPr lang="en-US" altLang="ru-RU" sz="3200" baseline="-25000"/>
              <a:t>2</a:t>
            </a:r>
            <a:endParaRPr lang="ru-RU" altLang="ru-RU" sz="3200" baseline="-25000"/>
          </a:p>
        </p:txBody>
      </p:sp>
      <p:sp>
        <p:nvSpPr>
          <p:cNvPr id="18450" name="Line 29"/>
          <p:cNvSpPr>
            <a:spLocks noChangeShapeType="1"/>
          </p:cNvSpPr>
          <p:nvPr/>
        </p:nvSpPr>
        <p:spPr bwMode="auto">
          <a:xfrm>
            <a:off x="4572000" y="42211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1" name="Line 32"/>
          <p:cNvSpPr>
            <a:spLocks noChangeShapeType="1"/>
          </p:cNvSpPr>
          <p:nvPr/>
        </p:nvSpPr>
        <p:spPr bwMode="auto">
          <a:xfrm>
            <a:off x="5508625" y="42211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2" name="Line 33"/>
          <p:cNvSpPr>
            <a:spLocks noChangeShapeType="1"/>
          </p:cNvSpPr>
          <p:nvPr/>
        </p:nvSpPr>
        <p:spPr bwMode="auto">
          <a:xfrm>
            <a:off x="6659563" y="42211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Реактивное движение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1403350" y="3213100"/>
            <a:ext cx="576263" cy="5762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1</a:t>
            </a:r>
            <a:endParaRPr lang="ru-RU" altLang="ru-RU" sz="1800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908175" y="2997200"/>
            <a:ext cx="935038" cy="9366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2</a:t>
            </a:r>
            <a:endParaRPr lang="ru-RU" altLang="ru-RU" sz="1800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779838" y="2924175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4427538" y="3213100"/>
            <a:ext cx="576262" cy="5762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1</a:t>
            </a:r>
            <a:endParaRPr lang="ru-RU" altLang="ru-RU" sz="1800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940425" y="2997200"/>
            <a:ext cx="914400" cy="9366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2</a:t>
            </a:r>
            <a:endParaRPr lang="ru-RU" altLang="ru-RU" sz="1800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042988" y="2781300"/>
            <a:ext cx="985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/>
              <a:t>V=0</a:t>
            </a:r>
            <a:endParaRPr lang="ru-RU" altLang="ru-RU" sz="2400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1042988" y="28527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3924300" y="35004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6877050" y="34290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924300" y="2708275"/>
            <a:ext cx="57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ru-RU" sz="2800"/>
              <a:t>V</a:t>
            </a:r>
            <a:r>
              <a:rPr lang="en-US" altLang="ru-RU" sz="2800" baseline="-25000"/>
              <a:t>1</a:t>
            </a:r>
            <a:endParaRPr lang="ru-RU" altLang="ru-RU" sz="2800" baseline="-25000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995738" y="27082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6894513" y="2708275"/>
            <a:ext cx="555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/>
              <a:t>V</a:t>
            </a:r>
            <a:r>
              <a:rPr lang="en-US" altLang="ru-RU" sz="2800" baseline="-25000"/>
              <a:t>2</a:t>
            </a:r>
            <a:endParaRPr lang="ru-RU" altLang="ru-RU" sz="2800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877050" y="27813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2987675" y="4221163"/>
            <a:ext cx="3168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/>
              <a:t>0= - m</a:t>
            </a:r>
            <a:r>
              <a:rPr lang="en-US" altLang="ru-RU" sz="3200" baseline="-25000"/>
              <a:t>1</a:t>
            </a:r>
            <a:r>
              <a:rPr lang="en-US" altLang="ru-RU" sz="3200"/>
              <a:t>V</a:t>
            </a:r>
            <a:r>
              <a:rPr lang="en-US" altLang="ru-RU" sz="3200" baseline="-25000"/>
              <a:t>1</a:t>
            </a:r>
            <a:r>
              <a:rPr lang="en-US" altLang="ru-RU" sz="3200"/>
              <a:t>+ m</a:t>
            </a:r>
            <a:r>
              <a:rPr lang="en-US" altLang="ru-RU" sz="3200" baseline="-25000"/>
              <a:t>2</a:t>
            </a:r>
            <a:r>
              <a:rPr lang="en-US" altLang="ru-RU" sz="3200"/>
              <a:t>V</a:t>
            </a:r>
            <a:r>
              <a:rPr lang="en-US" altLang="ru-RU" sz="3200" baseline="-25000"/>
              <a:t>2</a:t>
            </a:r>
            <a:endParaRPr lang="ru-RU" altLang="ru-RU" sz="3200" baseline="-25000"/>
          </a:p>
        </p:txBody>
      </p:sp>
      <p:sp>
        <p:nvSpPr>
          <p:cNvPr id="19474" name="AutoShape 22"/>
          <p:cNvSpPr>
            <a:spLocks noChangeArrowheads="1"/>
          </p:cNvSpPr>
          <p:nvPr/>
        </p:nvSpPr>
        <p:spPr bwMode="auto">
          <a:xfrm>
            <a:off x="971550" y="4149725"/>
            <a:ext cx="7561263" cy="71438"/>
          </a:xfrm>
          <a:prstGeom prst="rightArrow">
            <a:avLst>
              <a:gd name="adj1" fmla="val 50000"/>
              <a:gd name="adj2" fmla="val 26460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РЕШИ ЗАДАЧУ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81300"/>
            <a:ext cx="7693025" cy="3305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ru-RU" smtClean="0"/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Лютый враг нежно прижался щекой к прикладу и нажал курок. Пуля массой 10 г выскочила из винтовки и понеслась искать невинную жертву со скоростью 800 м/с. А винтовка в результате отдачи со скоростью 2 м/с послала врага в нокаут. Определите массу, сбившую с ног врага 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</p:txBody>
      </p:sp>
      <p:pic>
        <p:nvPicPr>
          <p:cNvPr id="20484" name="Picture 4" descr="солда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538" y="260350"/>
            <a:ext cx="4321175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ответ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врага нокаутировало его собственное оружие массой 4 кг. </a:t>
            </a:r>
          </a:p>
          <a:p>
            <a:pPr eaLnBrk="1" hangingPunct="1"/>
            <a:r>
              <a:rPr lang="ru-RU" altLang="ru-RU" sz="3200" smtClean="0"/>
              <a:t>Кто к нам, с чем придет, тот от того и упадет.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Взаимодействие                         передача </a:t>
            </a:r>
            <a:br>
              <a:rPr lang="ru-RU" altLang="ru-RU" sz="2800" smtClean="0"/>
            </a:br>
            <a:r>
              <a:rPr lang="ru-RU" altLang="ru-RU" sz="2800" smtClean="0"/>
              <a:t> тел                                                импульса</a:t>
            </a:r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Импульс – векторная физическая величина</a:t>
            </a:r>
            <a:r>
              <a:rPr lang="en-US" altLang="ru-RU" smtClean="0"/>
              <a:t>,</a:t>
            </a:r>
            <a:r>
              <a:rPr lang="ru-RU" altLang="ru-RU" smtClean="0"/>
              <a:t>равная произведению массы тела на его скорость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/>
            <a:r>
              <a:rPr lang="ru-RU" altLang="ru-RU" smtClean="0"/>
              <a:t>р=</a:t>
            </a:r>
            <a:r>
              <a:rPr lang="en-US" altLang="ru-RU" smtClean="0"/>
              <a:t>mV</a:t>
            </a: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endParaRPr lang="en-US" altLang="ru-RU" smtClean="0"/>
          </a:p>
          <a:p>
            <a:pPr eaLnBrk="1" hangingPunct="1"/>
            <a:r>
              <a:rPr lang="en-US" altLang="ru-RU" smtClean="0"/>
              <a:t>[p]=</a:t>
            </a:r>
            <a:r>
              <a:rPr lang="ru-RU" altLang="ru-RU" smtClean="0"/>
              <a:t>кг м/с</a:t>
            </a:r>
          </a:p>
        </p:txBody>
      </p:sp>
      <p:sp>
        <p:nvSpPr>
          <p:cNvPr id="4100" name="AutoShape 12"/>
          <p:cNvSpPr>
            <a:spLocks noChangeArrowheads="1"/>
          </p:cNvSpPr>
          <p:nvPr/>
        </p:nvSpPr>
        <p:spPr bwMode="auto">
          <a:xfrm>
            <a:off x="4716463" y="1196975"/>
            <a:ext cx="863600" cy="43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1" name="Line 18"/>
          <p:cNvSpPr>
            <a:spLocks noChangeShapeType="1"/>
          </p:cNvSpPr>
          <p:nvPr/>
        </p:nvSpPr>
        <p:spPr bwMode="auto">
          <a:xfrm>
            <a:off x="1979613" y="42926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" name="Line 20"/>
          <p:cNvSpPr>
            <a:spLocks noChangeShapeType="1"/>
          </p:cNvSpPr>
          <p:nvPr/>
        </p:nvSpPr>
        <p:spPr bwMode="auto">
          <a:xfrm>
            <a:off x="1258888" y="4365625"/>
            <a:ext cx="217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6828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Решите задачу</a:t>
            </a:r>
            <a:r>
              <a:rPr lang="en-US" altLang="ru-RU" smtClean="0"/>
              <a:t> </a:t>
            </a:r>
            <a:endParaRPr lang="ru-RU" altLang="ru-RU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ru-RU" smtClean="0"/>
              <a:t>                                    </a:t>
            </a:r>
            <a:r>
              <a:rPr lang="ru-RU" altLang="ru-RU" sz="1800" smtClean="0"/>
              <a:t>УЧЕНИК </a:t>
            </a:r>
            <a:r>
              <a:rPr lang="ru-RU" altLang="ru-RU" sz="2000" smtClean="0"/>
              <a:t>9</a:t>
            </a:r>
            <a:r>
              <a:rPr lang="ru-RU" altLang="ru-RU" sz="1800" smtClean="0"/>
              <a:t> КЛАССА МАССОЙ 60 КГ</a:t>
            </a:r>
            <a:endParaRPr lang="ru-RU" altLang="ru-RU" smtClean="0"/>
          </a:p>
        </p:txBody>
      </p:sp>
      <p:pic>
        <p:nvPicPr>
          <p:cNvPr id="22532" name="Picture 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3" y="2492375"/>
            <a:ext cx="338455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4427538" y="2492375"/>
            <a:ext cx="4176712" cy="3600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4427538" y="2589213"/>
            <a:ext cx="42481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УЧЕНИК </a:t>
            </a:r>
            <a:r>
              <a:rPr lang="ru-RU" altLang="ru-RU" sz="2400"/>
              <a:t>9</a:t>
            </a:r>
            <a:r>
              <a:rPr lang="ru-RU" altLang="ru-RU"/>
              <a:t> КЛАССА МАССОЙ</a:t>
            </a:r>
          </a:p>
          <a:p>
            <a:pPr eaLnBrk="1" hangingPunct="1"/>
            <a:r>
              <a:rPr lang="ru-RU" altLang="ru-RU" sz="2400"/>
              <a:t>60</a:t>
            </a:r>
            <a:r>
              <a:rPr lang="ru-RU" altLang="ru-RU"/>
              <a:t> кг БЕЖИТ ПО КОРИДОРУ</a:t>
            </a:r>
          </a:p>
          <a:p>
            <a:pPr eaLnBrk="1" hangingPunct="1"/>
            <a:r>
              <a:rPr lang="ru-RU" altLang="ru-RU"/>
              <a:t>СО СКОРОСТЬЮ </a:t>
            </a:r>
            <a:r>
              <a:rPr lang="ru-RU" altLang="ru-RU" sz="2400"/>
              <a:t>5</a:t>
            </a:r>
            <a:r>
              <a:rPr lang="ru-RU" altLang="ru-RU"/>
              <a:t>м</a:t>
            </a:r>
            <a:r>
              <a:rPr lang="en-US" altLang="ru-RU"/>
              <a:t>/</a:t>
            </a:r>
            <a:r>
              <a:rPr lang="ru-RU" altLang="ru-RU"/>
              <a:t>с</a:t>
            </a:r>
            <a:endParaRPr lang="en-US" altLang="ru-RU"/>
          </a:p>
          <a:p>
            <a:pPr eaLnBrk="1" hangingPunct="1"/>
            <a:r>
              <a:rPr lang="ru-RU" altLang="ru-RU"/>
              <a:t>КАКОЙ ИМПУЛЬС ОН ПЕРЕДАСТ</a:t>
            </a:r>
          </a:p>
          <a:p>
            <a:pPr eaLnBrk="1" hangingPunct="1"/>
            <a:r>
              <a:rPr lang="ru-RU" altLang="ru-RU"/>
              <a:t> СТОЯЩЕМУ НА ДОРОГЕ </a:t>
            </a:r>
          </a:p>
          <a:p>
            <a:pPr eaLnBrk="1" hangingPunct="1"/>
            <a:r>
              <a:rPr lang="ru-RU" altLang="ru-RU"/>
              <a:t>ШЕСТИКЛАССНИКУ МАССОЙ</a:t>
            </a:r>
          </a:p>
          <a:p>
            <a:pPr eaLnBrk="1" hangingPunct="1"/>
            <a:r>
              <a:rPr lang="ru-RU" altLang="ru-RU" sz="2400"/>
              <a:t>45</a:t>
            </a:r>
            <a:r>
              <a:rPr lang="ru-RU" altLang="ru-RU"/>
              <a:t>кг?</a:t>
            </a:r>
          </a:p>
          <a:p>
            <a:pPr eaLnBrk="1" hangingPunct="1"/>
            <a:r>
              <a:rPr lang="ru-RU" altLang="ru-RU"/>
              <a:t> КАКОЙ СИЛЫ УДАР ИСПЫТАЕТ</a:t>
            </a:r>
          </a:p>
          <a:p>
            <a:pPr eaLnBrk="1" hangingPunct="1"/>
            <a:r>
              <a:rPr lang="ru-RU" altLang="ru-RU"/>
              <a:t>ШЕСТИКЛАССНИК</a:t>
            </a:r>
            <a:r>
              <a:rPr lang="en-US" altLang="ru-RU"/>
              <a:t>,</a:t>
            </a:r>
            <a:r>
              <a:rPr lang="ru-RU" altLang="ru-RU"/>
              <a:t> ЕСЛИ УДАР </a:t>
            </a:r>
          </a:p>
          <a:p>
            <a:pPr eaLnBrk="1" hangingPunct="1"/>
            <a:r>
              <a:rPr lang="ru-RU" altLang="ru-RU"/>
              <a:t>ДЛИЛСЯ  0</a:t>
            </a:r>
            <a:r>
              <a:rPr lang="en-US" altLang="ru-RU"/>
              <a:t>,</a:t>
            </a:r>
            <a:r>
              <a:rPr lang="ru-RU" altLang="ru-RU"/>
              <a:t>2с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ответ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Младший школьник отлетит от вас со скоростью 6</a:t>
            </a:r>
            <a:r>
              <a:rPr lang="en-US" altLang="ru-RU" smtClean="0"/>
              <a:t>,</a:t>
            </a:r>
            <a:r>
              <a:rPr lang="ru-RU" altLang="ru-RU" smtClean="0"/>
              <a:t>7м</a:t>
            </a:r>
            <a:r>
              <a:rPr lang="en-US" altLang="ru-RU" smtClean="0"/>
              <a:t>/c</a:t>
            </a:r>
            <a:endParaRPr lang="ru-RU" altLang="ru-RU" smtClean="0"/>
          </a:p>
          <a:p>
            <a:pPr eaLnBrk="1" hangingPunct="1"/>
            <a:r>
              <a:rPr lang="ru-RU" altLang="ru-RU" smtClean="0"/>
              <a:t>Ребенок испытает удар силой 1125 Н</a:t>
            </a: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    </a:t>
            </a:r>
            <a:r>
              <a:rPr lang="ru-RU" altLang="ru-RU" smtClean="0">
                <a:solidFill>
                  <a:srgbClr val="FF0000"/>
                </a:solidFill>
              </a:rPr>
              <a:t>БУДЬТЕ      ОСТОРОЖНЫ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Проверьте себя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Тест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 </a:t>
            </a:r>
          </a:p>
        </p:txBody>
      </p:sp>
      <p:sp>
        <p:nvSpPr>
          <p:cNvPr id="24580" name="WordArt 5"/>
          <p:cNvSpPr>
            <a:spLocks noChangeArrowheads="1" noChangeShapeType="1" noTextEdit="1"/>
          </p:cNvSpPr>
          <p:nvPr/>
        </p:nvSpPr>
        <p:spPr bwMode="auto">
          <a:xfrm>
            <a:off x="1763713" y="2781300"/>
            <a:ext cx="6048375" cy="2879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2472"/>
              </a:avLst>
            </a:prstTxWarp>
          </a:bodyPr>
          <a:lstStyle/>
          <a:p>
            <a:pPr algn="ctr"/>
            <a:endParaRPr lang="ru-RU" sz="3600" kern="1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ЖЕЛАЮ УСПЕХА!</a:t>
            </a:r>
          </a:p>
          <a:p>
            <a:pPr algn="ctr"/>
            <a:endParaRPr lang="ru-RU" sz="3600" kern="1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/>
              <a:t>ПРИ ВЗАИМОДЕЙСТВИИ ТЕЛ В ОСОБЫХ СИСТЕМАХ – ЗАМКНУТЫХ</a:t>
            </a:r>
            <a:r>
              <a:rPr lang="en-US" altLang="ru-RU" sz="2000" smtClean="0"/>
              <a:t>,</a:t>
            </a:r>
            <a:r>
              <a:rPr lang="ru-RU" altLang="ru-RU" sz="2000" smtClean="0"/>
              <a:t> ИМПУЛЬС СИСТЕМЫ ТЕЛ ОСТАЕТСЯ НЕИЗМЕННЫМ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  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       СИСТЕМА ТЕЛ</a:t>
            </a:r>
            <a:r>
              <a:rPr lang="en-US" altLang="ru-RU" smtClean="0"/>
              <a:t>,</a:t>
            </a:r>
            <a:r>
              <a:rPr lang="ru-RU" altLang="ru-RU" smtClean="0"/>
              <a:t> НА КОТОРУЮ НЕ ДЕЙСТВУЮТ ВНЕШНИЕ СИЛЫ ИЛИ ИХ ДЕЙСТВИЕ СКОМПЕНСИРОВАНО</a:t>
            </a:r>
            <a:r>
              <a:rPr lang="en-US" altLang="ru-RU" smtClean="0"/>
              <a:t>,</a:t>
            </a:r>
            <a:r>
              <a:rPr lang="ru-RU" altLang="ru-RU" smtClean="0"/>
              <a:t> НАЗЫВАЕТСЯ </a:t>
            </a:r>
            <a:r>
              <a:rPr lang="ru-RU" altLang="ru-RU" smtClean="0">
                <a:solidFill>
                  <a:srgbClr val="9900FF"/>
                </a:solidFill>
              </a:rPr>
              <a:t>ЗАМКНУТОЙ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Закон сохранения импульса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mtClean="0"/>
              <a:t>     </a:t>
            </a:r>
            <a:r>
              <a:rPr lang="ru-RU" altLang="ru-RU" sz="3200" b="1" smtClean="0"/>
              <a:t>В замкнутой системе векторная сумма импульсов всех тел входящих в систему остается постоянной</a:t>
            </a:r>
          </a:p>
          <a:p>
            <a:pPr eaLnBrk="1" hangingPunct="1"/>
            <a:endParaRPr lang="ru-RU" altLang="ru-RU" sz="3200" b="1" smtClean="0"/>
          </a:p>
        </p:txBody>
      </p:sp>
    </p:spTree>
  </p:cSld>
  <p:clrMapOvr>
    <a:masterClrMapping/>
  </p:clrMapOvr>
  <p:transition advTm="837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формула закона сохранения импульса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1108075"/>
            <a:ext cx="8280400" cy="5381625"/>
          </a:xfrm>
          <a:noFill/>
        </p:spPr>
      </p:pic>
      <p:sp>
        <p:nvSpPr>
          <p:cNvPr id="44035" name="AutoShape 3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202613" cy="838200"/>
          </a:xfrm>
        </p:spPr>
        <p:txBody>
          <a:bodyPr/>
          <a:lstStyle/>
          <a:p>
            <a:pPr algn="ctr" eaLnBrk="1" hangingPunct="1"/>
            <a:r>
              <a:rPr lang="ru-RU" altLang="ru-RU" b="0" smtClean="0"/>
              <a:t>Закон сохранения импульса тел.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ПРИМЕРЫ ВЗАИМОДЕЙСТВИЯ ТЕЛ</a:t>
            </a:r>
          </a:p>
        </p:txBody>
      </p:sp>
      <p:pic>
        <p:nvPicPr>
          <p:cNvPr id="8195" name="Picture 3" descr="выстрел из пушки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1916113"/>
            <a:ext cx="8280400" cy="468153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брандспойт в дейстии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1700213"/>
            <a:ext cx="8353425" cy="4926012"/>
          </a:xfrm>
          <a:noFill/>
        </p:spPr>
      </p:pic>
      <p:sp>
        <p:nvSpPr>
          <p:cNvPr id="48131" name="AutoShape 3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8001000" cy="1512888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Брандспойт в действии -  </a:t>
            </a:r>
            <a:br>
              <a:rPr lang="ru-RU" altLang="ru-RU" sz="3200" smtClean="0"/>
            </a:br>
            <a:r>
              <a:rPr lang="ru-RU" altLang="ru-RU" sz="3200" smtClean="0"/>
              <a:t> проявление закона сохранения импульса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неупругое столкновение тел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9750" y="404813"/>
            <a:ext cx="8137525" cy="6102350"/>
          </a:xfrm>
          <a:noFill/>
        </p:spPr>
      </p:pic>
      <p:sp>
        <p:nvSpPr>
          <p:cNvPr id="50179" name="AutoShape 3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8001000" cy="838200"/>
          </a:xfrm>
        </p:spPr>
        <p:txBody>
          <a:bodyPr/>
          <a:lstStyle/>
          <a:p>
            <a:pPr algn="ctr" eaLnBrk="1" hangingPunct="1"/>
            <a:r>
              <a:rPr lang="ru-RU" altLang="ru-RU" b="0" smtClean="0"/>
              <a:t>Неупругое столкновение тел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1. Движение тел по одной прямой навстречу друг другу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1403350" y="38608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1403350" y="38608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1</a:t>
            </a:r>
            <a:endParaRPr lang="ru-RU" altLang="ru-RU" sz="1800"/>
          </a:p>
        </p:txBody>
      </p:sp>
      <p:sp>
        <p:nvSpPr>
          <p:cNvPr id="11270" name="Oval 8"/>
          <p:cNvSpPr>
            <a:spLocks noChangeArrowheads="1"/>
          </p:cNvSpPr>
          <p:nvPr/>
        </p:nvSpPr>
        <p:spPr bwMode="auto">
          <a:xfrm>
            <a:off x="3276600" y="3860800"/>
            <a:ext cx="430213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2</a:t>
            </a:r>
            <a:endParaRPr lang="ru-RU" altLang="ru-RU" sz="1800"/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>
            <a:off x="1835150" y="407670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 flipH="1">
            <a:off x="2771775" y="40767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1619250" y="34290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>
            <a:off x="2700338" y="34290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4356100" y="3500438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6" name="Oval 14"/>
          <p:cNvSpPr>
            <a:spLocks noChangeArrowheads="1"/>
          </p:cNvSpPr>
          <p:nvPr/>
        </p:nvSpPr>
        <p:spPr bwMode="auto">
          <a:xfrm>
            <a:off x="5292725" y="38608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1</a:t>
            </a:r>
            <a:endParaRPr lang="ru-RU" altLang="ru-RU" sz="1800"/>
          </a:p>
        </p:txBody>
      </p:sp>
      <p:sp>
        <p:nvSpPr>
          <p:cNvPr id="11277" name="Oval 15"/>
          <p:cNvSpPr>
            <a:spLocks noChangeArrowheads="1"/>
          </p:cNvSpPr>
          <p:nvPr/>
        </p:nvSpPr>
        <p:spPr bwMode="auto">
          <a:xfrm>
            <a:off x="6443663" y="38608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800"/>
              <a:t>m</a:t>
            </a:r>
            <a:r>
              <a:rPr lang="en-US" altLang="ru-RU" sz="1800" baseline="-25000"/>
              <a:t>2</a:t>
            </a:r>
            <a:endParaRPr lang="ru-RU" altLang="ru-RU" sz="1800"/>
          </a:p>
        </p:txBody>
      </p:sp>
      <p:sp>
        <p:nvSpPr>
          <p:cNvPr id="11278" name="Line 16"/>
          <p:cNvSpPr>
            <a:spLocks noChangeShapeType="1"/>
          </p:cNvSpPr>
          <p:nvPr/>
        </p:nvSpPr>
        <p:spPr bwMode="auto">
          <a:xfrm flipH="1">
            <a:off x="4859338" y="4076700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9" name="Line 17"/>
          <p:cNvSpPr>
            <a:spLocks noChangeShapeType="1"/>
          </p:cNvSpPr>
          <p:nvPr/>
        </p:nvSpPr>
        <p:spPr bwMode="auto">
          <a:xfrm>
            <a:off x="6877050" y="40767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0" name="Line 18"/>
          <p:cNvSpPr>
            <a:spLocks noChangeShapeType="1"/>
          </p:cNvSpPr>
          <p:nvPr/>
        </p:nvSpPr>
        <p:spPr bwMode="auto">
          <a:xfrm>
            <a:off x="4643438" y="34290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1" name="Line 19"/>
          <p:cNvSpPr>
            <a:spLocks noChangeShapeType="1"/>
          </p:cNvSpPr>
          <p:nvPr/>
        </p:nvSpPr>
        <p:spPr bwMode="auto">
          <a:xfrm>
            <a:off x="2627313" y="45815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2" name="Line 20"/>
          <p:cNvSpPr>
            <a:spLocks noChangeShapeType="1"/>
          </p:cNvSpPr>
          <p:nvPr/>
        </p:nvSpPr>
        <p:spPr bwMode="auto">
          <a:xfrm>
            <a:off x="6659563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3" name="Rectangle 29"/>
          <p:cNvSpPr>
            <a:spLocks noChangeArrowheads="1"/>
          </p:cNvSpPr>
          <p:nvPr/>
        </p:nvSpPr>
        <p:spPr bwMode="auto">
          <a:xfrm>
            <a:off x="1476375" y="3500438"/>
            <a:ext cx="585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 </a:t>
            </a:r>
            <a:r>
              <a:rPr lang="en-US" altLang="ru-RU"/>
              <a:t>V</a:t>
            </a:r>
            <a:r>
              <a:rPr lang="en-US" altLang="ru-RU" baseline="-25000"/>
              <a:t>1</a:t>
            </a:r>
            <a:r>
              <a:rPr lang="en-US" altLang="ru-RU"/>
              <a:t> </a:t>
            </a:r>
            <a:endParaRPr lang="ru-RU" altLang="ru-RU"/>
          </a:p>
        </p:txBody>
      </p:sp>
      <p:sp>
        <p:nvSpPr>
          <p:cNvPr id="11284" name="Rectangle 30"/>
          <p:cNvSpPr>
            <a:spLocks noChangeArrowheads="1"/>
          </p:cNvSpPr>
          <p:nvPr/>
        </p:nvSpPr>
        <p:spPr bwMode="auto">
          <a:xfrm>
            <a:off x="2700338" y="3500438"/>
            <a:ext cx="784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V</a:t>
            </a:r>
            <a:r>
              <a:rPr lang="en-US" altLang="ru-RU" baseline="-25000"/>
              <a:t>2</a:t>
            </a:r>
            <a:endParaRPr lang="ru-RU" altLang="ru-RU" baseline="-25000"/>
          </a:p>
        </p:txBody>
      </p:sp>
      <p:sp>
        <p:nvSpPr>
          <p:cNvPr id="11285" name="Rectangle 31"/>
          <p:cNvSpPr>
            <a:spLocks noChangeArrowheads="1"/>
          </p:cNvSpPr>
          <p:nvPr/>
        </p:nvSpPr>
        <p:spPr bwMode="auto">
          <a:xfrm>
            <a:off x="4572000" y="3584575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V</a:t>
            </a:r>
            <a:r>
              <a:rPr lang="en-US" altLang="ru-RU" baseline="-25000"/>
              <a:t>1</a:t>
            </a:r>
            <a:r>
              <a:rPr lang="ru-RU" altLang="ru-RU" baseline="30000"/>
              <a:t>1</a:t>
            </a:r>
          </a:p>
        </p:txBody>
      </p:sp>
      <p:sp>
        <p:nvSpPr>
          <p:cNvPr id="11286" name="Rectangle 32"/>
          <p:cNvSpPr>
            <a:spLocks noChangeArrowheads="1"/>
          </p:cNvSpPr>
          <p:nvPr/>
        </p:nvSpPr>
        <p:spPr bwMode="auto">
          <a:xfrm>
            <a:off x="6705600" y="3584575"/>
            <a:ext cx="538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V</a:t>
            </a:r>
            <a:r>
              <a:rPr lang="en-US" altLang="ru-RU" baseline="-25000"/>
              <a:t>2</a:t>
            </a:r>
            <a:r>
              <a:rPr lang="ru-RU" altLang="ru-RU" baseline="30000"/>
              <a:t>1</a:t>
            </a:r>
          </a:p>
        </p:txBody>
      </p:sp>
      <p:sp>
        <p:nvSpPr>
          <p:cNvPr id="11287" name="Rectangle 33"/>
          <p:cNvSpPr>
            <a:spLocks noChangeArrowheads="1"/>
          </p:cNvSpPr>
          <p:nvPr/>
        </p:nvSpPr>
        <p:spPr bwMode="auto">
          <a:xfrm>
            <a:off x="2339975" y="4797425"/>
            <a:ext cx="4540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ru-RU" sz="3200"/>
              <a:t>m</a:t>
            </a:r>
            <a:r>
              <a:rPr lang="en-US" altLang="ru-RU" sz="3200" baseline="-25000"/>
              <a:t>1</a:t>
            </a:r>
            <a:r>
              <a:rPr lang="en-US" altLang="ru-RU" sz="3200"/>
              <a:t>v</a:t>
            </a:r>
            <a:r>
              <a:rPr lang="en-US" altLang="ru-RU" sz="3200" baseline="-25000"/>
              <a:t>1</a:t>
            </a:r>
            <a:r>
              <a:rPr lang="en-US" altLang="ru-RU" sz="3200"/>
              <a:t>+m</a:t>
            </a:r>
            <a:r>
              <a:rPr lang="en-US" altLang="ru-RU" sz="3200" baseline="-25000"/>
              <a:t>2</a:t>
            </a:r>
            <a:r>
              <a:rPr lang="en-US" altLang="ru-RU" sz="3200"/>
              <a:t>v</a:t>
            </a:r>
            <a:r>
              <a:rPr lang="en-US" altLang="ru-RU" sz="3200" baseline="-25000"/>
              <a:t>2</a:t>
            </a:r>
            <a:r>
              <a:rPr lang="en-US" altLang="ru-RU" sz="3200"/>
              <a:t>=m</a:t>
            </a:r>
            <a:r>
              <a:rPr lang="en-US" altLang="ru-RU" sz="3200" baseline="-25000"/>
              <a:t>1</a:t>
            </a:r>
            <a:r>
              <a:rPr lang="en-US" altLang="ru-RU" sz="3200"/>
              <a:t>v</a:t>
            </a:r>
            <a:r>
              <a:rPr lang="en-US" altLang="ru-RU" sz="3200" baseline="-25000"/>
              <a:t>1</a:t>
            </a:r>
            <a:r>
              <a:rPr lang="en-US" altLang="ru-RU" sz="3200" baseline="30000"/>
              <a:t>1</a:t>
            </a:r>
            <a:r>
              <a:rPr lang="en-US" altLang="ru-RU" sz="3200"/>
              <a:t>+m</a:t>
            </a:r>
            <a:r>
              <a:rPr lang="en-US" altLang="ru-RU" sz="3200" baseline="-25000"/>
              <a:t>2</a:t>
            </a:r>
            <a:r>
              <a:rPr lang="en-US" altLang="ru-RU" sz="3200"/>
              <a:t>v</a:t>
            </a:r>
            <a:r>
              <a:rPr lang="en-US" altLang="ru-RU" sz="3200" baseline="-25000"/>
              <a:t>2</a:t>
            </a:r>
            <a:r>
              <a:rPr lang="en-US" altLang="ru-RU" sz="3200" baseline="30000"/>
              <a:t>1</a:t>
            </a:r>
            <a:endParaRPr lang="ru-RU" altLang="ru-RU" sz="3200" baseline="30000"/>
          </a:p>
        </p:txBody>
      </p:sp>
      <p:sp>
        <p:nvSpPr>
          <p:cNvPr id="11288" name="Line 34"/>
          <p:cNvSpPr>
            <a:spLocks noChangeShapeType="1"/>
          </p:cNvSpPr>
          <p:nvPr/>
        </p:nvSpPr>
        <p:spPr bwMode="auto">
          <a:xfrm>
            <a:off x="2916238" y="48688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9" name="Line 35"/>
          <p:cNvSpPr>
            <a:spLocks noChangeShapeType="1"/>
          </p:cNvSpPr>
          <p:nvPr/>
        </p:nvSpPr>
        <p:spPr bwMode="auto">
          <a:xfrm>
            <a:off x="3924300" y="48688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0" name="Line 36"/>
          <p:cNvSpPr>
            <a:spLocks noChangeShapeType="1"/>
          </p:cNvSpPr>
          <p:nvPr/>
        </p:nvSpPr>
        <p:spPr bwMode="auto">
          <a:xfrm>
            <a:off x="5003800" y="48688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1" name="Line 37"/>
          <p:cNvSpPr>
            <a:spLocks noChangeShapeType="1"/>
          </p:cNvSpPr>
          <p:nvPr/>
        </p:nvSpPr>
        <p:spPr bwMode="auto">
          <a:xfrm>
            <a:off x="6227763" y="48688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3906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287</TotalTime>
  <Words>415</Words>
  <Application>Microsoft Office PowerPoint</Application>
  <PresentationFormat>Экран (4:3)</PresentationFormat>
  <Paragraphs>141</Paragraphs>
  <Slides>22</Slides>
  <Notes>0</Notes>
  <HiddenSlides>4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Wingdings</vt:lpstr>
      <vt:lpstr>Calibri</vt:lpstr>
      <vt:lpstr>Times New Roman</vt:lpstr>
      <vt:lpstr>Капсулы</vt:lpstr>
      <vt:lpstr>  Закон сохранения импульса</vt:lpstr>
      <vt:lpstr>Взаимодействие                         передача   тел                                                импульса</vt:lpstr>
      <vt:lpstr>ПРИ ВЗАИМОДЕЙСТВИИ ТЕЛ В ОСОБЫХ СИСТЕМАХ – ЗАМКНУТЫХ, ИМПУЛЬС СИСТЕМЫ ТЕЛ ОСТАЕТСЯ НЕИЗМЕННЫМ</vt:lpstr>
      <vt:lpstr>Закон сохранения импульса</vt:lpstr>
      <vt:lpstr>Закон сохранения импульса тел.</vt:lpstr>
      <vt:lpstr>ПРИМЕРЫ ВЗАИМОДЕЙСТВИЯ ТЕЛ</vt:lpstr>
      <vt:lpstr>Брандспойт в действии -    проявление закона сохранения импульса</vt:lpstr>
      <vt:lpstr>Неупругое столкновение тел</vt:lpstr>
      <vt:lpstr>1. Движение тел по одной прямой навстречу друг другу</vt:lpstr>
      <vt:lpstr>1. Движение тел по одной прямой навстречу друг другу</vt:lpstr>
      <vt:lpstr>2 столкновение движущегося тела с неподвижным</vt:lpstr>
      <vt:lpstr>2 столкновение движущегося тела с неподвижным</vt:lpstr>
      <vt:lpstr>3. Столкновение тел с последующей сцепкой</vt:lpstr>
      <vt:lpstr>3. Столкновение тел с последующей сцепкой</vt:lpstr>
      <vt:lpstr>4. Реактивное движение-</vt:lpstr>
      <vt:lpstr>Реактивное движение</vt:lpstr>
      <vt:lpstr>Реактивное движение</vt:lpstr>
      <vt:lpstr>РЕШИ ЗАДАЧУ</vt:lpstr>
      <vt:lpstr>ответ</vt:lpstr>
      <vt:lpstr>Решите задачу </vt:lpstr>
      <vt:lpstr>ответ</vt:lpstr>
      <vt:lpstr>Проверьте себя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сохранения импульса</dc:title>
  <dc:creator>пяткова</dc:creator>
  <cp:lastModifiedBy>Павел А.Сафронов</cp:lastModifiedBy>
  <cp:revision>16</cp:revision>
  <dcterms:created xsi:type="dcterms:W3CDTF">2008-03-19T02:20:49Z</dcterms:created>
  <dcterms:modified xsi:type="dcterms:W3CDTF">2018-02-19T08:52:17Z</dcterms:modified>
</cp:coreProperties>
</file>