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notesMasterIdLst>
    <p:notesMasterId r:id="rId21"/>
  </p:notesMasterIdLst>
  <p:sldIdLst>
    <p:sldId id="256" r:id="rId5"/>
    <p:sldId id="257" r:id="rId6"/>
    <p:sldId id="265" r:id="rId7"/>
    <p:sldId id="275" r:id="rId8"/>
    <p:sldId id="276" r:id="rId9"/>
    <p:sldId id="266" r:id="rId10"/>
    <p:sldId id="258" r:id="rId11"/>
    <p:sldId id="261" r:id="rId12"/>
    <p:sldId id="259" r:id="rId13"/>
    <p:sldId id="264" r:id="rId14"/>
    <p:sldId id="262" r:id="rId15"/>
    <p:sldId id="273" r:id="rId16"/>
    <p:sldId id="272" r:id="rId17"/>
    <p:sldId id="270" r:id="rId18"/>
    <p:sldId id="271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8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92AB-F726-447F-B710-6C324A6F9119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482A-E65B-42C6-AB83-9DF61CDF0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3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482A-E65B-42C6-AB83-9DF61CDF0E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482A-E65B-42C6-AB83-9DF61CDF0E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6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0A0F8-BAF9-47C9-82E2-CE72CBB1CE4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5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7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4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0F2-82A9-451F-A052-B074DD3B9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5323-0BFF-47E0-B795-2560272249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6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004-032F-44D8-BDC8-A0A36D932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85A4-FC64-4528-A652-69F82D1F3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8B5E-1D4F-4BB9-8299-5D5D39CF7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F738-B371-461C-9E55-0187B5468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6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2DC3-1CDB-42E7-BA61-436CEAE15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0C14-2C7D-4B26-A98A-4D4A77802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4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F7C4-61FB-4AC3-AC28-70D6A4E59F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70FD-40CD-4C73-8B71-83498750D2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57A5-74B8-4676-9649-EF147CE04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3D4A-E28C-4670-B187-2C5C53FA5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0771-8A63-44F4-928E-F9A6A187C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DB73-1B71-4B7E-862A-FFA61FBCB8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3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8A54-389E-4D93-A1A0-DCDCE25D5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313E-3AAF-418E-A803-45E7735D63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7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7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65A6-B7CE-4B0A-8E46-4B24435A8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BA90-ED7B-47DA-BA5A-D5A56CBD0E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6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23BB-BDB4-429F-8D0E-2AC7081871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9C81-B906-4213-97B1-5EB60F0FF4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7B82-AFBF-493F-AC99-A933960451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3C10-8822-40C6-BA74-DA8179F2E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9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0F2-82A9-451F-A052-B074DD3B9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5323-0BFF-47E0-B795-2560272249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5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004-032F-44D8-BDC8-A0A36D932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85A4-FC64-4528-A652-69F82D1F3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0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8B5E-1D4F-4BB9-8299-5D5D39CF7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F738-B371-461C-9E55-0187B5468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43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2DC3-1CDB-42E7-BA61-436CEAE15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0C14-2C7D-4B26-A98A-4D4A77802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84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F7C4-61FB-4AC3-AC28-70D6A4E59F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70FD-40CD-4C73-8B71-83498750D2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87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57A5-74B8-4676-9649-EF147CE04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3D4A-E28C-4670-B187-2C5C53FA5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6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0771-8A63-44F4-928E-F9A6A187C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DB73-1B71-4B7E-862A-FFA61FBCB8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7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2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8A54-389E-4D93-A1A0-DCDCE25D5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313E-3AAF-418E-A803-45E7735D63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65A6-B7CE-4B0A-8E46-4B24435A8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BA90-ED7B-47DA-BA5A-D5A56CBD0E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23BB-BDB4-429F-8D0E-2AC7081871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9C81-B906-4213-97B1-5EB60F0FF4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7B82-AFBF-493F-AC99-A933960451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3C10-8822-40C6-BA74-DA8179F2E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8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32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51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65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8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72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6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35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5CCC8-09E4-451E-AE7A-4EDC1B3A1AEB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70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28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35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6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0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7E99-F527-41E0-8CA7-B3EDC2C82B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497F-B44A-44B2-9FD8-A08534C5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45A09-8545-4A2A-8668-470494C853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E1D85-F229-4487-A2AF-782A84CA6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45A09-8545-4A2A-8668-470494C853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E1D85-F229-4487-A2AF-782A84CA6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7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8AC411-1A8E-4905-9DE5-7244CC4ED98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C5CCC8-09E4-451E-AE7A-4EDC1B3A1A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du-open.ru/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5;&#1101;&#1073;.&#1088;&#1092;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beregudom.ru/biblioteka-poleznyx-knig/chto-nuzhno-znat-o-sozdanii-elektronnoj-biblioteki" TargetMode="External"/><Relationship Id="rId2" Type="http://schemas.openxmlformats.org/officeDocument/2006/relationships/hyperlink" Target="http://&#1085;&#1101;&#1073;.&#1088;&#1092;/workplaces/?city_id=1015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hyperlink" Target="http://arch.rgdb.ru/xmlui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ktorium.tv/" TargetMode="External"/><Relationship Id="rId2" Type="http://schemas.openxmlformats.org/officeDocument/2006/relationships/hyperlink" Target="https://vogazeta.ru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0" y="1122363"/>
            <a:ext cx="9982200" cy="2387600"/>
          </a:xfrm>
        </p:spPr>
        <p:txBody>
          <a:bodyPr>
            <a:noAutofit/>
          </a:bodyPr>
          <a:lstStyle/>
          <a:p>
            <a:r>
              <a:rPr lang="ru-RU" sz="4000" dirty="0"/>
              <a:t>Приоритетные  содержательно-организационные направления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психолого-педагогического </a:t>
            </a:r>
            <a:r>
              <a:rPr lang="ru-RU" sz="4000" dirty="0"/>
              <a:t>сопровождения обучающихся с особенностями </a:t>
            </a:r>
            <a:r>
              <a:rPr lang="ru-RU" sz="4000" dirty="0" smtClean="0"/>
              <a:t>развития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636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Программа психолого-педагогического содействия родительскому </a:t>
            </a:r>
            <a:r>
              <a:rPr lang="ru-RU" sz="3200" dirty="0" smtClean="0"/>
              <a:t>образованию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2529444"/>
            <a:ext cx="10688782" cy="4096987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/>
              <a:t>Специальные условия семейного воспитания детей с особыми образовательными потребностями : сборник методических  материалов / под ред. О.Б. Коневой. – Челябинск: ЧИППКРО, 2016 г. – 35 с.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/>
              <a:t>Психолого-педагогические условия осуществления </a:t>
            </a:r>
          </a:p>
          <a:p>
            <a:r>
              <a:rPr lang="ru-RU" sz="3000" dirty="0"/>
              <a:t>семейного воспитания </a:t>
            </a:r>
            <a:endParaRPr lang="ru-RU" sz="3000" dirty="0" smtClean="0"/>
          </a:p>
          <a:p>
            <a:r>
              <a:rPr lang="ru-RU" sz="3000" dirty="0"/>
              <a:t>Информационно-методические условия осуществления </a:t>
            </a:r>
          </a:p>
          <a:p>
            <a:r>
              <a:rPr lang="ru-RU" sz="3000" dirty="0"/>
              <a:t>семейного воспитания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8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8731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курса родительского образования в области охраны и профилактики психического здоровья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2730" cy="49076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Охрана и профилактика психического здоровья детей с особыми образовательными потребностями : сборник методических  материалов / под ред. О.Б. Коневой. – Челябинск: ЧИППКРО, 2016 г. – 48 с. </a:t>
            </a:r>
          </a:p>
          <a:p>
            <a:r>
              <a:rPr lang="ru-RU" dirty="0" smtClean="0"/>
              <a:t>Развивающая программа поддержки  детей в освоении опыта осознания индивидуальных особенностей и характера отношений с другими людьми </a:t>
            </a:r>
          </a:p>
          <a:p>
            <a:r>
              <a:rPr lang="ru-RU" dirty="0" smtClean="0"/>
              <a:t>Практико-ориентированная программа формирования  готовности детей к социально-культурным отношениям посредством развития навыков творческой, познавательной и рефлексивной деятельности </a:t>
            </a:r>
          </a:p>
          <a:p>
            <a:r>
              <a:rPr lang="ru-RU" dirty="0" smtClean="0"/>
              <a:t>Содействие индивидуальной подготовке детей к самостоятельной учебной, трудовой и социально-культурной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5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877" y="415636"/>
            <a:ext cx="4683827" cy="5453458"/>
          </a:xfrm>
        </p:spPr>
        <p:txBody>
          <a:bodyPr>
            <a:normAutofit/>
          </a:bodyPr>
          <a:lstStyle/>
          <a:p>
            <a:r>
              <a:rPr lang="ru-RU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http://www.edu.ru/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7" y="856910"/>
            <a:ext cx="6704610" cy="5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389" y="477614"/>
            <a:ext cx="4583876" cy="5690964"/>
          </a:xfrm>
        </p:spPr>
        <p:txBody>
          <a:bodyPr>
            <a:normAutofit/>
          </a:bodyPr>
          <a:lstStyle/>
          <a:p>
            <a:r>
              <a:rPr lang="ru-RU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http://edu-open.ru/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59" y="477614"/>
            <a:ext cx="7260630" cy="55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15" y="3413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Информационно-образовательный контент, способствующий </a:t>
            </a:r>
            <a:r>
              <a:rPr lang="ru-RU" sz="2800" dirty="0"/>
              <a:t>формированию готовности </a:t>
            </a:r>
            <a:r>
              <a:rPr lang="ru-RU" sz="2800" dirty="0" smtClean="0"/>
              <a:t>детей </a:t>
            </a:r>
            <a:r>
              <a:rPr lang="ru-RU" sz="2800" dirty="0"/>
              <a:t>и подростков </a:t>
            </a:r>
            <a:r>
              <a:rPr lang="ru-RU" sz="2800" dirty="0" smtClean="0"/>
              <a:t>к </a:t>
            </a:r>
            <a:r>
              <a:rPr lang="ru-RU" sz="2800" dirty="0"/>
              <a:t>осуществлению выбора дальнейших </a:t>
            </a:r>
            <a:r>
              <a:rPr lang="ru-RU" sz="2800" dirty="0" smtClean="0"/>
              <a:t>перспектив. </a:t>
            </a:r>
            <a:br>
              <a:rPr lang="ru-RU" sz="2800" dirty="0" smtClean="0"/>
            </a:br>
            <a:r>
              <a:rPr lang="ru-RU" sz="2800" dirty="0" smtClean="0"/>
              <a:t>Федеральная </a:t>
            </a:r>
            <a:r>
              <a:rPr lang="ru-RU" sz="2800" dirty="0"/>
              <a:t>государственная информационная система, обеспечивающая создание единого российского электронного пространства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6080" y="2028305"/>
            <a:ext cx="5013960" cy="47244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http://xn--90ax2c.xn--p1ai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336" y="2500745"/>
            <a:ext cx="5760544" cy="3770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915" y="2028305"/>
            <a:ext cx="5323485" cy="39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5433"/>
          </a:xfrm>
        </p:spPr>
        <p:txBody>
          <a:bodyPr>
            <a:noAutofit/>
          </a:bodyPr>
          <a:lstStyle/>
          <a:p>
            <a:r>
              <a:rPr lang="ru-RU" sz="2400" dirty="0"/>
              <a:t>Информационно-образовательный контент, способствующий формированию готовности детей и подростков к осуществлению выбора дальнейших </a:t>
            </a:r>
            <a:r>
              <a:rPr lang="ru-RU" sz="2400" dirty="0" smtClean="0"/>
              <a:t>перспектив в условиях образования</a:t>
            </a:r>
            <a:br>
              <a:rPr lang="ru-RU" sz="2400" dirty="0" smtClean="0"/>
            </a:br>
            <a:r>
              <a:rPr lang="ru-RU" sz="2400" dirty="0" smtClean="0"/>
              <a:t>Электронные читальные залы. Семейная </a:t>
            </a:r>
            <a:r>
              <a:rPr lang="ru-RU" sz="2400" dirty="0"/>
              <a:t>электронная  библиотека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1635" y="5200348"/>
            <a:ext cx="4854633" cy="93071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http://xn--90ax2c.xn--p1ai/workplaces/?</a:t>
            </a:r>
            <a:r>
              <a:rPr lang="en-US" dirty="0" smtClean="0">
                <a:hlinkClick r:id="rId2"/>
              </a:rPr>
              <a:t>city_id=1015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5" y="2172350"/>
            <a:ext cx="4114223" cy="2649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63" y="2172350"/>
            <a:ext cx="3554306" cy="272031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33905" y="5482980"/>
            <a:ext cx="3063257" cy="36545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hlinkClick r:id="rId5"/>
              </a:rPr>
              <a:t>http://arch.rgdb.ru/xmlui/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380" y="2172350"/>
            <a:ext cx="2889462" cy="277110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188069" y="5183721"/>
            <a:ext cx="3829122" cy="9639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hlinkClick r:id="rId7"/>
              </a:rPr>
              <a:t>http://beregudom.ru/biblioteka-poleznyx-knig/chto-nuzhno-znat-o-sozdanii-elektronnoj-biblioteki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97153"/>
            <a:ext cx="10972800" cy="1143000"/>
          </a:xfrm>
        </p:spPr>
        <p:txBody>
          <a:bodyPr/>
          <a:lstStyle/>
          <a:p>
            <a:r>
              <a:rPr lang="ru-RU" sz="3600" dirty="0"/>
              <a:t>Электронный журнал </a:t>
            </a:r>
            <a:r>
              <a:rPr lang="ru-RU" sz="3600" dirty="0" smtClean="0"/>
              <a:t>«</a:t>
            </a:r>
            <a:r>
              <a:rPr lang="ru-RU" sz="3600" dirty="0"/>
              <a:t>Вести образования»</a:t>
            </a:r>
            <a:r>
              <a:rPr lang="en-US" sz="3600" dirty="0"/>
              <a:t> </a:t>
            </a:r>
            <a:r>
              <a:rPr lang="en-US" sz="3600" dirty="0">
                <a:hlinkClick r:id="rId2"/>
              </a:rPr>
              <a:t>https://vogazeta.ru/</a:t>
            </a:r>
            <a:r>
              <a:rPr lang="en-US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Просветительский проект «</a:t>
            </a:r>
            <a:r>
              <a:rPr lang="ru-RU" sz="3600" dirty="0" err="1" smtClean="0"/>
              <a:t>Лекториум</a:t>
            </a:r>
            <a:r>
              <a:rPr lang="ru-RU" sz="3600" dirty="0" smtClean="0"/>
              <a:t>» </a:t>
            </a:r>
            <a:r>
              <a:rPr lang="en-US" sz="3600" dirty="0">
                <a:hlinkClick r:id="rId3"/>
              </a:rPr>
              <a:t>https://www.lektorium.tv</a:t>
            </a:r>
            <a:r>
              <a:rPr lang="en-US" sz="3600" dirty="0" smtClean="0">
                <a:hlinkClick r:id="rId3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70" y="2888180"/>
            <a:ext cx="5250201" cy="3451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96" y="2888180"/>
            <a:ext cx="5023250" cy="34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439" y="2003754"/>
            <a:ext cx="4857007" cy="4727575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комплексная </a:t>
            </a:r>
            <a:r>
              <a:rPr lang="ru-RU" sz="3200" dirty="0"/>
              <a:t>технология психолого-педагогической поддержки и помощи ребенку и родителям в решении задач развития, обучения, воспитания, социализации со стороны специалистов разного профиля, действующих координировано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6" y="2003754"/>
            <a:ext cx="6385966" cy="41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dirty="0">
                <a:solidFill>
                  <a:srgbClr val="FF0000"/>
                </a:solidFill>
              </a:rPr>
              <a:t>Федеральный закон от 29.12.2012 N 273-ФЗ </a:t>
            </a:r>
            <a:br>
              <a:rPr lang="ru-RU" altLang="ru-RU" sz="2200" dirty="0">
                <a:solidFill>
                  <a:srgbClr val="FF0000"/>
                </a:solidFill>
              </a:rPr>
            </a:br>
            <a:r>
              <a:rPr lang="ru-RU" altLang="ru-RU" sz="2200" dirty="0">
                <a:solidFill>
                  <a:srgbClr val="FF0000"/>
                </a:solidFill>
              </a:rPr>
              <a:t>(ред. от 21.07.2014) «Об образовании в Российской Федерации» </a:t>
            </a:r>
            <a:br>
              <a:rPr lang="ru-RU" altLang="ru-RU" sz="2200" dirty="0">
                <a:solidFill>
                  <a:srgbClr val="FF0000"/>
                </a:solidFill>
              </a:rPr>
            </a:br>
            <a:r>
              <a:rPr lang="ru-RU" altLang="ru-RU" sz="2200" dirty="0">
                <a:solidFill>
                  <a:srgbClr val="FF0000"/>
                </a:solidFill>
              </a:rPr>
              <a:t>(с изм. и доп., вступ. в силу с 21.10.2014). 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1919536" y="1340769"/>
          <a:ext cx="8136904" cy="5249975"/>
        </p:xfrm>
        <a:graphic>
          <a:graphicData uri="http://schemas.openxmlformats.org/drawingml/2006/table">
            <a:tbl>
              <a:tblPr firstRow="1" firstCol="1" bandRow="1"/>
              <a:tblGrid>
                <a:gridCol w="4574308"/>
                <a:gridCol w="3562596"/>
              </a:tblGrid>
              <a:tr h="232389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Родители (законные представители) несовершеннолетних обучающихся </a:t>
                      </a:r>
                      <a:r>
                        <a:rPr lang="ru-RU" sz="1600" i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имеют преимущественное право</a:t>
                      </a: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на обучение и воспитание детей перед всеми другими лицами. Они </a:t>
                      </a:r>
                      <a:r>
                        <a:rPr lang="ru-RU" sz="1600" i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обязаны заложить основы физического, нравственного и интеллектуального развития личности ребенка.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Органы государственной власти и органы местного самоуправления, образовательные организации </a:t>
                      </a:r>
                      <a:r>
                        <a:rPr lang="ru-RU" sz="1600" i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оказывают помощь родителям</a:t>
                      </a:r>
                      <a:r>
                        <a:rPr lang="ru-RU" sz="16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1987" name="Picture 4" descr="http://static.ngs.ru/news/52/preview/50bac190991674007445a58348b6595901f1d862_1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2589214"/>
            <a:ext cx="4540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5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направления </a:t>
            </a:r>
            <a:r>
              <a:rPr lang="ru-RU" dirty="0"/>
              <a:t>деятельности Службы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514849"/>
          </a:xfrm>
        </p:spPr>
        <p:txBody>
          <a:bodyPr/>
          <a:lstStyle/>
          <a:p>
            <a:r>
              <a:rPr lang="ru-RU" dirty="0"/>
              <a:t>психосоциальная </a:t>
            </a:r>
            <a:r>
              <a:rPr lang="ru-RU" dirty="0" smtClean="0"/>
              <a:t>диагностика</a:t>
            </a:r>
          </a:p>
          <a:p>
            <a:r>
              <a:rPr lang="ru-RU" dirty="0" err="1"/>
              <a:t>психокоррекционная</a:t>
            </a:r>
            <a:r>
              <a:rPr lang="ru-RU" dirty="0"/>
              <a:t> </a:t>
            </a:r>
            <a:r>
              <a:rPr lang="ru-RU" dirty="0" smtClean="0"/>
              <a:t>работа</a:t>
            </a:r>
          </a:p>
          <a:p>
            <a:r>
              <a:rPr lang="ru-RU" smtClean="0"/>
              <a:t>психолого-педагогическое </a:t>
            </a:r>
            <a:r>
              <a:rPr lang="ru-RU" dirty="0"/>
              <a:t>и медико-социальное </a:t>
            </a:r>
            <a:r>
              <a:rPr lang="ru-RU" dirty="0" smtClean="0"/>
              <a:t>просвещение</a:t>
            </a:r>
          </a:p>
          <a:p>
            <a:r>
              <a:rPr lang="ru-RU" dirty="0"/>
              <a:t>социально-педагогическое и психологическое </a:t>
            </a:r>
            <a:r>
              <a:rPr lang="ru-RU" dirty="0" smtClean="0"/>
              <a:t>консультирование</a:t>
            </a:r>
          </a:p>
          <a:p>
            <a:r>
              <a:rPr lang="ru-RU" dirty="0"/>
              <a:t>социально-педагогическая и психологическая </a:t>
            </a:r>
            <a:r>
              <a:rPr lang="ru-RU" dirty="0" smtClean="0"/>
              <a:t>профилактика</a:t>
            </a:r>
          </a:p>
          <a:p>
            <a:r>
              <a:rPr lang="ru-RU" dirty="0"/>
              <a:t>выявление и поддержка учащихся, нуждающихся в социальной защите, опеке и попечительстве с целью защиты законных прав и интересов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62669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психолого-педагогического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3274"/>
            <a:ext cx="10515600" cy="5032375"/>
          </a:xfrm>
        </p:spPr>
        <p:txBody>
          <a:bodyPr/>
          <a:lstStyle/>
          <a:p>
            <a:r>
              <a:rPr lang="ru-RU" dirty="0" smtClean="0"/>
              <a:t>коррекция </a:t>
            </a:r>
            <a:r>
              <a:rPr lang="ru-RU" dirty="0"/>
              <a:t>самооценки; </a:t>
            </a:r>
            <a:endParaRPr lang="ru-RU" dirty="0" smtClean="0"/>
          </a:p>
          <a:p>
            <a:r>
              <a:rPr lang="ru-RU" dirty="0" smtClean="0"/>
              <a:t>снятие </a:t>
            </a:r>
            <a:r>
              <a:rPr lang="ru-RU" dirty="0"/>
              <a:t>нервно-психического напряжения;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психических функций: памяти, мышления, воображения, внимания; </a:t>
            </a:r>
            <a:endParaRPr lang="ru-RU" dirty="0" smtClean="0"/>
          </a:p>
          <a:p>
            <a:r>
              <a:rPr lang="ru-RU" dirty="0" smtClean="0"/>
              <a:t>преодоление </a:t>
            </a:r>
            <a:r>
              <a:rPr lang="ru-RU" dirty="0"/>
              <a:t>пассивности;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самостоятельности, ответственности и активной жизненной позиции;  </a:t>
            </a:r>
            <a:endParaRPr lang="ru-RU" dirty="0" smtClean="0"/>
          </a:p>
          <a:p>
            <a:r>
              <a:rPr lang="ru-RU" dirty="0" smtClean="0"/>
              <a:t>преодолении </a:t>
            </a:r>
            <a:r>
              <a:rPr lang="ru-RU" dirty="0"/>
              <a:t>отчужденности и </a:t>
            </a:r>
            <a:r>
              <a:rPr lang="ru-RU" dirty="0" smtClean="0"/>
              <a:t>формирование </a:t>
            </a:r>
            <a:r>
              <a:rPr lang="ru-RU" dirty="0"/>
              <a:t>коммуникативных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04119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200">
                <a:solidFill>
                  <a:srgbClr val="FF0000"/>
                </a:solidFill>
              </a:rPr>
              <a:t>Федеральный закон от 29.12.2012 N 273-ФЗ </a:t>
            </a:r>
            <a:br>
              <a:rPr lang="ru-RU" altLang="ru-RU" sz="2200">
                <a:solidFill>
                  <a:srgbClr val="FF0000"/>
                </a:solidFill>
              </a:rPr>
            </a:br>
            <a:r>
              <a:rPr lang="ru-RU" altLang="ru-RU" sz="2200">
                <a:solidFill>
                  <a:srgbClr val="FF0000"/>
                </a:solidFill>
              </a:rPr>
              <a:t>(ред. от 21.07.2014) «Об образовании в Российской Федерации» </a:t>
            </a:r>
            <a:br>
              <a:rPr lang="ru-RU" altLang="ru-RU" sz="2200">
                <a:solidFill>
                  <a:srgbClr val="FF0000"/>
                </a:solidFill>
              </a:rPr>
            </a:br>
            <a:r>
              <a:rPr lang="ru-RU" altLang="ru-RU" sz="2200">
                <a:solidFill>
                  <a:srgbClr val="FF0000"/>
                </a:solidFill>
              </a:rPr>
              <a:t>(с изм. и доп., вступ. в силу с 21.10.2014)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991544" y="1340768"/>
          <a:ext cx="7920880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4464496"/>
              </a:tblGrid>
              <a:tr h="4752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Психолого-педагогическая, медицинская и социальная помощь включает в себя: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психолого-педагогическое консультирование обучающихся, их родителей (законных представителей) и педагогических работников</a:t>
                      </a: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2) коррекционно-развивающие и компенсирующие занятия с обучающимися, логопедическую помощь обучающимся;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3) комплекс реабилитационных и других медицинских мероприятий;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4) помощь обучающимся в профориентации, получении профессии и социальной адаптации.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Психолого-педагогическая, медицинская и социальная помощь оказывается детям на основании заявления или согласия в письменной форме их родителей (законных представителей).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9155" name="Picture 2" descr="http://img1.liveinternet.ru/images/attach/b/3/27/530/27530630_Alan_Kingsberi_CHaepitie_2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3573463"/>
            <a:ext cx="34559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9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запросы взрослых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76" y="1690688"/>
            <a:ext cx="10515600" cy="45437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«Мотивация </a:t>
            </a:r>
            <a:r>
              <a:rPr lang="ru-RU" sz="3200" dirty="0"/>
              <a:t>успеха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«Дефицит </a:t>
            </a:r>
            <a:r>
              <a:rPr lang="ru-RU" sz="3200" dirty="0"/>
              <a:t>образования», </a:t>
            </a:r>
            <a:endParaRPr lang="ru-RU" sz="3200" dirty="0" smtClean="0"/>
          </a:p>
          <a:p>
            <a:r>
              <a:rPr lang="ru-RU" sz="3200" dirty="0" smtClean="0"/>
              <a:t>«Наличие </a:t>
            </a:r>
            <a:r>
              <a:rPr lang="ru-RU" sz="3200" dirty="0"/>
              <a:t>разных </a:t>
            </a:r>
            <a:r>
              <a:rPr lang="ru-RU" sz="3200" dirty="0" smtClean="0"/>
              <a:t>противоречий </a:t>
            </a:r>
            <a:r>
              <a:rPr lang="ru-RU" sz="3200" dirty="0"/>
              <a:t>в связи с новыми познавательными </a:t>
            </a:r>
            <a:r>
              <a:rPr lang="ru-RU" sz="3200" dirty="0" smtClean="0"/>
              <a:t>задачами», </a:t>
            </a:r>
          </a:p>
          <a:p>
            <a:r>
              <a:rPr lang="ru-RU" sz="3200" dirty="0" smtClean="0"/>
              <a:t>«Стремление </a:t>
            </a:r>
            <a:r>
              <a:rPr lang="ru-RU" sz="3200" dirty="0"/>
              <a:t>к получению новых знаний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«Стремление </a:t>
            </a:r>
            <a:r>
              <a:rPr lang="ru-RU" sz="3200" dirty="0"/>
              <a:t>самостоятельно находить новую информацию</a:t>
            </a:r>
            <a:r>
              <a:rPr lang="ru-RU" sz="3200" dirty="0" smtClean="0"/>
              <a:t>» </a:t>
            </a:r>
          </a:p>
          <a:p>
            <a:r>
              <a:rPr lang="ru-RU" sz="3200" dirty="0" smtClean="0"/>
              <a:t>«Решение творческих задач»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557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7" y="365125"/>
            <a:ext cx="1164969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виды психологического консультирования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 вопросам образования – рассмотрение диспропорций между реальным уровнем знаний и уровнем, необходимым для успешной деятельности или освоения социальных условий и ролей</a:t>
            </a:r>
          </a:p>
          <a:p>
            <a:pPr lvl="0"/>
            <a:r>
              <a:rPr lang="ru-RU" dirty="0" smtClean="0"/>
              <a:t>психолого-педагогическое – изучение трудностей восприятия и усвоения учебного материала; сложности взаимодействия участников учебно-воспитательного процесса;</a:t>
            </a:r>
          </a:p>
          <a:p>
            <a:pPr lvl="0"/>
            <a:r>
              <a:rPr lang="ru-RU" dirty="0" smtClean="0"/>
              <a:t>возрастно-психологическое – исследование рассогласования нормативного и реального уровня развития; противоречия между знаниями, представлениями о нормах, правилах развития и реальным положением вещей; трудности принятия возрастных особенностей как собственных так и участников близкого социального окружения;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6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365125"/>
            <a:ext cx="1172094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виды </a:t>
            </a:r>
            <a:r>
              <a:rPr lang="ru-RU" sz="4000" dirty="0"/>
              <a:t>психологического консультирования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49" y="1445614"/>
            <a:ext cx="1079566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личностно-индивидуальное – понимание собственных желаний, потребностей, ресурсов; принятие себя в ситуациях возрастных изменений либо обусловленное влиянием окружения; определение ресурсов и путей саморазвития; </a:t>
            </a:r>
          </a:p>
          <a:p>
            <a:pPr lvl="0"/>
            <a:r>
              <a:rPr lang="ru-RU" dirty="0" smtClean="0"/>
              <a:t>кризисное </a:t>
            </a:r>
            <a:r>
              <a:rPr lang="ru-RU" dirty="0"/>
              <a:t>– анализ острых противоречий, осложненных сильными эмоциональными переживаниями;</a:t>
            </a:r>
          </a:p>
          <a:p>
            <a:pPr lvl="0"/>
            <a:r>
              <a:rPr lang="ru-RU" dirty="0"/>
              <a:t>экзистенциальное – поиск смысла жизни; анализ противоречий между достигнутым уровнем жизни и степенью удовлетворенности от достигнутого; трудности определения путей творческой реализации, дальнейшего совершенствования; </a:t>
            </a:r>
            <a:endParaRPr lang="ru-RU" dirty="0" smtClean="0"/>
          </a:p>
          <a:p>
            <a:pPr lvl="0"/>
            <a:r>
              <a:rPr lang="ru-RU" dirty="0" smtClean="0"/>
              <a:t>семейное </a:t>
            </a:r>
            <a:r>
              <a:rPr lang="ru-RU" dirty="0"/>
              <a:t>– обсуждение вопросов, связанных с пониманием и регулированием родственных отношений; трудности освоения социальных ролей (принятие </a:t>
            </a:r>
            <a:r>
              <a:rPr lang="ru-RU" dirty="0" smtClean="0"/>
              <a:t>особого материнства</a:t>
            </a:r>
            <a:r>
              <a:rPr lang="ru-RU" dirty="0"/>
              <a:t>, отцовства или иных ролей в семье); противоречия разных семейных установок и </a:t>
            </a:r>
            <a:r>
              <a:rPr lang="ru-RU" dirty="0" smtClean="0"/>
              <a:t>традиций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12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774</Words>
  <Application>Microsoft Office PowerPoint</Application>
  <PresentationFormat>Произвольный</PresentationFormat>
  <Paragraphs>70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1_Тема Office</vt:lpstr>
      <vt:lpstr>3_Тема Office</vt:lpstr>
      <vt:lpstr>Ретро</vt:lpstr>
      <vt:lpstr>Приоритетные  содержательно-организационные направления  психолого-педагогического сопровождения обучающихся с особенностями развития</vt:lpstr>
      <vt:lpstr>Психолого-педагогическое сопровождение</vt:lpstr>
      <vt:lpstr>Федеральный закон от 29.12.2012 N 273-ФЗ  (ред. от 21.07.2014) «Об образовании в Российской Федерации»  (с изм. и доп., вступ. в силу с 21.10.2014). </vt:lpstr>
      <vt:lpstr>Основные направления деятельности Службы сопровождения</vt:lpstr>
      <vt:lpstr>Содержание психолого-педагогического сопровождения</vt:lpstr>
      <vt:lpstr>Федеральный закон от 29.12.2012 N 273-ФЗ  (ред. от 21.07.2014) «Об образовании в Российской Федерации»  (с изм. и доп., вступ. в силу с 21.10.2014)</vt:lpstr>
      <vt:lpstr>Образовательные запросы взрослых</vt:lpstr>
      <vt:lpstr>Основные виды психологического консультирования</vt:lpstr>
      <vt:lpstr>Основные виды психологического консультирования</vt:lpstr>
      <vt:lpstr>Программа психолого-педагогического содействия родительскому образованию</vt:lpstr>
      <vt:lpstr>Содержание курса родительского образования в области охраны и профилактики психического здоровья</vt:lpstr>
      <vt:lpstr>Презентация PowerPoint</vt:lpstr>
      <vt:lpstr>Презентация PowerPoint</vt:lpstr>
      <vt:lpstr>Информационно-образовательный контент, способствующий формированию готовности детей и подростков к осуществлению выбора дальнейших перспектив.  Федеральная государственная информационная система, обеспечивающая создание единого российского электронного пространства знаний</vt:lpstr>
      <vt:lpstr>Информационно-образовательный контент, способствующий формированию готовности детей и подростков к осуществлению выбора дальнейших перспектив в условиях образования Электронные читальные залы. Семейная электронная  библиотека</vt:lpstr>
      <vt:lpstr>Электронный журнал «Вести образования» https://vogazeta.ru/  Просветительский проект «Лекториум» https://www.lektorium.tv/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 содержательно-организационные направления  психолого-педагогического сопровождения обучающихся с особенностями развития</dc:title>
  <dc:creator>Надежда Ю. Кийкова</dc:creator>
  <cp:lastModifiedBy>Павел А.Сафронов</cp:lastModifiedBy>
  <cp:revision>13</cp:revision>
  <dcterms:created xsi:type="dcterms:W3CDTF">2018-03-21T08:08:33Z</dcterms:created>
  <dcterms:modified xsi:type="dcterms:W3CDTF">2018-04-04T06:15:10Z</dcterms:modified>
</cp:coreProperties>
</file>