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86" r:id="rId2"/>
    <p:sldId id="305" r:id="rId3"/>
    <p:sldId id="306" r:id="rId4"/>
    <p:sldId id="278" r:id="rId5"/>
    <p:sldId id="276" r:id="rId6"/>
    <p:sldId id="261" r:id="rId7"/>
    <p:sldId id="308" r:id="rId8"/>
    <p:sldId id="307" r:id="rId9"/>
    <p:sldId id="309" r:id="rId10"/>
    <p:sldId id="275" r:id="rId11"/>
    <p:sldId id="279" r:id="rId12"/>
    <p:sldId id="282" r:id="rId13"/>
    <p:sldId id="288" r:id="rId14"/>
    <p:sldId id="277" r:id="rId15"/>
    <p:sldId id="285" r:id="rId16"/>
    <p:sldId id="283" r:id="rId17"/>
    <p:sldId id="284" r:id="rId18"/>
    <p:sldId id="292" r:id="rId19"/>
    <p:sldId id="304" r:id="rId20"/>
    <p:sldId id="287" r:id="rId21"/>
    <p:sldId id="289" r:id="rId22"/>
    <p:sldId id="290" r:id="rId23"/>
    <p:sldId id="291" r:id="rId24"/>
    <p:sldId id="293" r:id="rId25"/>
    <p:sldId id="301" r:id="rId26"/>
    <p:sldId id="295" r:id="rId27"/>
    <p:sldId id="296" r:id="rId28"/>
    <p:sldId id="302" r:id="rId29"/>
    <p:sldId id="303" r:id="rId30"/>
    <p:sldId id="297" r:id="rId31"/>
    <p:sldId id="298" r:id="rId32"/>
    <p:sldId id="31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69D7E-7270-4F7A-98C5-1834BE60A431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536B2-7948-4525-B288-0BC977E48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00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68AA17-6563-433B-B894-C729C9B82CCB}" type="slidenum">
              <a:rPr lang="ru-RU"/>
              <a:pPr/>
              <a:t>4</a:t>
            </a:fld>
            <a:endParaRPr lang="ru-RU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756" y="4343618"/>
            <a:ext cx="5486081" cy="411523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D5C708-911F-4615-8231-50E4ECACCBB0}" type="slidenum">
              <a:rPr lang="ru-RU"/>
              <a:pPr/>
              <a:t>14</a:t>
            </a:fld>
            <a:endParaRPr 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767" y="686600"/>
            <a:ext cx="5008060" cy="3428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756" y="4343618"/>
            <a:ext cx="5486081" cy="411523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сновной_слайд_конференци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102" y="178926"/>
            <a:ext cx="6167937" cy="562922"/>
          </a:xfrm>
        </p:spPr>
        <p:txBody>
          <a:bodyPr>
            <a:normAutofit/>
          </a:bodyPr>
          <a:lstStyle>
            <a:lvl1pPr>
              <a:defRPr sz="2600" b="1" cap="all" baseline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102" y="1511748"/>
            <a:ext cx="8575060" cy="41247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762" y="6332537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fld id="{B152D580-169A-4D7C-8440-518FC481ECF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3" hasCustomPrompt="1"/>
          </p:nvPr>
        </p:nvSpPr>
        <p:spPr>
          <a:xfrm>
            <a:off x="301101" y="648960"/>
            <a:ext cx="6167937" cy="47783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090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osatka.educhel.ru/activities/te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6263" y="1085703"/>
            <a:ext cx="54726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ПРОЕКТ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«Технопарковое движение –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эффективное управление сетью дополнительных общеобразовательных программ технической направленности»  </a:t>
            </a:r>
          </a:p>
        </p:txBody>
      </p:sp>
      <p:pic>
        <p:nvPicPr>
          <p:cNvPr id="6" name="Picture 2" descr="D:\My_Docs\прочее ММС\доклад Главы\ТЕХНОПАРК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036" y="17462"/>
            <a:ext cx="62150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03" y="1660477"/>
            <a:ext cx="822325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9" name="Группа 13"/>
          <p:cNvGrpSpPr>
            <a:grpSpLocks/>
          </p:cNvGrpSpPr>
          <p:nvPr/>
        </p:nvGrpSpPr>
        <p:grpSpPr bwMode="auto">
          <a:xfrm>
            <a:off x="8028384" y="1660477"/>
            <a:ext cx="788987" cy="909637"/>
            <a:chOff x="7884368" y="0"/>
            <a:chExt cx="936104" cy="10801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936104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8" descr="D:\My_Docs\прочее ММС\УО лого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0"/>
              <a:ext cx="798512" cy="10239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07950" y="3933056"/>
            <a:ext cx="4392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НОМИНАЦИЯ:</a:t>
            </a:r>
          </a:p>
          <a:p>
            <a:pPr algn="just"/>
            <a:r>
              <a:rPr lang="ru-RU" sz="1400" dirty="0"/>
              <a:t>Управленческий проект, раскрывающий реализуемую модель управления сетью дополнительных общеразвивающих программ, включая инновационные (на стадии описания проекта).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ctr"/>
            <a:r>
              <a:rPr lang="ru-RU" sz="1400" dirty="0"/>
              <a:t>МКУ «Управление образования»</a:t>
            </a:r>
          </a:p>
          <a:p>
            <a:pPr algn="ctr"/>
            <a:r>
              <a:rPr lang="ru-RU" sz="1400" dirty="0"/>
              <a:t>Саткинский муниципальный район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4149080"/>
            <a:ext cx="446139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СОСТАВ КОМАНДЫ:</a:t>
            </a:r>
          </a:p>
          <a:p>
            <a:pPr algn="ctr"/>
            <a:r>
              <a:rPr lang="ru-RU" sz="1400" b="1" dirty="0"/>
              <a:t>Араптанова О.В. </a:t>
            </a:r>
            <a:r>
              <a:rPr lang="ru-RU" sz="1400" dirty="0"/>
              <a:t>– </a:t>
            </a:r>
          </a:p>
          <a:p>
            <a:pPr algn="ctr"/>
            <a:r>
              <a:rPr lang="ru-RU" sz="1400" dirty="0"/>
              <a:t>начальник ММС </a:t>
            </a:r>
          </a:p>
          <a:p>
            <a:pPr algn="ctr"/>
            <a:r>
              <a:rPr lang="ru-RU" sz="1400" dirty="0"/>
              <a:t>МКУ «Управление образования»;</a:t>
            </a:r>
          </a:p>
          <a:p>
            <a:pPr algn="ctr"/>
            <a:endParaRPr lang="ru-RU" sz="1400" dirty="0"/>
          </a:p>
          <a:p>
            <a:pPr algn="ctr"/>
            <a:r>
              <a:rPr lang="ru-RU" sz="1400" b="1" dirty="0" err="1"/>
              <a:t>Боркова</a:t>
            </a:r>
            <a:r>
              <a:rPr lang="ru-RU" sz="1400" b="1" dirty="0"/>
              <a:t> А.В. </a:t>
            </a:r>
            <a:r>
              <a:rPr lang="ru-RU" sz="1400" dirty="0"/>
              <a:t>–</a:t>
            </a:r>
          </a:p>
          <a:p>
            <a:pPr algn="ctr"/>
            <a:r>
              <a:rPr lang="ru-RU" sz="1400" dirty="0"/>
              <a:t> заместитель директора</a:t>
            </a:r>
          </a:p>
          <a:p>
            <a:pPr algn="ctr"/>
            <a:r>
              <a:rPr lang="ru-RU" sz="1400" dirty="0"/>
              <a:t> по УВР МБОУ «СОШ № 9»;</a:t>
            </a:r>
          </a:p>
          <a:p>
            <a:pPr algn="ctr"/>
            <a:endParaRPr lang="ru-RU" sz="1400" dirty="0"/>
          </a:p>
          <a:p>
            <a:pPr algn="ctr"/>
            <a:r>
              <a:rPr lang="ru-RU" sz="1400" b="1" dirty="0"/>
              <a:t>Платонов К.А. </a:t>
            </a:r>
            <a:r>
              <a:rPr lang="ru-RU" sz="1400" dirty="0"/>
              <a:t>– </a:t>
            </a:r>
          </a:p>
          <a:p>
            <a:pPr algn="ctr"/>
            <a:r>
              <a:rPr lang="ru-RU" sz="1400" dirty="0"/>
              <a:t>заместитель директора </a:t>
            </a:r>
          </a:p>
          <a:p>
            <a:pPr algn="ctr"/>
            <a:r>
              <a:rPr lang="ru-RU" sz="1400" dirty="0"/>
              <a:t>по УВР МКОУ «СОШ № 10».</a:t>
            </a:r>
          </a:p>
          <a:p>
            <a:pPr algn="ctr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/>
              <a:t>СМИ о технопарке </a:t>
            </a:r>
          </a:p>
          <a:p>
            <a:r>
              <a:rPr lang="ru-RU" sz="1400" b="1" u="sng" dirty="0"/>
              <a:t>«СТУПЕНИ» :</a:t>
            </a:r>
          </a:p>
          <a:p>
            <a:r>
              <a:rPr lang="ru-RU" sz="1400" b="1" dirty="0"/>
              <a:t>Газета «</a:t>
            </a:r>
            <a:r>
              <a:rPr lang="ru-RU" sz="1400" b="1" dirty="0" err="1"/>
              <a:t>Магнезитовец</a:t>
            </a:r>
            <a:r>
              <a:rPr lang="ru-RU" sz="1400" b="1" dirty="0"/>
              <a:t>»</a:t>
            </a:r>
          </a:p>
          <a:p>
            <a:r>
              <a:rPr lang="ru-RU" sz="1400" b="1" dirty="0"/>
              <a:t>Газета «Саткинский рабочий»</a:t>
            </a:r>
          </a:p>
          <a:p>
            <a:r>
              <a:rPr lang="ru-RU" sz="1400" b="1" dirty="0"/>
              <a:t>Официальные сайты изданий</a:t>
            </a:r>
          </a:p>
          <a:p>
            <a:endParaRPr lang="ru-RU" dirty="0"/>
          </a:p>
        </p:txBody>
      </p:sp>
      <p:pic>
        <p:nvPicPr>
          <p:cNvPr id="5122" name="Picture 2" descr="C:\АРАПТАНОВА О.В\ТЕХНОПАРК\Сканы для презентации Технопарка\26-02-2018_13-23-02\Магнезитовец 10-11-2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604496" cy="3502642"/>
          </a:xfrm>
          <a:prstGeom prst="rect">
            <a:avLst/>
          </a:prstGeom>
          <a:noFill/>
        </p:spPr>
      </p:pic>
      <p:pic>
        <p:nvPicPr>
          <p:cNvPr id="5123" name="Picture 3" descr="C:\АРАПТАНОВА О.В\ТЕХНОПАРК\Сканы для презентации Технопарка\26-02-2018_13-23-02\Магнезитовец 27-10-2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830478" cy="3825230"/>
          </a:xfrm>
          <a:prstGeom prst="rect">
            <a:avLst/>
          </a:prstGeom>
          <a:noFill/>
        </p:spPr>
      </p:pic>
      <p:pic>
        <p:nvPicPr>
          <p:cNvPr id="5124" name="Picture 4" descr="C:\АРАПТАНОВА О.В\ТЕХНОПАРК\Сканы для презентации Технопарка\26-02-2018_13-23-02\МКУ Управление образования 02-11-2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3700212" cy="2449265"/>
          </a:xfrm>
          <a:prstGeom prst="rect">
            <a:avLst/>
          </a:prstGeom>
          <a:noFill/>
        </p:spPr>
      </p:pic>
      <p:pic>
        <p:nvPicPr>
          <p:cNvPr id="5125" name="Picture 5" descr="C:\АРАПТАНОВА О.В\ТЕХНОПАРК\Сканы для презентации Технопарка\26-02-2018_13-23-02\Сайт БезФормата.RU 13-11-20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3024336" cy="2007213"/>
          </a:xfrm>
          <a:prstGeom prst="rect">
            <a:avLst/>
          </a:prstGeom>
          <a:noFill/>
        </p:spPr>
      </p:pic>
      <p:pic>
        <p:nvPicPr>
          <p:cNvPr id="8" name="Picture 3" descr="C:\АРАПТАНОВА О.В\ТЕХНОПАРК\Сканы для презентации Технопарка\26-02-2018_13-23-02\Саткинский рабочий 01-11-20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1872208" cy="1788999"/>
          </a:xfrm>
          <a:prstGeom prst="rect">
            <a:avLst/>
          </a:prstGeom>
          <a:noFill/>
        </p:spPr>
      </p:pic>
      <p:pic>
        <p:nvPicPr>
          <p:cNvPr id="2050" name="Picture 2" descr="C:\АРАПТАНОВА О.В\ТЕХНОПАРК\2017-08-25 газета Саткинский рабочий 34_3 - Нас узнают по...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3168352" cy="422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ETODOTDEL1\all\МУЛЬТИМЕДИА материалы\Фото\2017\2017-02-28 курсы для Якутии\20170228_1103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36504" cy="3402378"/>
          </a:xfrm>
          <a:prstGeom prst="rect">
            <a:avLst/>
          </a:prstGeom>
          <a:noFill/>
        </p:spPr>
      </p:pic>
      <p:pic>
        <p:nvPicPr>
          <p:cNvPr id="1027" name="Picture 3" descr="\\METODOTDEL1\all\МУЛЬТИМЕДИА материалы\Фото\2017\2017-03-27 образовательный форум STEMvsSTEAM\20170329_1241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173024" y="1883760"/>
            <a:ext cx="5496065" cy="41220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3717032"/>
            <a:ext cx="39604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Педагоги дошкольных образовательных учреждений Саткинского муниципального района и учреждений дополнительного образования республики Саха (Якутия)</a:t>
            </a:r>
          </a:p>
          <a:p>
            <a:pPr algn="ctr"/>
            <a:r>
              <a:rPr lang="ru-RU" sz="1100" dirty="0"/>
              <a:t> </a:t>
            </a:r>
          </a:p>
          <a:p>
            <a:pPr algn="ctr"/>
            <a:r>
              <a:rPr lang="ru-RU" sz="1100" dirty="0"/>
              <a:t>Февраль, 2017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188640"/>
            <a:ext cx="40324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en-US" sz="1100" b="1" dirty="0"/>
              <a:t>VII </a:t>
            </a:r>
            <a:r>
              <a:rPr lang="ru-RU" sz="1100" b="1" dirty="0"/>
              <a:t>межрегиональный  </a:t>
            </a:r>
            <a:r>
              <a:rPr lang="ru-RU" sz="1100" dirty="0"/>
              <a:t>межведомственный образовательный </a:t>
            </a:r>
            <a:r>
              <a:rPr lang="ru-RU" sz="1100" b="1" dirty="0"/>
              <a:t>форум</a:t>
            </a:r>
          </a:p>
          <a:p>
            <a:r>
              <a:rPr lang="ru-RU" sz="1100" dirty="0"/>
              <a:t>«Наука искусства и искусство науки»  (Москва)  (Март, 2017)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2808312" cy="224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59832" y="4437112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Фрагмент новых анимационных технологий при создании </a:t>
            </a:r>
            <a:r>
              <a:rPr lang="ru-RU" sz="1100" dirty="0" err="1"/>
              <a:t>мультпродукта</a:t>
            </a:r>
            <a:r>
              <a:rPr lang="ru-RU" sz="1100" dirty="0"/>
              <a:t>  для резидента «Центр туризма» </a:t>
            </a:r>
          </a:p>
          <a:p>
            <a:r>
              <a:rPr lang="ru-RU" sz="1100" dirty="0"/>
              <a:t>(«</a:t>
            </a:r>
            <a:r>
              <a:rPr lang="ru-RU" sz="1100" dirty="0" err="1"/>
              <a:t>Зюраткуль</a:t>
            </a:r>
            <a:r>
              <a:rPr lang="ru-RU" sz="1100" dirty="0"/>
              <a:t>»)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METODOTDEL1\all\МУЛЬТИМЕДИА материалы\Фото\2017\2017-02-09 ИКаР Икаренок Челябинск\Кексы KEKS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102405" cy="2736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996952"/>
            <a:ext cx="428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Региональные </a:t>
            </a:r>
            <a:r>
              <a:rPr lang="ru-RU" dirty="0"/>
              <a:t>робототехнические соревнования «РОБОФЕСТ», </a:t>
            </a:r>
          </a:p>
          <a:p>
            <a:pPr algn="ctr"/>
            <a:r>
              <a:rPr lang="ru-RU" dirty="0"/>
              <a:t>март, 2017 г.</a:t>
            </a:r>
          </a:p>
        </p:txBody>
      </p:sp>
      <p:pic>
        <p:nvPicPr>
          <p:cNvPr id="8" name="Picture 2" descr="C:\Users\User\Downloads\кекс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122966"/>
            <a:ext cx="4632515" cy="34743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4008" y="1268760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/>
              <a:t>Всероссийские </a:t>
            </a:r>
            <a:r>
              <a:rPr lang="ru-RU" dirty="0"/>
              <a:t>робототехнические соревнования «РОБОФЕСТ» (5 чел.)  и конкурс -фестиваль «</a:t>
            </a:r>
            <a:r>
              <a:rPr lang="ru-RU" dirty="0" err="1"/>
              <a:t>ДЕТалька</a:t>
            </a:r>
            <a:r>
              <a:rPr lang="ru-RU" dirty="0"/>
              <a:t>» </a:t>
            </a:r>
          </a:p>
          <a:p>
            <a:r>
              <a:rPr lang="ru-RU" dirty="0"/>
              <a:t>( 5чел.) – Москва, март  и  апрель, 2017 г.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9164"/>
            <a:ext cx="6264696" cy="3517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3717032"/>
            <a:ext cx="4183040" cy="3038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199164"/>
            <a:ext cx="23042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Д/С № 18 и проект </a:t>
            </a:r>
            <a:r>
              <a:rPr lang="ru-RU" sz="1600" b="1" dirty="0"/>
              <a:t>«Модель раскройно-швейной установки для домашнего использования» </a:t>
            </a:r>
            <a:r>
              <a:rPr lang="ru-RU" sz="1600" dirty="0"/>
              <a:t>совместно с  ЗАО «ЗЮРАТКУЛЬ» Швейная фабрика № 1</a:t>
            </a:r>
          </a:p>
          <a:p>
            <a:pPr algn="just"/>
            <a:r>
              <a:rPr lang="ru-RU" sz="1600" dirty="0"/>
              <a:t>ПРИЗЕРЫ «Робофест-2018» (Челябинск)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393305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Инженерная книга ЦРР Д/С № 32 совместно с ОО «</a:t>
            </a:r>
            <a:r>
              <a:rPr lang="ru-RU" dirty="0" err="1"/>
              <a:t>Брейн</a:t>
            </a:r>
            <a:r>
              <a:rPr lang="ru-RU" dirty="0"/>
              <a:t> </a:t>
            </a:r>
            <a:r>
              <a:rPr lang="ru-RU" dirty="0" err="1"/>
              <a:t>Девелопмент</a:t>
            </a:r>
            <a:r>
              <a:rPr lang="ru-RU" dirty="0"/>
              <a:t>»  проект  «Инженерная книга» и макет </a:t>
            </a:r>
            <a:r>
              <a:rPr lang="ru-RU" dirty="0" err="1"/>
              <a:t>Фрёкен</a:t>
            </a:r>
            <a:r>
              <a:rPr lang="ru-RU" dirty="0"/>
              <a:t> Бок (робот) ПРИЗЁРЫ </a:t>
            </a:r>
          </a:p>
          <a:p>
            <a:pPr algn="just"/>
            <a:r>
              <a:rPr lang="ru-RU" dirty="0"/>
              <a:t>«</a:t>
            </a:r>
            <a:r>
              <a:rPr lang="ru-RU" dirty="0" err="1"/>
              <a:t>Робофест</a:t>
            </a:r>
            <a:r>
              <a:rPr lang="ru-RU" dirty="0"/>
              <a:t> -2018» (Москва)</a:t>
            </a:r>
          </a:p>
        </p:txBody>
      </p:sp>
    </p:spTree>
    <p:extLst>
      <p:ext uri="{BB962C8B-B14F-4D97-AF65-F5344CB8AC3E}">
        <p14:creationId xmlns:p14="http://schemas.microsoft.com/office/powerpoint/2010/main" val="351462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6675"/>
            <a:ext cx="822325" cy="1004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8100"/>
            <a:ext cx="6215063" cy="1103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071813" y="2071688"/>
            <a:ext cx="2071687" cy="9286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>
                <a:solidFill>
                  <a:srgbClr val="FFFFFF"/>
                </a:solidFill>
                <a:latin typeface="Trebuchet MS" pitchFamily="32" charset="0"/>
                <a:cs typeface="Times New Roman" pitchFamily="16" charset="0"/>
              </a:rPr>
              <a:t>Основы робототехники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76238" y="1357313"/>
            <a:ext cx="7789862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>
                <a:solidFill>
                  <a:srgbClr val="4E67C8"/>
                </a:solidFill>
              </a:rPr>
              <a:t>СОДЕРЖАНИЕ  ОБРАЗОВАТЕЛЬНЫХ ПРОГРАММ</a:t>
            </a:r>
            <a:r>
              <a:rPr lang="ru-RU" sz="2000" b="0">
                <a:solidFill>
                  <a:srgbClr val="4E67C8"/>
                </a:solidFill>
              </a:rPr>
              <a:t>: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85750" y="2071688"/>
            <a:ext cx="2286000" cy="92868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0">
                <a:solidFill>
                  <a:srgbClr val="FFFFFF"/>
                </a:solidFill>
                <a:latin typeface="Trebuchet MS" pitchFamily="32" charset="0"/>
              </a:rPr>
              <a:t>ДОШКОЛЬНОЕ ОБРАЗОВАНИЕ 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85750" y="3214688"/>
            <a:ext cx="2286000" cy="92868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0">
                <a:solidFill>
                  <a:srgbClr val="FFFFFF"/>
                </a:solidFill>
                <a:latin typeface="Trebuchet MS" pitchFamily="32" charset="0"/>
              </a:rPr>
              <a:t>НАЧАЛЬНОЕ ОБЩЕЕ ОБРАЗОВАНИЕ 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85750" y="4357688"/>
            <a:ext cx="2286000" cy="92868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0">
                <a:solidFill>
                  <a:srgbClr val="FFFFFF"/>
                </a:solidFill>
                <a:latin typeface="Trebuchet MS" pitchFamily="32" charset="0"/>
              </a:rPr>
              <a:t>ОСНОВНОЕ ОБЩЕЕ ОБРАЗОВАНИЕ 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285750" y="5500688"/>
            <a:ext cx="2286000" cy="92868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0">
                <a:solidFill>
                  <a:srgbClr val="FFFFFF"/>
                </a:solidFill>
                <a:latin typeface="Trebuchet MS" pitchFamily="32" charset="0"/>
              </a:rPr>
              <a:t>СРЕДНЕЕ ОБЩЕЕ ОБРАЗОВАНИЕ 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3071813" y="3214688"/>
            <a:ext cx="2214562" cy="9286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>
                <a:solidFill>
                  <a:srgbClr val="FFFFFF"/>
                </a:solidFill>
                <a:latin typeface="Trebuchet MS" pitchFamily="32" charset="0"/>
                <a:cs typeface="Times New Roman" pitchFamily="16" charset="0"/>
              </a:rPr>
              <a:t>Конструирование на основе робототехники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2643188" y="2214563"/>
            <a:ext cx="357187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EA52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5429250" y="3214688"/>
            <a:ext cx="2143125" cy="9286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>
                <a:solidFill>
                  <a:srgbClr val="FFFFFF"/>
                </a:solidFill>
                <a:latin typeface="Trebuchet MS" pitchFamily="32" charset="0"/>
                <a:cs typeface="Times New Roman" pitchFamily="16" charset="0"/>
              </a:rPr>
              <a:t>Компьютерная мультипликация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2643188" y="3286125"/>
            <a:ext cx="357187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EA52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3071813" y="4357688"/>
            <a:ext cx="2071687" cy="9286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>
                <a:solidFill>
                  <a:srgbClr val="FFFFFF"/>
                </a:solidFill>
                <a:latin typeface="Trebuchet MS" pitchFamily="32" charset="0"/>
                <a:cs typeface="Times New Roman" pitchFamily="16" charset="0"/>
              </a:rPr>
              <a:t>Робототехника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5214938" y="4357688"/>
            <a:ext cx="2214562" cy="9286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>
                <a:solidFill>
                  <a:srgbClr val="FFFFFF"/>
                </a:solidFill>
                <a:latin typeface="Trebuchet MS" pitchFamily="32" charset="0"/>
                <a:cs typeface="Times New Roman" pitchFamily="16" charset="0"/>
              </a:rPr>
              <a:t>Компьютерная мультипликация</a:t>
            </a: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7500938" y="4357688"/>
            <a:ext cx="1500187" cy="9286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>
                <a:solidFill>
                  <a:srgbClr val="FFFFFF"/>
                </a:solidFill>
                <a:latin typeface="Trebuchet MS" pitchFamily="32" charset="0"/>
                <a:cs typeface="Times New Roman" pitchFamily="16" charset="0"/>
              </a:rPr>
              <a:t>Веб-дизайн</a:t>
            </a: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3071813" y="5500688"/>
            <a:ext cx="2214562" cy="9286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>
                <a:solidFill>
                  <a:srgbClr val="FFFFFF"/>
                </a:solidFill>
                <a:latin typeface="Trebuchet MS" pitchFamily="32" charset="0"/>
                <a:cs typeface="Times New Roman" pitchFamily="16" charset="0"/>
              </a:rPr>
              <a:t>Микро-электроника , робототехника</a:t>
            </a: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5357813" y="5500688"/>
            <a:ext cx="2000250" cy="9286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0">
                <a:solidFill>
                  <a:srgbClr val="FFFFFF"/>
                </a:solidFill>
                <a:latin typeface="Trebuchet MS" pitchFamily="32" charset="0"/>
                <a:cs typeface="Times New Roman" pitchFamily="16" charset="0"/>
              </a:rPr>
              <a:t>3D-</a:t>
            </a:r>
            <a:r>
              <a:rPr lang="ru-RU" sz="1800" b="0">
                <a:solidFill>
                  <a:srgbClr val="FFFFFF"/>
                </a:solidFill>
                <a:latin typeface="Trebuchet MS" pitchFamily="32" charset="0"/>
                <a:cs typeface="Times New Roman" pitchFamily="16" charset="0"/>
              </a:rPr>
              <a:t>моделирование </a:t>
            </a: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7429500" y="5500688"/>
            <a:ext cx="1500188" cy="9286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>
                <a:solidFill>
                  <a:srgbClr val="FFFFFF"/>
                </a:solidFill>
                <a:latin typeface="Trebuchet MS" pitchFamily="32" charset="0"/>
                <a:cs typeface="Times New Roman" pitchFamily="16" charset="0"/>
              </a:rPr>
              <a:t>Станки с ЧПУ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2643188" y="4429125"/>
            <a:ext cx="357187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EA52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2643188" y="5572125"/>
            <a:ext cx="357187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EA52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268" y="124469"/>
            <a:ext cx="439248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3573016"/>
            <a:ext cx="468052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544664" y="2718498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https://uosatka.educhel.ru/activities/temp</a:t>
            </a:r>
            <a:endParaRPr lang="en-US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196752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Ссылка на сайт МКУ «Управление образования» Саткинского муниципального района (раздел «Детский технопарк»)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Публикации в 2017 г.:</a:t>
            </a:r>
          </a:p>
        </p:txBody>
      </p:sp>
      <p:pic>
        <p:nvPicPr>
          <p:cNvPr id="7170" name="Picture 2" descr="C:\АРАПТАНОВА О.В\ТЕХНОПАРК\Сканы для презентации Технопарка\26-02-2018_11-25-11\технопарк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217398" cy="465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АРАПТАНОВА О.В\ТЕХНОПАРК\Сканы для презентации Технопарка\26-02-2018_11-25-11\технопарк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308692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АРАПТАНОВА О.В\ТЕХНОПАРК\Сканы для презентации Технопарка\26-02-2018_11-25-11\технопарк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3260477" cy="4715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07504" y="5517232"/>
            <a:ext cx="331236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ЧИППКРО, опубликовано 3 образовательных программы: 2 по образовательной робототехнике и 1 по компьютерной анимации.</a:t>
            </a:r>
          </a:p>
          <a:p>
            <a:pPr algn="just"/>
            <a:r>
              <a:rPr lang="ru-RU" sz="1100" dirty="0"/>
              <a:t>Отдана в печать 1 статья «Управление качеством реализации дополнительных общеразвивающих программ в образовательных технопарках».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3888" y="4941168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Муниципальный сборник  «Ступени успеха»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4969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 30 октября 2017 по 1 ноября 2017 гг. технопарк «СТУПЕНИ» провёл стажировку в рамках образовательной программы курсов повышения квалификации </a:t>
            </a:r>
          </a:p>
          <a:p>
            <a:pPr algn="ctr"/>
            <a:r>
              <a:rPr lang="ru-RU" dirty="0"/>
              <a:t>«</a:t>
            </a:r>
            <a:r>
              <a:rPr lang="ru-RU" b="1" dirty="0"/>
              <a:t>Организационно-управленческие и педагогические механизмы создания образовательного технопарка»</a:t>
            </a:r>
          </a:p>
          <a:p>
            <a:pPr algn="ctr"/>
            <a:r>
              <a:rPr lang="ru-RU" sz="1400" dirty="0"/>
              <a:t>( с участием действующего резидента технопарка  ООО «</a:t>
            </a:r>
            <a:r>
              <a:rPr lang="ru-RU" sz="1400" dirty="0" err="1"/>
              <a:t>Роботрек</a:t>
            </a:r>
            <a:r>
              <a:rPr lang="ru-RU" sz="1400" dirty="0"/>
              <a:t>» г. Санкт-Петербург»)</a:t>
            </a:r>
          </a:p>
          <a:p>
            <a:pPr algn="ctr"/>
            <a:endParaRPr lang="ru-RU" sz="1400" dirty="0"/>
          </a:p>
        </p:txBody>
      </p:sp>
      <p:pic>
        <p:nvPicPr>
          <p:cNvPr id="8194" name="Picture 2" descr="C:\АРАПТАНОВА О.В\ТЕХНОПАРК\Сканы для презентации Технопарка\26-02-2018_11-25-11\технопарк 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2736304" cy="3884001"/>
          </a:xfrm>
          <a:prstGeom prst="rect">
            <a:avLst/>
          </a:prstGeom>
          <a:noFill/>
        </p:spPr>
      </p:pic>
      <p:pic>
        <p:nvPicPr>
          <p:cNvPr id="8195" name="Picture 3" descr="C:\АРАПТАНОВА О.В\ТЕХНОПАРК\Сканы для презентации Технопарка\26-02-2018_11-25-11\технопарк 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2251883" cy="2282808"/>
          </a:xfrm>
          <a:prstGeom prst="rect">
            <a:avLst/>
          </a:prstGeom>
          <a:noFill/>
        </p:spPr>
      </p:pic>
      <p:pic>
        <p:nvPicPr>
          <p:cNvPr id="8196" name="Picture 4" descr="\\METODOTDEL1\all\МУЛЬТИМЕДИА материалы\Фото\2018\Стажировка Технопарк - фото\DSC081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968552" cy="3306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4149080"/>
            <a:ext cx="11521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CD</a:t>
            </a:r>
            <a:r>
              <a:rPr lang="ru-RU" sz="1100" dirty="0"/>
              <a:t> </a:t>
            </a:r>
          </a:p>
          <a:p>
            <a:pPr algn="just"/>
            <a:r>
              <a:rPr lang="ru-RU" sz="1100" dirty="0"/>
              <a:t>диск с электронными версиями методических материалов стажировки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2708920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Гости  стажировки </a:t>
            </a:r>
          </a:p>
          <a:p>
            <a:pPr algn="just"/>
            <a:r>
              <a:rPr lang="ru-RU" sz="1100" dirty="0"/>
              <a:t>в робототехническом зале Д/С № 32, </a:t>
            </a:r>
          </a:p>
          <a:p>
            <a:pPr algn="just"/>
            <a:r>
              <a:rPr lang="ru-RU" sz="1100" dirty="0" err="1"/>
              <a:t>Сатка</a:t>
            </a:r>
            <a:r>
              <a:rPr lang="ru-RU" sz="1100" dirty="0"/>
              <a:t>   (ноябрь, 2017)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4392488" cy="6468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644008" y="260648"/>
            <a:ext cx="4495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Аналитический сборник «</a:t>
            </a:r>
            <a:r>
              <a:rPr lang="ru-RU" sz="1600" b="1" dirty="0"/>
              <a:t>Ступени успеха»</a:t>
            </a:r>
            <a:r>
              <a:rPr lang="ru-RU" sz="1600" dirty="0"/>
              <a:t>, август 2018. Обобщение опыта работы на муниципальном уровне за 2017-2018 гг.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704" y="1403720"/>
            <a:ext cx="3832400" cy="5181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225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6628"/>
            <a:ext cx="9144000" cy="609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2029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Москва-2018. Команда центра образовательной робототехники защищает проект в номинации «ТРАЕКТОРИЯ» </a:t>
            </a:r>
          </a:p>
        </p:txBody>
      </p:sp>
    </p:spTree>
    <p:extLst>
      <p:ext uri="{BB962C8B-B14F-4D97-AF65-F5344CB8AC3E}">
        <p14:creationId xmlns:p14="http://schemas.microsoft.com/office/powerpoint/2010/main" val="108673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Колонтитул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6675"/>
            <a:ext cx="822325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2" descr="D:\My_Docs\прочее ММС\доклад Главы\ТЕХНОПАРК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8100"/>
            <a:ext cx="62150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8104188" y="71438"/>
            <a:ext cx="788987" cy="909637"/>
            <a:chOff x="7884368" y="0"/>
            <a:chExt cx="936104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884368" y="0"/>
              <a:ext cx="936104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7181" name="Picture 8" descr="D:\My_Docs\прочее ММС\УО лого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0"/>
              <a:ext cx="798512" cy="10239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06" y="4877251"/>
            <a:ext cx="3965450" cy="17895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Овальная выноска 3"/>
          <p:cNvSpPr/>
          <p:nvPr/>
        </p:nvSpPr>
        <p:spPr>
          <a:xfrm>
            <a:off x="-433138" y="1141242"/>
            <a:ext cx="5149154" cy="338891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4500" y="1239750"/>
            <a:ext cx="1865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Проблемы: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5745" y="1538954"/>
            <a:ext cx="45341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dirty="0">
                <a:solidFill>
                  <a:schemeClr val="bg1"/>
                </a:solidFill>
              </a:rPr>
              <a:t>Рынок труда района имеет потребности в специалистах  технического профиля;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solidFill>
                  <a:schemeClr val="bg1"/>
                </a:solidFill>
              </a:rPr>
              <a:t>В районе отсутствует комфортная инновационная проектно-продуктивная среда, ведущая к популяризации инженерных и рабочих профессий;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solidFill>
                  <a:schemeClr val="bg1"/>
                </a:solidFill>
              </a:rPr>
              <a:t>Отсутствует муниципальная  система  выявления, развития и поддержки талантливых воспитанников и учащихся в области научно-технического творчества.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solidFill>
                  <a:schemeClr val="bg1"/>
                </a:solidFill>
              </a:rPr>
              <a:t>Ресурсов образования недостаточно для привлечения и вовлечения кадров для научно-технологического развития района.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7292" y="1162533"/>
            <a:ext cx="28292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Компетенции обучающихся, на формирование которых ориентирован проект:</a:t>
            </a:r>
          </a:p>
          <a:p>
            <a:pPr algn="just"/>
            <a:r>
              <a:rPr lang="ru-RU" sz="1200" dirty="0"/>
              <a:t>1. Управление проектами (умение конструировать, планировать и организовывать</a:t>
            </a:r>
          </a:p>
          <a:p>
            <a:pPr algn="just"/>
            <a:r>
              <a:rPr lang="ru-RU" sz="1200" dirty="0"/>
              <a:t>выполнение проектов и процессов).</a:t>
            </a:r>
          </a:p>
          <a:p>
            <a:pPr algn="just"/>
            <a:r>
              <a:rPr lang="ru-RU" sz="1200" dirty="0"/>
              <a:t>2. </a:t>
            </a:r>
            <a:r>
              <a:rPr lang="ru-RU" sz="1200" dirty="0" err="1"/>
              <a:t>Клиентоориентированность</a:t>
            </a:r>
            <a:r>
              <a:rPr lang="ru-RU" sz="1200" dirty="0"/>
              <a:t> (умение работать с запросами потребителя).</a:t>
            </a:r>
          </a:p>
          <a:p>
            <a:pPr algn="just"/>
            <a:r>
              <a:rPr lang="ru-RU" sz="1200" dirty="0"/>
              <a:t>3. Работа с людьми (умение работать с группами и отдельными</a:t>
            </a:r>
          </a:p>
          <a:p>
            <a:pPr algn="just"/>
            <a:r>
              <a:rPr lang="ru-RU" sz="1200" dirty="0"/>
              <a:t>людьми).</a:t>
            </a:r>
          </a:p>
          <a:p>
            <a:pPr algn="just"/>
            <a:r>
              <a:rPr lang="ru-RU" sz="1200" dirty="0"/>
              <a:t>4. Навыки художественного творчества (способность к художественному</a:t>
            </a:r>
          </a:p>
          <a:p>
            <a:pPr algn="just"/>
            <a:r>
              <a:rPr lang="ru-RU" sz="1200" dirty="0"/>
              <a:t>творчеству, наличие развитого эстетического вкуса).</a:t>
            </a:r>
          </a:p>
          <a:p>
            <a:pPr algn="just"/>
            <a:r>
              <a:rPr lang="ru-RU" sz="1200" dirty="0"/>
              <a:t>5. Информационная компетенция;</a:t>
            </a:r>
          </a:p>
          <a:p>
            <a:pPr algn="just"/>
            <a:r>
              <a:rPr lang="ru-RU" sz="1200" dirty="0"/>
              <a:t>6. Техническая компетенция.</a:t>
            </a:r>
          </a:p>
          <a:p>
            <a:pPr algn="just"/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92145" y="3444699"/>
            <a:ext cx="18151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Цель проекта:</a:t>
            </a:r>
          </a:p>
          <a:p>
            <a:pPr algn="just"/>
            <a:r>
              <a:rPr lang="ru-RU" sz="1200" dirty="0"/>
              <a:t>формирование модели эффективного управления сетью ДОП в рамках технопаркового движения СМР с последующим рыночным продвижением «технопродуктов».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1836" y="5772047"/>
            <a:ext cx="4753223" cy="984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Проектная идея: </a:t>
            </a:r>
            <a:r>
              <a:rPr lang="ru-RU" sz="1400" dirty="0"/>
              <a:t>сеть ДОП технической направленности в рамках технопаркового движения позволяет  интегрировать ресурсы образования, науки и производства.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1202" y="1308953"/>
            <a:ext cx="14401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Целевая аудитория:</a:t>
            </a:r>
          </a:p>
          <a:p>
            <a:pPr algn="just"/>
            <a:r>
              <a:rPr lang="ru-RU" sz="1400" dirty="0"/>
              <a:t>воспитанники детских садов, учащиеся школ всех уровней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035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02863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10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8200" y="249318"/>
            <a:ext cx="7772400" cy="10793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4E67C8"/>
                </a:solidFill>
              </a:rPr>
              <a:t>Дошкольное образование:</a:t>
            </a:r>
            <a:br>
              <a:rPr lang="ru-RU" sz="3200" dirty="0">
                <a:solidFill>
                  <a:srgbClr val="4E67C8"/>
                </a:solidFill>
              </a:rPr>
            </a:br>
            <a:r>
              <a:rPr lang="ru-RU" sz="3200" dirty="0">
                <a:solidFill>
                  <a:srgbClr val="4E67C8"/>
                </a:solidFill>
              </a:rPr>
              <a:t>охват технопарковым движением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628800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2017-2018 гг. – </a:t>
            </a:r>
            <a:r>
              <a:rPr lang="ru-RU" sz="2800" b="1" dirty="0"/>
              <a:t>21%</a:t>
            </a:r>
          </a:p>
          <a:p>
            <a:r>
              <a:rPr lang="ru-RU" sz="2800" dirty="0"/>
              <a:t>2018-2019 гг. – </a:t>
            </a:r>
            <a:r>
              <a:rPr lang="ru-RU" sz="2800" b="1" dirty="0"/>
              <a:t>24,5%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711" y="3008282"/>
            <a:ext cx="5455265" cy="363050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6675"/>
            <a:ext cx="822325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5572" y="3010096"/>
            <a:ext cx="3088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2017-2018 гг. </a:t>
            </a:r>
            <a:r>
              <a:rPr lang="ru-RU" dirty="0"/>
              <a:t>– 6 % победителей и 8% призёров от общего числа воспитанников, охваченным технопарковым движением.</a:t>
            </a:r>
          </a:p>
        </p:txBody>
      </p:sp>
    </p:spTree>
    <p:extLst>
      <p:ext uri="{BB962C8B-B14F-4D97-AF65-F5344CB8AC3E}">
        <p14:creationId xmlns:p14="http://schemas.microsoft.com/office/powerpoint/2010/main" val="128980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536504" cy="2583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2843808"/>
            <a:ext cx="5196160" cy="3897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1733" y="34722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Линейка конструктора </a:t>
            </a:r>
            <a:r>
              <a:rPr lang="en-US" dirty="0"/>
              <a:t>HUNA –</a:t>
            </a:r>
            <a:r>
              <a:rPr lang="en-US" b="1" dirty="0"/>
              <a:t>MRT 1 (My robot time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en-US" dirty="0"/>
              <a:t>HAND</a:t>
            </a:r>
            <a:r>
              <a:rPr lang="ru-RU" dirty="0"/>
              <a:t>,</a:t>
            </a:r>
            <a:r>
              <a:rPr lang="en-US" dirty="0"/>
              <a:t> MRT 1</a:t>
            </a:r>
            <a:r>
              <a:rPr lang="ru-RU" dirty="0"/>
              <a:t> </a:t>
            </a:r>
            <a:r>
              <a:rPr lang="en-US" dirty="0"/>
              <a:t>Brain A</a:t>
            </a:r>
            <a:r>
              <a:rPr lang="ru-RU" dirty="0"/>
              <a:t>,</a:t>
            </a:r>
            <a:r>
              <a:rPr lang="en-US" dirty="0"/>
              <a:t> MRT 1</a:t>
            </a:r>
            <a:r>
              <a:rPr lang="ru-RU" dirty="0"/>
              <a:t> </a:t>
            </a:r>
            <a:r>
              <a:rPr lang="en-US" dirty="0"/>
              <a:t>Brain</a:t>
            </a:r>
            <a:r>
              <a:rPr lang="ru-RU" dirty="0"/>
              <a:t> </a:t>
            </a:r>
            <a:r>
              <a:rPr lang="en-US" dirty="0"/>
              <a:t>B</a:t>
            </a:r>
            <a:r>
              <a:rPr lang="ru-RU" dirty="0"/>
              <a:t>  </a:t>
            </a:r>
            <a:r>
              <a:rPr lang="en-US" dirty="0"/>
              <a:t> </a:t>
            </a:r>
            <a:r>
              <a:rPr lang="ru-RU" dirty="0"/>
              <a:t>ООО «</a:t>
            </a:r>
            <a:r>
              <a:rPr lang="ru-RU" dirty="0" err="1"/>
              <a:t>Брейн</a:t>
            </a:r>
            <a:r>
              <a:rPr lang="ru-RU" dirty="0"/>
              <a:t> </a:t>
            </a:r>
            <a:r>
              <a:rPr lang="ru-RU" dirty="0" err="1"/>
              <a:t>Девелопмент</a:t>
            </a:r>
            <a:r>
              <a:rPr lang="ru-RU" dirty="0"/>
              <a:t>»  для  детей </a:t>
            </a:r>
            <a:r>
              <a:rPr lang="en-US" dirty="0"/>
              <a:t> c </a:t>
            </a:r>
            <a:r>
              <a:rPr lang="ru-RU" dirty="0"/>
              <a:t>ослабленным зрением</a:t>
            </a:r>
          </a:p>
          <a:p>
            <a:pPr algn="just"/>
            <a:r>
              <a:rPr lang="ru-RU" dirty="0"/>
              <a:t>(Д/С № 41)</a:t>
            </a:r>
          </a:p>
        </p:txBody>
      </p:sp>
    </p:spTree>
    <p:extLst>
      <p:ext uri="{BB962C8B-B14F-4D97-AF65-F5344CB8AC3E}">
        <p14:creationId xmlns:p14="http://schemas.microsoft.com/office/powerpoint/2010/main" val="2939382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Освоение </a:t>
            </a:r>
            <a:r>
              <a:rPr lang="ru-RU" b="1" dirty="0"/>
              <a:t>Д/С № 32 </a:t>
            </a:r>
            <a:r>
              <a:rPr lang="ru-RU" dirty="0"/>
              <a:t>средств администрации Саткинского муниципального района и приобретение 15 видов конструкторов</a:t>
            </a:r>
          </a:p>
        </p:txBody>
      </p:sp>
    </p:spTree>
    <p:extLst>
      <p:ext uri="{BB962C8B-B14F-4D97-AF65-F5344CB8AC3E}">
        <p14:creationId xmlns:p14="http://schemas.microsoft.com/office/powerpoint/2010/main" val="1740596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964"/>
            <a:ext cx="9144000" cy="5148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034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Деятельность в ДОЛ им. Лаптева. Реализация краткосрочной ДОП по направлению «Компьютерная анимация» в православной смене.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620503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Создания мультфильма на православную тематике </a:t>
            </a:r>
          </a:p>
          <a:p>
            <a:pPr algn="ctr"/>
            <a:r>
              <a:rPr lang="ru-RU" dirty="0"/>
              <a:t>«История одного колокола»</a:t>
            </a:r>
          </a:p>
        </p:txBody>
      </p:sp>
    </p:spTree>
    <p:extLst>
      <p:ext uri="{BB962C8B-B14F-4D97-AF65-F5344CB8AC3E}">
        <p14:creationId xmlns:p14="http://schemas.microsoft.com/office/powerpoint/2010/main" val="231465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721637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Студия компьютерной анимации в МАОУ «СОШ № 12». Реализация ДОП «Живое дыхание» (7-11 лет). Срок реализации 4 года.</a:t>
            </a:r>
          </a:p>
        </p:txBody>
      </p:sp>
    </p:spTree>
    <p:extLst>
      <p:ext uri="{BB962C8B-B14F-4D97-AF65-F5344CB8AC3E}">
        <p14:creationId xmlns:p14="http://schemas.microsoft.com/office/powerpoint/2010/main" val="3283612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5734626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996952"/>
            <a:ext cx="5652120" cy="37615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778" y="4437112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/>
              <a:t>Мультстудия</a:t>
            </a:r>
            <a:r>
              <a:rPr lang="ru-RU" sz="1600" dirty="0"/>
              <a:t>  в МКОУ «СШИ </a:t>
            </a:r>
            <a:r>
              <a:rPr lang="ru-RU" sz="1600" dirty="0" err="1"/>
              <a:t>р.п</a:t>
            </a:r>
            <a:r>
              <a:rPr lang="ru-RU" sz="1600" dirty="0"/>
              <a:t>. Межевой» 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ДОП «Добрый </a:t>
            </a:r>
            <a:r>
              <a:rPr lang="ru-RU" sz="1600" dirty="0" err="1"/>
              <a:t>мульт</a:t>
            </a:r>
            <a:r>
              <a:rPr lang="ru-RU" sz="1600" dirty="0"/>
              <a:t>» (направление компьютерная анимация)</a:t>
            </a:r>
          </a:p>
        </p:txBody>
      </p:sp>
    </p:spTree>
    <p:extLst>
      <p:ext uri="{BB962C8B-B14F-4D97-AF65-F5344CB8AC3E}">
        <p14:creationId xmlns:p14="http://schemas.microsoft.com/office/powerpoint/2010/main" val="2048147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68" y="631092"/>
            <a:ext cx="7776863" cy="56292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«Компоненты»  из исследовательской работы учащегося (на основе ДОП «Электроника и программирование на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.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</a:t>
            </a:r>
          </a:p>
        </p:txBody>
      </p:sp>
      <p:pic>
        <p:nvPicPr>
          <p:cNvPr id="2050" name="Picture 2" descr="C:\Users\wrg\Desktop\Проект Ардуино\IMG_86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32" y="1761402"/>
            <a:ext cx="7526474" cy="5017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737869" y="1437479"/>
            <a:ext cx="1960674" cy="1060061"/>
            <a:chOff x="6105152" y="1596787"/>
            <a:chExt cx="1960674" cy="1060061"/>
          </a:xfrm>
        </p:grpSpPr>
        <p:sp>
          <p:nvSpPr>
            <p:cNvPr id="6" name="TextBox 5"/>
            <p:cNvSpPr txBox="1"/>
            <p:nvPr/>
          </p:nvSpPr>
          <p:spPr>
            <a:xfrm>
              <a:off x="6105152" y="1596787"/>
              <a:ext cx="1710414" cy="461665"/>
            </a:xfrm>
            <a:prstGeom prst="rect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Плата</a:t>
              </a: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6960359" y="2058453"/>
              <a:ext cx="1105467" cy="598395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6134722" y="1530570"/>
            <a:ext cx="1710414" cy="1241946"/>
            <a:chOff x="6105152" y="1596788"/>
            <a:chExt cx="1710414" cy="1241946"/>
          </a:xfrm>
        </p:grpSpPr>
        <p:sp>
          <p:nvSpPr>
            <p:cNvPr id="19" name="TextBox 18"/>
            <p:cNvSpPr txBox="1"/>
            <p:nvPr/>
          </p:nvSpPr>
          <p:spPr>
            <a:xfrm>
              <a:off x="6105152" y="1596788"/>
              <a:ext cx="1710414" cy="461665"/>
            </a:xfrm>
            <a:prstGeom prst="rect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ЖК- экран</a:t>
              </a: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H="1">
              <a:off x="6714699" y="2058453"/>
              <a:ext cx="245660" cy="780281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4060262" y="4598379"/>
            <a:ext cx="1710414" cy="1225867"/>
            <a:chOff x="6105152" y="1201917"/>
            <a:chExt cx="1710414" cy="1225867"/>
          </a:xfrm>
        </p:grpSpPr>
        <p:sp>
          <p:nvSpPr>
            <p:cNvPr id="22" name="TextBox 21"/>
            <p:cNvSpPr txBox="1"/>
            <p:nvPr/>
          </p:nvSpPr>
          <p:spPr>
            <a:xfrm>
              <a:off x="6105152" y="1596787"/>
              <a:ext cx="1710414" cy="830997"/>
            </a:xfrm>
            <a:prstGeom prst="rect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Серво-двигатель</a:t>
              </a:r>
            </a:p>
          </p:txBody>
        </p:sp>
        <p:cxnSp>
          <p:nvCxnSpPr>
            <p:cNvPr id="23" name="Прямая со стрелкой 22"/>
            <p:cNvCxnSpPr>
              <a:stCxn id="22" idx="0"/>
            </p:cNvCxnSpPr>
            <p:nvPr/>
          </p:nvCxnSpPr>
          <p:spPr>
            <a:xfrm flipV="1">
              <a:off x="6960359" y="1201917"/>
              <a:ext cx="855207" cy="394870"/>
            </a:xfrm>
            <a:prstGeom prst="straightConnector1">
              <a:avLst/>
            </a:prstGeom>
            <a:ln w="5715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21183" y="2898475"/>
            <a:ext cx="2101541" cy="83099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Электронный замок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6753" y="5452428"/>
            <a:ext cx="2340960" cy="83099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Датчик температуры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70947" y="4993248"/>
            <a:ext cx="2194859" cy="461665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Датчик дождя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646460" y="4203510"/>
            <a:ext cx="0" cy="789739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6" idx="3"/>
          </p:cNvCxnSpPr>
          <p:nvPr/>
        </p:nvCxnSpPr>
        <p:spPr>
          <a:xfrm flipH="1">
            <a:off x="2918295" y="5867927"/>
            <a:ext cx="239418" cy="46169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740873" y="3452799"/>
            <a:ext cx="384464" cy="450461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1885666" y="5090615"/>
            <a:ext cx="707410" cy="361813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970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31204"/>
            <a:ext cx="6988944" cy="5247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47426"/>
            <a:ext cx="810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Учащийся 8 класса Центра образовательной робототехники (СОШ № 4)  в апреле 2018 года стал в Москве, на конференции «Юные техники  и изобретатели» с проектом из ЛЕГО </a:t>
            </a:r>
            <a:r>
              <a:rPr lang="ru-RU" b="1" dirty="0"/>
              <a:t>«Возобновляемые источники энергии»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4272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886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Мультпродукт</a:t>
            </a:r>
            <a:r>
              <a:rPr lang="ru-RU" b="1" dirty="0"/>
              <a:t> «Коммунальный рай» (Д/С № 40)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531251"/>
            <a:ext cx="4572000" cy="3139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6391"/>
            <a:ext cx="5436096" cy="3736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764704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рамках соглашения с МУП «МКЦ» (транслируется в многофункциональном центре в </a:t>
            </a:r>
            <a:r>
              <a:rPr lang="ru-RU" dirty="0" err="1"/>
              <a:t>Сатке</a:t>
            </a:r>
            <a:r>
              <a:rPr lang="ru-RU" dirty="0"/>
              <a:t>) (</a:t>
            </a:r>
            <a:r>
              <a:rPr lang="ru-RU" i="1" dirty="0"/>
              <a:t>Соглашение № 1 от 15 марта 2018 года)</a:t>
            </a:r>
          </a:p>
        </p:txBody>
      </p:sp>
    </p:spTree>
    <p:extLst>
      <p:ext uri="{BB962C8B-B14F-4D97-AF65-F5344CB8AC3E}">
        <p14:creationId xmlns:p14="http://schemas.microsoft.com/office/powerpoint/2010/main" val="3042631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5760640" cy="432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780928"/>
            <a:ext cx="2949792" cy="3933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8" y="404664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Новое ограждение, предоставленное саду № 40 от МУП МКЦ (согласно соглашению) за снятый мультфильм ДОП «</a:t>
            </a:r>
            <a:r>
              <a:rPr lang="ru-RU" dirty="0" err="1"/>
              <a:t>Мульт</a:t>
            </a:r>
            <a:r>
              <a:rPr lang="ru-RU" dirty="0"/>
              <a:t> в студию» (детский сад № 40)</a:t>
            </a:r>
          </a:p>
        </p:txBody>
      </p:sp>
    </p:spTree>
    <p:extLst>
      <p:ext uri="{BB962C8B-B14F-4D97-AF65-F5344CB8AC3E}">
        <p14:creationId xmlns:p14="http://schemas.microsoft.com/office/powerpoint/2010/main" val="104831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742719" y="-330874"/>
            <a:ext cx="7772400" cy="17872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ru-RU" sz="3200" dirty="0">
                <a:solidFill>
                  <a:srgbClr val="4E67C8"/>
                </a:solidFill>
              </a:rPr>
            </a:br>
            <a:br>
              <a:rPr lang="ru-RU" sz="3200" dirty="0">
                <a:solidFill>
                  <a:srgbClr val="4E67C8"/>
                </a:solidFill>
              </a:rPr>
            </a:br>
            <a:br>
              <a:rPr lang="ru-RU" sz="3200" dirty="0">
                <a:solidFill>
                  <a:srgbClr val="4E67C8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ЗАДАЧИ ПРОЕКТА: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689" y="1341978"/>
            <a:ext cx="434118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endParaRPr lang="ru-RU" sz="1200" dirty="0"/>
          </a:p>
          <a:p>
            <a:pPr algn="just"/>
            <a:r>
              <a:rPr lang="ru-RU" sz="1200" dirty="0"/>
              <a:t>1. Разработать и утвердить в Программе развития технопарка «СТУПЕНИ» на 2018-2019 гг. СМР план  муниципальных/межрегиональных мероприятий (мастер-классов, семинаров, конференций)  для  педагогов по оценке качества ДОП технической направленности.</a:t>
            </a:r>
          </a:p>
          <a:p>
            <a:pPr algn="just"/>
            <a:r>
              <a:rPr lang="ru-RU" sz="1200" dirty="0"/>
              <a:t>2.  Разработать и утвердить в Программе развития технопарка «СТУПЕНИ» на 2018-2019 гг. СМР план  муниципальных/межрегиональных мероприятий (мастер-классов, семинаров, конференций) по оценке качества  условий реализации ДОП технической направленности.</a:t>
            </a:r>
          </a:p>
          <a:p>
            <a:pPr algn="just"/>
            <a:r>
              <a:rPr lang="ru-RU" sz="1200" dirty="0"/>
              <a:t>3. Разработать и утвердить в Программе развития технопарка «СТУПЕНИ» на 2018-2019 гг. СМР план  муниципальных/межрегиональных мероприятий (мастер-классов, семинаров, конференций)  для  воспитанников и обучающихся по оценке качества результатов освоения  ДОП технической направленности.</a:t>
            </a:r>
          </a:p>
          <a:p>
            <a:pPr algn="just"/>
            <a:r>
              <a:rPr lang="ru-RU" sz="1200" dirty="0"/>
              <a:t>4. Разработать систему мастер-классов для  руководителей общеобразовательных организаций с целью их мотивации к взаимовыгодному сотрудничеству с предприятиями (в т. ч. к подписанию соглашений/договоров на предмет совместной реализации ДОП по направлениям технопарка);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1200" dirty="0"/>
              <a:t>5. Сформировать медиаплан по  продвижению бренда технопарка «СТУПЕНИ» и «технопродуктов»  для привлечения  новых партнёров (промышленных предприятий и организаций бизнес-сообществ).</a:t>
            </a:r>
          </a:p>
          <a:p>
            <a:pPr marL="342900" indent="-342900" algn="just">
              <a:buAutoNum type="arabicPeriod" startAt="3"/>
            </a:pPr>
            <a:endParaRPr lang="ru-RU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6675"/>
            <a:ext cx="822325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5" name="Группа 13"/>
          <p:cNvGrpSpPr>
            <a:grpSpLocks/>
          </p:cNvGrpSpPr>
          <p:nvPr/>
        </p:nvGrpSpPr>
        <p:grpSpPr bwMode="auto">
          <a:xfrm>
            <a:off x="8104188" y="71438"/>
            <a:ext cx="788987" cy="909637"/>
            <a:chOff x="7884368" y="0"/>
            <a:chExt cx="936104" cy="108012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884368" y="0"/>
              <a:ext cx="936104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1" name="Picture 8" descr="D:\My_Docs\прочее ММС\УО лого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0"/>
              <a:ext cx="798512" cy="10239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22" name="Picture 3" descr="Колонтитул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D:\My_Docs\прочее ММС\доклад Главы\ТЕХНОПАРК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8100"/>
            <a:ext cx="62150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21" y="120650"/>
            <a:ext cx="822325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5" name="Группа 13"/>
          <p:cNvGrpSpPr>
            <a:grpSpLocks/>
          </p:cNvGrpSpPr>
          <p:nvPr/>
        </p:nvGrpSpPr>
        <p:grpSpPr bwMode="auto">
          <a:xfrm>
            <a:off x="8229600" y="119542"/>
            <a:ext cx="788987" cy="909637"/>
            <a:chOff x="7884368" y="0"/>
            <a:chExt cx="936104" cy="108012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884368" y="0"/>
              <a:ext cx="936104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27" name="Picture 8" descr="D:\My_Docs\прочее ММС\УО лого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0"/>
              <a:ext cx="798512" cy="10239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927706" y="-315570"/>
            <a:ext cx="7772400" cy="17872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b="1" kern="1200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ru-RU" sz="3200" dirty="0">
                <a:solidFill>
                  <a:srgbClr val="4E67C8"/>
                </a:solidFill>
              </a:rPr>
            </a:br>
            <a:br>
              <a:rPr lang="ru-RU" sz="3200" dirty="0">
                <a:solidFill>
                  <a:srgbClr val="4E67C8"/>
                </a:solidFill>
              </a:rPr>
            </a:br>
            <a:br>
              <a:rPr lang="ru-RU" sz="3200" dirty="0">
                <a:solidFill>
                  <a:srgbClr val="4E67C8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ПРОЦЕССНАЯ КАРТА: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72000" y="1268760"/>
            <a:ext cx="0" cy="558924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1476" y="3789040"/>
            <a:ext cx="9018587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34321" y="2564904"/>
            <a:ext cx="889317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1476" y="4869160"/>
            <a:ext cx="887183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1476" y="6021288"/>
            <a:ext cx="87852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62338" y="1353553"/>
            <a:ext cx="447779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endParaRPr lang="ru-RU" sz="1200" dirty="0"/>
          </a:p>
          <a:p>
            <a:pPr algn="just"/>
            <a:r>
              <a:rPr lang="ru-RU" sz="1200" dirty="0"/>
              <a:t>1.  Разработаны и утверждены в Программе развития технопарка «СТУПЕНИ» на 2018-2019 гг. СМР 11 мероприятий (мастер-классов, семинаров, конференций)  для  педагогов по оценке качества ДОП технической направленности. </a:t>
            </a:r>
          </a:p>
          <a:p>
            <a:pPr algn="just"/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28600" indent="-228600" algn="just">
              <a:buAutoNum type="arabicPeriod" startAt="2"/>
            </a:pPr>
            <a:r>
              <a:rPr lang="ru-RU" sz="1200" dirty="0"/>
              <a:t>Разработаны и утверждены в Программе развития технопарка  на 2018-2019 гг. СМР 2  муниципальных мероприятия (конкурс на лучший раздел «Технопарковое движение» на сайте ОО, конкурс на лучший медиаматериал по технопарковому движению).</a:t>
            </a:r>
          </a:p>
          <a:p>
            <a:pPr marL="228600" indent="-228600" algn="just">
              <a:buAutoNum type="arabicPeriod" startAt="2"/>
            </a:pPr>
            <a:endParaRPr lang="ru-RU" sz="1200" dirty="0"/>
          </a:p>
          <a:p>
            <a:pPr marL="228600" indent="-228600" algn="just">
              <a:buAutoNum type="arabicPeriod" startAt="2"/>
            </a:pPr>
            <a:r>
              <a:rPr lang="ru-RU" sz="1200" dirty="0"/>
              <a:t> Разработаны и утверждены в Программе развития технопарка «СТУПЕНИ» на 2018-2019 гг. СМР 6 муниципальных мероприятий (конкурсы, фестивали, конференции)  для  воспитанников и обучающихся по оценке качества ДОП технической направленности.</a:t>
            </a:r>
          </a:p>
          <a:p>
            <a:pPr algn="just"/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ru-RU" sz="1200" dirty="0"/>
              <a:t>4. Разработана система мастер-классов для  руководителей общеобразовательных организаций с целью их мотивации к взаимовыгодному сотрудничеству с предприятиями (в т. ч. к подписанию соглашений/договоров на предмет совместной реализации ДОП по направлениям технопарка). </a:t>
            </a:r>
          </a:p>
          <a:p>
            <a:pPr algn="just"/>
            <a:r>
              <a:rPr lang="ru-RU" sz="1200" dirty="0"/>
              <a:t>5. Сформирован медиаплан по  продвижению бренда технопарка «СТУПЕНИ» и «технопродуктов»  для привлечения  новых партнёров (промышленных предприятий и организаций бизнес-сообществ).</a:t>
            </a:r>
          </a:p>
          <a:p>
            <a:pPr marL="342900" indent="-342900" algn="just">
              <a:buAutoNum type="arabicPeriod" startAt="3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311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5047"/>
              </p:ext>
            </p:extLst>
          </p:nvPr>
        </p:nvGraphicFramePr>
        <p:xfrm>
          <a:off x="92457" y="88757"/>
          <a:ext cx="8784977" cy="67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2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проведения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принимавших участие от ОО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СМР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08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Курсы повышения квалификации  «Организационно-управленческие и педагогические механизмы создания образовательного технопарка»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Аша,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МКУ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ДО ДЮЦ</a:t>
                      </a:r>
                    </a:p>
                    <a:p>
                      <a:pPr algn="ctr"/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 педагога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 человека получили удостоверения о курсах повышения квалификации.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Стажировка в рамках образовательной программы курсов повышения квалификации “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Организационно-управленческие и педагогические механизмы создания образовательного технопарка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</a:t>
                      </a: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с участием педагогов из Миасса, Магнитогорска, Аши, Сим, Миньяра ,Трёхгорного, Кусы)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Сатка,  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МАОУ 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«СОШ № 5»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педагогов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(из них 30 чел. получили удостоверения о повышении квалификации)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30 человек получили удостоверения о курсах повышения квалификации.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Всероссийского фестиваля-конкурса</a:t>
                      </a:r>
                    </a:p>
                    <a:p>
                      <a:pPr algn="ctr"/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«ДЕТалька-2017»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Сатка, 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МАОУ </a:t>
                      </a:r>
                    </a:p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«СОШ № 5»</a:t>
                      </a:r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МБДОУ </a:t>
                      </a:r>
                    </a:p>
                    <a:p>
                      <a:pPr algn="ctr"/>
                      <a:r>
                        <a:rPr lang="ru-RU" sz="10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«Д/С № 8»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50 педагогов, 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воспитанников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(2 % от общего числа детей в технопарковом движении)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54% воспитанников стали победителями и призёрами 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(в командном и личном зачёте).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творческая лаборатория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«Образовательная робототехника» 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Сатка ,</a:t>
                      </a:r>
                    </a:p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МАДОУ</a:t>
                      </a:r>
                    </a:p>
                    <a:p>
                      <a:pPr algn="ctr"/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«ЦРР-Д/С № 32», МБДОУ </a:t>
                      </a:r>
                    </a:p>
                    <a:p>
                      <a:pPr algn="ctr"/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«Д/С № 45»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28 педагогов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36 % от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общего числа педагогов показали результативность.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(разработка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парциальной программы/перспективного тематического плана/конспекта проведения НОД. Защита педагогического опыта).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робототехнический фестиваль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«РобоФест - Челябинск 2018»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Челябинск,</a:t>
                      </a: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МАУДО</a:t>
                      </a: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«Д</a:t>
                      </a:r>
                      <a:r>
                        <a:rPr lang="ru-RU" sz="11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ПШ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им. Н.К. Крупской»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детей (1,8 % детей от общего кол-ва обучающихся по программам технической направленности в рамках технопаркового движения)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 учащихся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и воспитанников  стали призёрами :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-МБОУ «СОШ № 4» (ресурсный центр) (1 и 3 место);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-МАДОУ «ЦРР Д/С № 32» (1 и 3 место);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-МКДОУ «Д/С № 18» (3 место).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158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18205"/>
              </p:ext>
            </p:extLst>
          </p:nvPr>
        </p:nvGraphicFramePr>
        <p:xfrm>
          <a:off x="107504" y="548680"/>
          <a:ext cx="8784975" cy="6161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2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342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проведения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человек, принимавших участие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Результат участия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770">
                <a:tc>
                  <a:txBody>
                    <a:bodyPr/>
                    <a:lstStyle/>
                    <a:p>
                      <a:r>
                        <a:rPr lang="ru-RU" sz="10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100" dirty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робототехнический фестиваль </a:t>
                      </a:r>
                      <a:r>
                        <a:rPr lang="ru-RU" sz="1100" b="1" i="0" baseline="0" dirty="0">
                          <a:latin typeface="Times New Roman" pitchFamily="18" charset="0"/>
                          <a:cs typeface="Times New Roman" pitchFamily="18" charset="0"/>
                        </a:rPr>
                        <a:t>«РобоФест-2018»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Москва,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ВДНХ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9 учащихся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 из Центра образовательной робототехники 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(на базе 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МБОУ «СОШ № 4»)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из 3,5,7,8,9 класса СОШ №№ 4,5,11,12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893">
                <a:tc>
                  <a:txBody>
                    <a:bodyPr/>
                    <a:lstStyle/>
                    <a:p>
                      <a:r>
                        <a:rPr lang="ru-RU" sz="10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100" dirty="0"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муниципальная </a:t>
                      </a:r>
                      <a:r>
                        <a:rPr lang="en-US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научно-практическая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конференция 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«НОУ-2018»</a:t>
                      </a:r>
                    </a:p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(Направление «</a:t>
                      </a:r>
                      <a:r>
                        <a:rPr lang="en-US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-технологии»)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Сатка,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«СОШ № 13»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 человека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(12 %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от общего числа участников конференции)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Дипломы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степени (призёры): -МАОУ «СОШ № 12» (тема: «Умный дом»,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Карасёв Д.)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-МБОУ «СОШ № 40» (тема: «Методы шифрования. Криптография»,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Корепанов В.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422">
                <a:tc>
                  <a:txBody>
                    <a:bodyPr/>
                    <a:lstStyle/>
                    <a:p>
                      <a:r>
                        <a:rPr lang="ru-RU" sz="10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Защита проектов на региональном этапе </a:t>
                      </a:r>
                    </a:p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Всероссийской конференции </a:t>
                      </a:r>
                    </a:p>
                    <a:p>
                      <a:pPr algn="ctr"/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«Юные техники изобретатели»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организованной Государственной Думой Федерального Собрания Российской Федерации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Сатка,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«СОШ № 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 ученика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Дипломы  Лауреатов </a:t>
                      </a:r>
                      <a:r>
                        <a:rPr lang="en-US" sz="11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степени:</a:t>
                      </a:r>
                    </a:p>
                    <a:p>
                      <a:pPr algn="just"/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-Файзуллин Т.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(МБОУ «СОШ №40», педагог Перегудова Г.М.);</a:t>
                      </a:r>
                    </a:p>
                    <a:p>
                      <a:pPr algn="just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Итальев Даниил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(8 класс МБОУ «СОШ № 11», педагог Итальев М.М.).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222">
                <a:tc>
                  <a:txBody>
                    <a:bodyPr/>
                    <a:lstStyle/>
                    <a:p>
                      <a:r>
                        <a:rPr lang="ru-RU" sz="10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Первый  муниципальный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IT-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фестиваль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«Ступени»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Сатка,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«СОШ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№ 40»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39 учащихся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и 9 педагогов-руководителей команд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100 %  учащихся в личном </a:t>
                      </a:r>
                    </a:p>
                    <a:p>
                      <a:pPr algn="just"/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и командном зачёте получили дипломы победителей и призёров.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5727">
                <a:tc>
                  <a:txBody>
                    <a:bodyPr/>
                    <a:lstStyle/>
                    <a:p>
                      <a:r>
                        <a:rPr lang="ru-RU" sz="1000" dirty="0"/>
                        <a:t>10.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Муниципальный этап Всероссийского робототехнического Форума дошкольных образовательных организаций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«ИКаРёнок»-2018 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(категория «Старший дошкольный возраст»)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Сатка,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МАДОУ </a:t>
                      </a:r>
                    </a:p>
                    <a:p>
                      <a:pPr algn="ctr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«ЦРР Д/С № 32»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16 воспитанников  (1,3 % от общего числа детей в технопарковом движении) и  16 педагогов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75 % воспитанников награждены дипломами победителей и призёров.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116632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Мероприятия, реализованные согласно программе развития технопарка в 2017-2018 гг.</a:t>
            </a:r>
          </a:p>
        </p:txBody>
      </p:sp>
    </p:spTree>
    <p:extLst>
      <p:ext uri="{BB962C8B-B14F-4D97-AF65-F5344CB8AC3E}">
        <p14:creationId xmlns:p14="http://schemas.microsoft.com/office/powerpoint/2010/main" val="3789125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6263" y="1085703"/>
            <a:ext cx="54726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ПРОЕКТ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«Технопарковое движение –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эффективное управление сетью дополнительных общеобразовательных программ технической направленности»  </a:t>
            </a:r>
          </a:p>
        </p:txBody>
      </p:sp>
      <p:pic>
        <p:nvPicPr>
          <p:cNvPr id="6" name="Picture 2" descr="D:\My_Docs\прочее ММС\доклад Главы\ТЕХНОПАРК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036" y="17462"/>
            <a:ext cx="62150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03" y="1660477"/>
            <a:ext cx="822325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9" name="Группа 13"/>
          <p:cNvGrpSpPr>
            <a:grpSpLocks/>
          </p:cNvGrpSpPr>
          <p:nvPr/>
        </p:nvGrpSpPr>
        <p:grpSpPr bwMode="auto">
          <a:xfrm>
            <a:off x="8028384" y="1660477"/>
            <a:ext cx="788987" cy="909637"/>
            <a:chOff x="7884368" y="0"/>
            <a:chExt cx="936104" cy="10801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936104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8" descr="D:\My_Docs\прочее ММС\УО лого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0"/>
              <a:ext cx="798512" cy="10239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07950" y="3933056"/>
            <a:ext cx="4392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НОМИНАЦИЯ:</a:t>
            </a:r>
          </a:p>
          <a:p>
            <a:pPr algn="just"/>
            <a:r>
              <a:rPr lang="ru-RU" sz="1400" dirty="0"/>
              <a:t>Управленческий проект, раскрывающий реализуемую модель управления сетью дополнительных общеразвивающих программ, включая инновационные (на стадии описания проекта).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ctr"/>
            <a:r>
              <a:rPr lang="ru-RU" sz="1400" dirty="0"/>
              <a:t>МКУ «Управление образования»</a:t>
            </a:r>
          </a:p>
          <a:p>
            <a:pPr algn="ctr"/>
            <a:r>
              <a:rPr lang="ru-RU" sz="1400" dirty="0"/>
              <a:t>Саткинский муниципальный район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4149080"/>
            <a:ext cx="446139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СОСТАВ КОМАНДЫ:</a:t>
            </a:r>
          </a:p>
          <a:p>
            <a:pPr algn="ctr"/>
            <a:r>
              <a:rPr lang="ru-RU" sz="1400" b="1" dirty="0"/>
              <a:t>Араптанова О.В. </a:t>
            </a:r>
            <a:r>
              <a:rPr lang="ru-RU" sz="1400" dirty="0"/>
              <a:t>– </a:t>
            </a:r>
          </a:p>
          <a:p>
            <a:pPr algn="ctr"/>
            <a:r>
              <a:rPr lang="ru-RU" sz="1400" dirty="0"/>
              <a:t>начальник ММС </a:t>
            </a:r>
          </a:p>
          <a:p>
            <a:pPr algn="ctr"/>
            <a:r>
              <a:rPr lang="ru-RU" sz="1400" dirty="0"/>
              <a:t>МКУ «Управление образования»;</a:t>
            </a:r>
          </a:p>
          <a:p>
            <a:pPr algn="ctr"/>
            <a:endParaRPr lang="ru-RU" sz="1400" dirty="0"/>
          </a:p>
          <a:p>
            <a:pPr algn="ctr"/>
            <a:r>
              <a:rPr lang="ru-RU" sz="1400" b="1" dirty="0" err="1"/>
              <a:t>Боркова</a:t>
            </a:r>
            <a:r>
              <a:rPr lang="ru-RU" sz="1400" b="1" dirty="0"/>
              <a:t> А.В. </a:t>
            </a:r>
            <a:r>
              <a:rPr lang="ru-RU" sz="1400" dirty="0"/>
              <a:t>–</a:t>
            </a:r>
          </a:p>
          <a:p>
            <a:pPr algn="ctr"/>
            <a:r>
              <a:rPr lang="ru-RU" sz="1400" dirty="0"/>
              <a:t> заместитель директора</a:t>
            </a:r>
          </a:p>
          <a:p>
            <a:pPr algn="ctr"/>
            <a:r>
              <a:rPr lang="ru-RU" sz="1400" dirty="0"/>
              <a:t> по УВР МБОУ «СОШ № 9»;</a:t>
            </a:r>
          </a:p>
          <a:p>
            <a:pPr algn="ctr"/>
            <a:endParaRPr lang="ru-RU" sz="1400" dirty="0"/>
          </a:p>
          <a:p>
            <a:pPr algn="ctr"/>
            <a:r>
              <a:rPr lang="ru-RU" sz="1400" b="1" dirty="0"/>
              <a:t>Платонов К.А. </a:t>
            </a:r>
            <a:r>
              <a:rPr lang="ru-RU" sz="1400" dirty="0"/>
              <a:t>– </a:t>
            </a:r>
          </a:p>
          <a:p>
            <a:pPr algn="ctr"/>
            <a:r>
              <a:rPr lang="ru-RU" sz="1400" dirty="0"/>
              <a:t>заместитель директора </a:t>
            </a:r>
          </a:p>
          <a:p>
            <a:pPr algn="ctr"/>
            <a:r>
              <a:rPr lang="ru-RU" sz="1400" dirty="0"/>
              <a:t>по УВР МКОУ «СОШ № 10».</a:t>
            </a:r>
          </a:p>
          <a:p>
            <a:pPr algn="ctr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56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6675"/>
            <a:ext cx="822325" cy="1004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8100"/>
            <a:ext cx="6215063" cy="11033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14312" y="1086901"/>
            <a:ext cx="8715375" cy="702394"/>
          </a:xfrm>
          <a:prstGeom prst="triangle">
            <a:avLst>
              <a:gd name="adj" fmla="val 49852"/>
            </a:avLst>
          </a:prstGeom>
          <a:solidFill>
            <a:srgbClr val="FF8021"/>
          </a:solidFill>
          <a:ln w="15840" cap="sq">
            <a:solidFill>
              <a:srgbClr val="1C2B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00695" y="1354647"/>
            <a:ext cx="7286625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0" dirty="0">
                <a:solidFill>
                  <a:srgbClr val="FFFFFF"/>
                </a:solidFill>
                <a:latin typeface="Trebuchet MS" pitchFamily="32" charset="0"/>
              </a:rPr>
              <a:t>Ожидаемые результаты проекта: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3628" y="181786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КОЛИЧЕСТВЕННЫЕ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5351" y="184310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КАЧЕСТВЕННЫЕ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41" y="2200444"/>
            <a:ext cx="4536058" cy="4339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1</a:t>
            </a:r>
            <a:r>
              <a:rPr lang="ru-RU" sz="1400" dirty="0"/>
              <a:t>. ОХВАТ доп. образованием  увеличится </a:t>
            </a:r>
          </a:p>
          <a:p>
            <a:pPr algn="just"/>
            <a:r>
              <a:rPr lang="ru-RU" sz="1400" b="1" dirty="0"/>
              <a:t>с 20 % до 28 % за 2018-2019 гг. </a:t>
            </a:r>
            <a:r>
              <a:rPr lang="ru-RU" sz="1400" dirty="0"/>
              <a:t>в том числе и за счёт расширения разнообразия программ ДОП технической направленности в рамках технопаркового движения.</a:t>
            </a:r>
          </a:p>
          <a:p>
            <a:pPr algn="just"/>
            <a:r>
              <a:rPr lang="ru-RU" sz="1600" b="1" dirty="0"/>
              <a:t>2</a:t>
            </a:r>
            <a:r>
              <a:rPr lang="ru-RU" sz="1400" dirty="0"/>
              <a:t>. КОЛИЧЕСТВО ДОП тех. направленности увеличится </a:t>
            </a:r>
            <a:r>
              <a:rPr lang="ru-RU" sz="1400" b="1" dirty="0"/>
              <a:t>с 10 программ до 15 программ</a:t>
            </a:r>
            <a:r>
              <a:rPr lang="ru-RU" sz="1400" dirty="0"/>
              <a:t>.</a:t>
            </a:r>
          </a:p>
          <a:p>
            <a:pPr algn="just"/>
            <a:r>
              <a:rPr lang="ru-RU" sz="1600" b="1" dirty="0"/>
              <a:t>3. </a:t>
            </a:r>
            <a:r>
              <a:rPr lang="ru-RU" sz="1400" dirty="0"/>
              <a:t>Увеличится КОЛИЧЕСТВО образовательных организаций, осуществляющих реализацию ДОП в рамках соглашений с предприятиями-партнёрами.</a:t>
            </a:r>
          </a:p>
          <a:p>
            <a:pPr algn="just"/>
            <a:r>
              <a:rPr lang="ru-RU" sz="1600" b="1" dirty="0"/>
              <a:t>4. </a:t>
            </a:r>
            <a:r>
              <a:rPr lang="ru-RU" sz="1400" dirty="0"/>
              <a:t>В СМР появится модель управления сетью ДОП в рамках технопаркового движения с последующим рыночным продвижением «технопродуктов». </a:t>
            </a:r>
          </a:p>
          <a:p>
            <a:pPr algn="just"/>
            <a:r>
              <a:rPr lang="ru-RU" sz="1600" b="1" dirty="0"/>
              <a:t>5. </a:t>
            </a:r>
            <a:r>
              <a:rPr lang="ru-RU" sz="1400" dirty="0"/>
              <a:t>Увеличится количество «технопродуктов», имеющих рыночную востребованность у предприятий-партнёров.</a:t>
            </a:r>
          </a:p>
          <a:p>
            <a:pPr algn="just"/>
            <a:r>
              <a:rPr lang="ru-RU" sz="1400" dirty="0"/>
              <a:t>6. Увеличится количество педагогов, участвующих в обобщении опыта по направлениям деятельности технопарка.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3261" y="2226346"/>
            <a:ext cx="4410442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dirty="0"/>
              <a:t>Воспитанники и учащиеся эффективно проявят себя в технических конкурсах и соревнованиях, заняв призовые места (уровень сформированности заявленных  компетенций).</a:t>
            </a:r>
            <a:endParaRPr lang="ru-RU" sz="1600" b="1" dirty="0"/>
          </a:p>
          <a:p>
            <a:pPr algn="just"/>
            <a:r>
              <a:rPr lang="ru-RU" sz="1600" b="1" dirty="0"/>
              <a:t>2</a:t>
            </a:r>
            <a:r>
              <a:rPr lang="ru-RU" sz="1400" dirty="0"/>
              <a:t>.  Образовательные организации обновят материальную базу, необходимую для реализации ДОП технической направленности (за счёт вложений предприятий партнёров в обмен на «технопродукты»).</a:t>
            </a:r>
          </a:p>
          <a:p>
            <a:pPr algn="just"/>
            <a:r>
              <a:rPr lang="ru-RU" sz="1600" b="1" dirty="0"/>
              <a:t>3. </a:t>
            </a:r>
            <a:r>
              <a:rPr lang="ru-RU" sz="1400" dirty="0"/>
              <a:t>Появится мотивация у воспитанников и обучающихся  в создании новых «технопродуктов».</a:t>
            </a:r>
          </a:p>
          <a:p>
            <a:pPr algn="just"/>
            <a:r>
              <a:rPr lang="ru-RU" sz="1600" b="1" dirty="0"/>
              <a:t>4.  </a:t>
            </a:r>
            <a:r>
              <a:rPr lang="ru-RU" sz="1400" dirty="0"/>
              <a:t>В технопарковое движение войдут новые резиденты (предприятия-партнёры), формирующие  дальнейший  рыночный спрос.</a:t>
            </a:r>
          </a:p>
          <a:p>
            <a:pPr algn="just"/>
            <a:r>
              <a:rPr lang="ru-RU" sz="1600" b="1" dirty="0"/>
              <a:t>5. </a:t>
            </a:r>
            <a:r>
              <a:rPr lang="ru-RU" sz="1400" dirty="0"/>
              <a:t>Образовательным организациям, показавшим эффективную реализацию программ ДОП технической направленности, будут выделены средства из муниципального бюджета.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Колонтитул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6675"/>
            <a:ext cx="822325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2" descr="D:\My_Docs\прочее ММС\доклад Главы\ТЕХНОПАРК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8100"/>
            <a:ext cx="62150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08825" y="2205881"/>
            <a:ext cx="2808120" cy="27465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cs typeface="Times New Roman" pitchFamily="18" charset="0"/>
              </a:rPr>
              <a:t> 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24504" y="2256873"/>
            <a:ext cx="2922091" cy="27790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6595" y="2131115"/>
            <a:ext cx="2983093" cy="453824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14313" y="1214438"/>
            <a:ext cx="8715375" cy="918418"/>
          </a:xfrm>
          <a:prstGeom prst="triangle">
            <a:avLst>
              <a:gd name="adj" fmla="val 49585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7" name="Прямоугольник 8"/>
          <p:cNvSpPr>
            <a:spLocks noChangeArrowheads="1"/>
          </p:cNvSpPr>
          <p:nvPr/>
        </p:nvSpPr>
        <p:spPr bwMode="auto">
          <a:xfrm>
            <a:off x="971600" y="1484784"/>
            <a:ext cx="728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rebuchet MS" pitchFamily="32" charset="0"/>
              </a:rPr>
              <a:t>РЕСУРСЫ ПРОЕКТА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8104188" y="71438"/>
            <a:ext cx="788987" cy="909637"/>
            <a:chOff x="7884368" y="0"/>
            <a:chExt cx="936104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884368" y="0"/>
              <a:ext cx="936104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7181" name="Picture 8" descr="D:\My_Docs\прочее ММС\УО лого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0"/>
              <a:ext cx="798512" cy="10239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214313" y="2253391"/>
            <a:ext cx="2684670" cy="225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dirty="0"/>
              <a:t>Программы ДОП реализуют педагоги информатики, педагоги доп. образования, педагоги-психологи, учителя черчения, старшие воспитали (14 педагогов),  также  рабочие с производства (5 человек).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1404" y="2253391"/>
            <a:ext cx="277584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проекта происходит как из внебюджетных источников (платные дополнительные услуги), так и с помощью муниципального бюджета. Финансовую помощь оказывают предприятия-партнёры, работающие в рамках соглашений с ОО и ДОО, заинтересованные в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технопродукте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4404" y="2165789"/>
            <a:ext cx="2394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</a:p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4151" y="2689009"/>
            <a:ext cx="291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 используются 10 полных кабинетов робототехники, среди которых  один имеет статус Муниципального ресурсного центра, а второй – Центр образовательной робототехники.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набора 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ROBOTREK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детей с ОВЗ, «НЕЙРОТРЕК». Имеются 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мультстудии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полным техническим оснащением для реализации ДОП по направлению  «Компьютерная анимация». Для реализации ДОП по направлению  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программирование» имеются 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лицнзионные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SKRIPT 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.3» и «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ADOBE ANIMATE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6000" y="5037709"/>
            <a:ext cx="5810595" cy="17245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801424" y="5025505"/>
            <a:ext cx="275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</a:t>
            </a:r>
          </a:p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313" y="5592679"/>
            <a:ext cx="57322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10 ДОП технической направленности, разработки мастер-классов по всем направлениям технопаркового движения, 2 разработки программ стажировок, 20 конспектов семинаров, обобщение опыта, медиаресурсы (на сайте МКУ «Управление образования» в том числе.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106180" y="92565"/>
            <a:ext cx="4460032" cy="10793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</a:rPr>
              <a:t>РИСКИ ПРОЕКТА И ИХ МИНИМИЗАЦИЯ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99" y="332656"/>
            <a:ext cx="3691335" cy="4954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796" y="5373216"/>
            <a:ext cx="3612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Муниципальный этап состязаний Всероссийского роботехники Форума ДОО «ИКАРёнок» (с участием Ашинского района, Снежинский городской округ, Челябинск (ДЮТ)).</a:t>
            </a:r>
          </a:p>
          <a:p>
            <a:pPr algn="just"/>
            <a:r>
              <a:rPr lang="ru-RU" sz="1400" dirty="0"/>
              <a:t>29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5260" y="1286327"/>
            <a:ext cx="48465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Отсутствие у руководителей ОО желания и потребности вступать в технопарковое движение.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Отсутствие мотивации у руководителей проучивать кадры под направления технопарка «Образовательная робототехника», «Компьютерная анимация», «</a:t>
            </a:r>
            <a:r>
              <a:rPr lang="en-US" sz="1600" dirty="0"/>
              <a:t>IT-</a:t>
            </a:r>
            <a:r>
              <a:rPr lang="ru-RU" sz="1600" dirty="0"/>
              <a:t> программирование».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Отсутствие заинтересованности организаций-партнёров  в совместной деятельности.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Замена куратора проекта</a:t>
            </a:r>
            <a:r>
              <a:rPr lang="ru-RU" sz="1400" dirty="0"/>
              <a:t>.</a:t>
            </a:r>
          </a:p>
          <a:p>
            <a:pPr marL="342900" indent="-342900" algn="just">
              <a:buAutoNum type="arabicPeriod"/>
            </a:pP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Освоение </a:t>
            </a:r>
            <a:r>
              <a:rPr lang="ru-RU" b="1" dirty="0"/>
              <a:t>Д/С № 32 </a:t>
            </a:r>
            <a:r>
              <a:rPr lang="ru-RU" dirty="0"/>
              <a:t>средств администрации Саткинского муниципального района и приобретение 15 видов конструкторов</a:t>
            </a:r>
          </a:p>
        </p:txBody>
      </p:sp>
    </p:spTree>
    <p:extLst>
      <p:ext uri="{BB962C8B-B14F-4D97-AF65-F5344CB8AC3E}">
        <p14:creationId xmlns:p14="http://schemas.microsoft.com/office/powerpoint/2010/main" val="238732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6263" y="1085703"/>
            <a:ext cx="54726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ПРОЕКТ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«Технопарковое движение –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эффективное управление сетью дополнительных общеобразовательных программ технической направленности»  </a:t>
            </a:r>
          </a:p>
        </p:txBody>
      </p:sp>
      <p:pic>
        <p:nvPicPr>
          <p:cNvPr id="6" name="Picture 2" descr="D:\My_Docs\прочее ММС\доклад Главы\ТЕХНОПАРК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036" y="17462"/>
            <a:ext cx="62150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03" y="1660477"/>
            <a:ext cx="822325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9" name="Группа 13"/>
          <p:cNvGrpSpPr>
            <a:grpSpLocks/>
          </p:cNvGrpSpPr>
          <p:nvPr/>
        </p:nvGrpSpPr>
        <p:grpSpPr bwMode="auto">
          <a:xfrm>
            <a:off x="8028384" y="1660477"/>
            <a:ext cx="788987" cy="909637"/>
            <a:chOff x="7884368" y="0"/>
            <a:chExt cx="936104" cy="108012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936104" cy="108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1" name="Picture 8" descr="D:\My_Docs\прочее ММС\УО лого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0"/>
              <a:ext cx="798512" cy="10239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07950" y="3933056"/>
            <a:ext cx="4392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НОМИНАЦИЯ:</a:t>
            </a:r>
          </a:p>
          <a:p>
            <a:pPr algn="just"/>
            <a:r>
              <a:rPr lang="ru-RU" sz="1400" dirty="0"/>
              <a:t>Управленческий проект, раскрывающий реализуемую модель управления сетью дополнительных общеразвивающих программ, включая инновационные (на стадии описания проекта).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ctr"/>
            <a:r>
              <a:rPr lang="ru-RU" sz="1400" dirty="0"/>
              <a:t>МКУ «Управление образования»</a:t>
            </a:r>
          </a:p>
          <a:p>
            <a:pPr algn="ctr"/>
            <a:r>
              <a:rPr lang="ru-RU" sz="1400" dirty="0"/>
              <a:t>Саткинский муниципальный район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4149080"/>
            <a:ext cx="446139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СОСТАВ КОМАНДЫ:</a:t>
            </a:r>
          </a:p>
          <a:p>
            <a:pPr algn="ctr"/>
            <a:r>
              <a:rPr lang="ru-RU" sz="1400" b="1" dirty="0"/>
              <a:t>Араптанова О.В. </a:t>
            </a:r>
            <a:r>
              <a:rPr lang="ru-RU" sz="1400" dirty="0"/>
              <a:t>– </a:t>
            </a:r>
          </a:p>
          <a:p>
            <a:pPr algn="ctr"/>
            <a:r>
              <a:rPr lang="ru-RU" sz="1400" dirty="0"/>
              <a:t>начальник ММС </a:t>
            </a:r>
          </a:p>
          <a:p>
            <a:pPr algn="ctr"/>
            <a:r>
              <a:rPr lang="ru-RU" sz="1400" dirty="0"/>
              <a:t>МКУ «Управление образования»;</a:t>
            </a:r>
          </a:p>
          <a:p>
            <a:pPr algn="ctr"/>
            <a:endParaRPr lang="ru-RU" sz="1400" dirty="0"/>
          </a:p>
          <a:p>
            <a:pPr algn="ctr"/>
            <a:r>
              <a:rPr lang="ru-RU" sz="1400" b="1" dirty="0" err="1"/>
              <a:t>Боркова</a:t>
            </a:r>
            <a:r>
              <a:rPr lang="ru-RU" sz="1400" b="1" dirty="0"/>
              <a:t> А.В. </a:t>
            </a:r>
            <a:r>
              <a:rPr lang="ru-RU" sz="1400" dirty="0"/>
              <a:t>–</a:t>
            </a:r>
          </a:p>
          <a:p>
            <a:pPr algn="ctr"/>
            <a:r>
              <a:rPr lang="ru-RU" sz="1400" dirty="0"/>
              <a:t> заместитель директора</a:t>
            </a:r>
          </a:p>
          <a:p>
            <a:pPr algn="ctr"/>
            <a:r>
              <a:rPr lang="ru-RU" sz="1400" dirty="0"/>
              <a:t> по УВР МБОУ «СОШ № 9»;</a:t>
            </a:r>
          </a:p>
          <a:p>
            <a:pPr algn="ctr"/>
            <a:endParaRPr lang="ru-RU" sz="1400" dirty="0"/>
          </a:p>
          <a:p>
            <a:pPr algn="ctr"/>
            <a:r>
              <a:rPr lang="ru-RU" sz="1400" b="1" dirty="0"/>
              <a:t>Платонов К.А. </a:t>
            </a:r>
            <a:r>
              <a:rPr lang="ru-RU" sz="1400" dirty="0"/>
              <a:t>– </a:t>
            </a:r>
          </a:p>
          <a:p>
            <a:pPr algn="ctr"/>
            <a:r>
              <a:rPr lang="ru-RU" sz="1400" dirty="0"/>
              <a:t>заместитель директора </a:t>
            </a:r>
          </a:p>
          <a:p>
            <a:pPr algn="ctr"/>
            <a:r>
              <a:rPr lang="ru-RU" sz="1400" dirty="0"/>
              <a:t>по УВР МКОУ «СОШ № 10».</a:t>
            </a:r>
          </a:p>
          <a:p>
            <a:pPr algn="ctr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93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713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Соглашения о сотрудничестве с предприятиями-партнёрами в 2018-2019 гг.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711755"/>
            <a:ext cx="8136904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u="sng" dirty="0"/>
              <a:t>Компьютерная анимация:</a:t>
            </a:r>
          </a:p>
          <a:p>
            <a:pPr lvl="0"/>
            <a:endParaRPr lang="ru-RU" u="sng" dirty="0"/>
          </a:p>
          <a:p>
            <a:pPr lvl="0"/>
            <a:r>
              <a:rPr lang="ru-RU" sz="1400" b="1" dirty="0"/>
              <a:t>МАОУ «СОШ № 5»</a:t>
            </a:r>
            <a:r>
              <a:rPr lang="ru-RU" sz="1400" dirty="0"/>
              <a:t> и </a:t>
            </a:r>
            <a:r>
              <a:rPr lang="ru-RU" sz="1400" b="1" dirty="0"/>
              <a:t>МБУ «ЦРТ СМР»</a:t>
            </a:r>
            <a:r>
              <a:rPr lang="ru-RU" sz="1400" dirty="0"/>
              <a:t> </a:t>
            </a:r>
          </a:p>
          <a:p>
            <a:pPr lvl="0"/>
            <a:endParaRPr lang="ru-RU" sz="1400" b="1" dirty="0"/>
          </a:p>
          <a:p>
            <a:pPr lvl="0"/>
            <a:r>
              <a:rPr lang="ru-RU" sz="1400" b="1" dirty="0"/>
              <a:t>МБОУ «СОШ № 9» </a:t>
            </a:r>
            <a:r>
              <a:rPr lang="ru-RU" sz="1400" dirty="0"/>
              <a:t>и </a:t>
            </a:r>
            <a:r>
              <a:rPr lang="ru-RU" sz="1400" b="1" dirty="0"/>
              <a:t>ФГБУ «Национальный парк «</a:t>
            </a:r>
            <a:r>
              <a:rPr lang="ru-RU" sz="1400" b="1" dirty="0" err="1"/>
              <a:t>Зюраткуль</a:t>
            </a:r>
            <a:r>
              <a:rPr lang="ru-RU" sz="1400" b="1" dirty="0"/>
              <a:t>»</a:t>
            </a:r>
            <a:r>
              <a:rPr lang="ru-RU" sz="1400" dirty="0"/>
              <a:t> </a:t>
            </a:r>
          </a:p>
          <a:p>
            <a:pPr lvl="0"/>
            <a:endParaRPr lang="ru-RU" sz="1400" dirty="0"/>
          </a:p>
          <a:p>
            <a:pPr lvl="0"/>
            <a:r>
              <a:rPr lang="ru-RU" sz="1400" b="1" dirty="0"/>
              <a:t>МКДОУ «ЦРР-Д/С № 40»</a:t>
            </a:r>
            <a:r>
              <a:rPr lang="ru-RU" sz="1400" dirty="0"/>
              <a:t> и </a:t>
            </a:r>
            <a:r>
              <a:rPr lang="ru-RU" sz="1400" b="1" dirty="0"/>
              <a:t>МУП «МКЦ»</a:t>
            </a:r>
          </a:p>
          <a:p>
            <a:pPr lvl="0"/>
            <a:endParaRPr lang="ru-RU" sz="1400" b="1" dirty="0"/>
          </a:p>
          <a:p>
            <a:pPr lvl="0"/>
            <a:r>
              <a:rPr lang="ru-RU" sz="1400" b="1" dirty="0"/>
              <a:t>МКОУ «СШИ </a:t>
            </a:r>
            <a:r>
              <a:rPr lang="ru-RU" sz="1400" b="1" dirty="0" err="1"/>
              <a:t>р.п</a:t>
            </a:r>
            <a:r>
              <a:rPr lang="ru-RU" sz="1400" b="1" dirty="0"/>
              <a:t>. Межевой» и православный Приход храма Спиридона Тримифунтского</a:t>
            </a:r>
          </a:p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робототехника: </a:t>
            </a: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/>
              <a:t>МБОУ «СОШ № 4» </a:t>
            </a:r>
            <a:r>
              <a:rPr lang="ru-RU" sz="1400" dirty="0"/>
              <a:t>и</a:t>
            </a:r>
            <a:r>
              <a:rPr lang="ru-RU" sz="1400" b="1" dirty="0"/>
              <a:t> ООО «Группа Магнезит»</a:t>
            </a:r>
            <a:r>
              <a:rPr lang="ru-RU" sz="1400" dirty="0"/>
              <a:t> </a:t>
            </a:r>
          </a:p>
          <a:p>
            <a:pPr lvl="0"/>
            <a:endParaRPr lang="ru-RU" sz="1400" b="1" dirty="0"/>
          </a:p>
          <a:p>
            <a:r>
              <a:rPr lang="ru-RU" sz="1400" b="1" dirty="0"/>
              <a:t>«ЦРР-Д/С № 32» и ГБУ ДО «ДЮТТ»</a:t>
            </a:r>
          </a:p>
          <a:p>
            <a:endParaRPr lang="ru-RU" sz="1400" b="1" dirty="0"/>
          </a:p>
          <a:p>
            <a:pPr lvl="0"/>
            <a:r>
              <a:rPr lang="ru-RU" sz="1400" b="1" dirty="0"/>
              <a:t>МКДОУ «Д/С № 18» и ЗАО «Зюраткуль» швейная фабрика № 1</a:t>
            </a:r>
          </a:p>
          <a:p>
            <a:pPr lvl="0"/>
            <a:endParaRPr lang="ru-RU" sz="1400" b="1" dirty="0"/>
          </a:p>
          <a:p>
            <a:r>
              <a:rPr lang="ru-RU" sz="1400" b="1" dirty="0"/>
              <a:t>МКДОУ «Д/С № 38»  и:</a:t>
            </a:r>
            <a:endParaRPr lang="ru-RU" sz="1400" dirty="0"/>
          </a:p>
          <a:p>
            <a:r>
              <a:rPr lang="ru-RU" sz="1400" dirty="0"/>
              <a:t>-</a:t>
            </a:r>
            <a:r>
              <a:rPr lang="ru-RU" sz="1400" b="1" dirty="0"/>
              <a:t>предприятия-партнера ООО «Бакальское рудоуправление» </a:t>
            </a:r>
          </a:p>
          <a:p>
            <a:r>
              <a:rPr lang="ru-RU" sz="1400" b="1" dirty="0"/>
              <a:t> - с ГБПОУ «Бакальский техникум профессиональных технологий и сервиса имени М.Г. Ганиева» </a:t>
            </a:r>
          </a:p>
          <a:p>
            <a:r>
              <a:rPr lang="ru-RU" sz="1400" dirty="0"/>
              <a:t> </a:t>
            </a:r>
          </a:p>
          <a:p>
            <a:pPr lvl="0" algn="ctr"/>
            <a:r>
              <a:rPr lang="en-US" u="sng" dirty="0"/>
              <a:t>IT-</a:t>
            </a:r>
            <a:r>
              <a:rPr lang="ru-RU" u="sng" dirty="0"/>
              <a:t>программирование</a:t>
            </a:r>
          </a:p>
          <a:p>
            <a:pPr lvl="0" algn="ctr"/>
            <a:endParaRPr lang="ru-RU" b="1" u="sng" dirty="0"/>
          </a:p>
          <a:p>
            <a:pPr lvl="0" algn="just"/>
            <a:r>
              <a:rPr lang="ru-RU" sz="1400" b="1" dirty="0"/>
              <a:t>МАОУ «СОШ № 12» и ООО «Бакальское рудоуправление»</a:t>
            </a:r>
          </a:p>
          <a:p>
            <a:pPr lvl="0"/>
            <a:endParaRPr lang="ru-RU" sz="1400" b="1" dirty="0"/>
          </a:p>
          <a:p>
            <a:pPr lvl="0"/>
            <a:endParaRPr lang="ru-RU" sz="1400" b="1" dirty="0"/>
          </a:p>
          <a:p>
            <a:pPr lvl="0"/>
            <a:endParaRPr lang="ru-RU" sz="1400" b="1" dirty="0"/>
          </a:p>
          <a:p>
            <a:pPr lvl="0"/>
            <a:endParaRPr lang="ru-RU" sz="1400" b="1" dirty="0"/>
          </a:p>
          <a:p>
            <a:pPr lvl="0"/>
            <a:endParaRPr lang="ru-RU" b="1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631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4240</TotalTime>
  <Words>2809</Words>
  <Application>Microsoft Office PowerPoint</Application>
  <PresentationFormat>Экран (4:3)</PresentationFormat>
  <Paragraphs>392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Calibri</vt:lpstr>
      <vt:lpstr>Georgia</vt:lpstr>
      <vt:lpstr>Times New Roman</vt:lpstr>
      <vt:lpstr>Trebuchet MS</vt:lpstr>
      <vt:lpstr>Wingdings</vt:lpstr>
      <vt:lpstr>Wingdings 2</vt:lpstr>
      <vt:lpstr>Городская</vt:lpstr>
      <vt:lpstr>Презентация PowerPoint</vt:lpstr>
      <vt:lpstr>Презентация PowerPoint</vt:lpstr>
      <vt:lpstr>   ЗАДАЧИ ПРОЕКТА:</vt:lpstr>
      <vt:lpstr>Презентация PowerPoint</vt:lpstr>
      <vt:lpstr>Презентация PowerPoint</vt:lpstr>
      <vt:lpstr>РИСКИ ПРОЕКТА И ИХ МИНИМИЗАЦИЯ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Дошкольное образование: охват технопарковым движением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Отрывок «Компоненты»  из исследовательской работы учащегося (на основе ДОП «Электроника и программирование на Arduino») .  Направление IT-программирование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введении учебного предмета «Астрономия»  в 10–11 классах общеобразовательных организаций  Саткинского муниципального района  в 2017–2018 и 2018–2019 гг.»</dc:title>
  <dc:creator>User</dc:creator>
  <cp:lastModifiedBy>Pavel A. Safronov</cp:lastModifiedBy>
  <cp:revision>542</cp:revision>
  <dcterms:created xsi:type="dcterms:W3CDTF">2017-08-30T08:53:04Z</dcterms:created>
  <dcterms:modified xsi:type="dcterms:W3CDTF">2018-12-25T15:30:17Z</dcterms:modified>
</cp:coreProperties>
</file>