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handoutMasterIdLst>
    <p:handoutMasterId r:id="rId20"/>
  </p:handoutMasterIdLst>
  <p:sldIdLst>
    <p:sldId id="256" r:id="rId2"/>
    <p:sldId id="292" r:id="rId3"/>
    <p:sldId id="293" r:id="rId4"/>
    <p:sldId id="294" r:id="rId5"/>
    <p:sldId id="269" r:id="rId6"/>
    <p:sldId id="270" r:id="rId7"/>
    <p:sldId id="271" r:id="rId8"/>
    <p:sldId id="272" r:id="rId9"/>
    <p:sldId id="273" r:id="rId10"/>
    <p:sldId id="274" r:id="rId11"/>
    <p:sldId id="257" r:id="rId12"/>
    <p:sldId id="285" r:id="rId13"/>
    <p:sldId id="278" r:id="rId14"/>
    <p:sldId id="279" r:id="rId15"/>
    <p:sldId id="276" r:id="rId16"/>
    <p:sldId id="277" r:id="rId17"/>
    <p:sldId id="290" r:id="rId18"/>
    <p:sldId id="291" r:id="rId19"/>
  </p:sldIdLst>
  <p:sldSz cx="9144000" cy="6858000" type="screen4x3"/>
  <p:notesSz cx="69469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990000"/>
    <a:srgbClr val="FF3300"/>
    <a:srgbClr val="996600"/>
    <a:srgbClr val="FFFF99"/>
    <a:srgbClr val="FFFF00"/>
    <a:srgbClr val="CC99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600" autoAdjust="0"/>
  </p:normalViewPr>
  <p:slideViewPr>
    <p:cSldViewPr>
      <p:cViewPr varScale="1">
        <p:scale>
          <a:sx n="73" d="100"/>
          <a:sy n="73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58F0CB22-DEA6-46E4-B399-2AEA9B2F6D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489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04800" y="4038600"/>
            <a:ext cx="7924800" cy="94773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972050"/>
            <a:ext cx="7924800" cy="89535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6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2D8D6-455C-4881-BE69-4FE8A960A5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567325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CF77C-03F2-4431-B83C-6C95DF8824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706281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67550" y="76200"/>
            <a:ext cx="1847850" cy="6477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76200"/>
            <a:ext cx="5391150" cy="6477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2D552-2237-4C47-93EF-49F1D35F29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161048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76200"/>
            <a:ext cx="7381875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1524000" y="1295400"/>
            <a:ext cx="7391400" cy="5257800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E45D9-9D51-428E-A44B-E6E5B1169C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771770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B6EBA-DDA3-4EE9-9855-FD02365BA3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143506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0C1CE-315F-4FDB-A11A-CCC4385471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118250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24000" y="1295400"/>
            <a:ext cx="36195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95900" y="1295400"/>
            <a:ext cx="36195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1A0EC-AD29-4A60-A792-D8A2AFEA80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33330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36E13-9996-4A30-A79A-AB3BFE664E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976408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ADD7D-048D-479F-8800-4F4F6AEFBE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966423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DA587-ED43-4D28-B916-A53523CF22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13537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2ED88-8473-46FA-832F-B870F28E4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664625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37B4F-AF99-4B9B-8858-71E31D2B44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213865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76200"/>
            <a:ext cx="73818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Заголовок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white">
          <a:xfrm>
            <a:off x="1524000" y="1295400"/>
            <a:ext cx="7391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079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80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81" name="Rectangle 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2D4F14B-6666-4F5A-AEA7-5EFC5D5620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  <p:sldLayoutId id="2147484062" r:id="rId12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C60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127.ru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mailto:s127@bk.r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895600" y="609600"/>
            <a:ext cx="5943600" cy="274320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Технологизация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как фактор совершенствования механизмов управления индивидуализацией образовательных программ и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профориентационной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деятельностью общеобразовательной организации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1" name="Picture 5" descr="scgerb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39875" y="1633537"/>
            <a:ext cx="1219200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3733800" y="4343400"/>
            <a:ext cx="525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kumimoji="1" lang="en-US" kern="0" dirty="0">
                <a:solidFill>
                  <a:schemeClr val="bg2"/>
                </a:solidFill>
                <a:latin typeface="Arial" pitchFamily="34" charset="0"/>
                <a:ea typeface="+mj-ea"/>
                <a:cs typeface="Arial" pitchFamily="34" charset="0"/>
                <a:hlinkClick r:id="rId3"/>
              </a:rPr>
              <a:t>http://www.school127.ru/</a:t>
            </a:r>
            <a:endParaRPr kumimoji="1" lang="ru-RU" kern="0" dirty="0">
              <a:solidFill>
                <a:schemeClr val="bg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kumimoji="1" lang="ru-RU" sz="1600" kern="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kumimoji="1" lang="en-US" kern="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e-mail</a:t>
            </a:r>
            <a:r>
              <a:rPr kumimoji="1" lang="en-US" kern="0" dirty="0">
                <a:solidFill>
                  <a:schemeClr val="bg2"/>
                </a:solidFill>
                <a:latin typeface="Arial" pitchFamily="34" charset="0"/>
                <a:ea typeface="+mj-ea"/>
                <a:cs typeface="Arial" pitchFamily="34" charset="0"/>
              </a:rPr>
              <a:t>:</a:t>
            </a:r>
            <a:r>
              <a:rPr kumimoji="1" lang="ru-RU" kern="0" dirty="0">
                <a:solidFill>
                  <a:schemeClr val="bg2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1" lang="en-US" kern="0" dirty="0">
                <a:solidFill>
                  <a:schemeClr val="bg2"/>
                </a:solidFill>
                <a:latin typeface="Arial" pitchFamily="34" charset="0"/>
                <a:ea typeface="+mj-ea"/>
                <a:cs typeface="Arial" pitchFamily="34" charset="0"/>
                <a:hlinkClick r:id="rId4"/>
              </a:rPr>
              <a:t>s</a:t>
            </a:r>
            <a:r>
              <a:rPr kumimoji="1" lang="ru-RU" kern="0" dirty="0">
                <a:solidFill>
                  <a:schemeClr val="bg2"/>
                </a:solidFill>
                <a:latin typeface="Arial" pitchFamily="34" charset="0"/>
                <a:ea typeface="+mj-ea"/>
                <a:cs typeface="Arial" pitchFamily="34" charset="0"/>
                <a:hlinkClick r:id="rId4"/>
              </a:rPr>
              <a:t>с</a:t>
            </a:r>
            <a:r>
              <a:rPr kumimoji="1" lang="en-US" kern="0" dirty="0">
                <a:solidFill>
                  <a:schemeClr val="bg2"/>
                </a:solidFill>
                <a:latin typeface="Arial" pitchFamily="34" charset="0"/>
                <a:ea typeface="+mj-ea"/>
                <a:cs typeface="Arial" pitchFamily="34" charset="0"/>
                <a:hlinkClick r:id="rId4"/>
              </a:rPr>
              <a:t>127@snzadm.ru</a:t>
            </a:r>
            <a:endParaRPr kumimoji="1" lang="en-US" kern="0" dirty="0">
              <a:solidFill>
                <a:schemeClr val="bg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kumimoji="1" lang="en-US" kern="0" dirty="0">
                <a:solidFill>
                  <a:schemeClr val="bg2"/>
                </a:solidFill>
                <a:latin typeface="Arial" pitchFamily="34" charset="0"/>
                <a:ea typeface="+mj-ea"/>
                <a:cs typeface="Arial" pitchFamily="34" charset="0"/>
              </a:rPr>
              <a:t>	</a:t>
            </a:r>
            <a:endParaRPr kumimoji="1" lang="ru-RU" sz="1800" kern="0" dirty="0">
              <a:solidFill>
                <a:schemeClr val="bg2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3077" name="Picture 1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3962400"/>
            <a:ext cx="2819400" cy="19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9"/>
          <p:cNvSpPr>
            <a:spLocks noChangeArrowheads="1"/>
          </p:cNvSpPr>
          <p:nvPr/>
        </p:nvSpPr>
        <p:spPr bwMode="auto">
          <a:xfrm>
            <a:off x="457200" y="228600"/>
            <a:ext cx="83058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1800"/>
              <a:t>МОДЕЛЬ ОБРАЗОВАТЕЛЬНОЙ СИСТЕМЫ, ОБЕСПЕЧИВАЮЩЕЙ НОВЫЕ ОБРАЗОВАТЕЛЬНЫЕ РЕЗУЛЬТАТЫ НА ОСНОВЕ ИНДИВИДУАЛИЗАЦИИ ОБРАЗОВАТЕЛЬНОЙ ДЕЯТЕЛЬНОСТИ</a:t>
            </a:r>
          </a:p>
        </p:txBody>
      </p:sp>
      <p:sp>
        <p:nvSpPr>
          <p:cNvPr id="21507" name="Rectangle 10"/>
          <p:cNvSpPr>
            <a:spLocks noChangeArrowheads="1"/>
          </p:cNvSpPr>
          <p:nvPr/>
        </p:nvSpPr>
        <p:spPr bwMode="auto">
          <a:xfrm>
            <a:off x="1905000" y="1600200"/>
            <a:ext cx="69342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1800"/>
              <a:t>Механизмы реализации модели - интегрированные стратегии индивидуализации обучения, основанные на отборе : </a:t>
            </a:r>
          </a:p>
          <a:p>
            <a:endParaRPr lang="ru-RU" altLang="ru-RU" sz="1800" b="0"/>
          </a:p>
          <a:p>
            <a:pPr algn="just">
              <a:buFont typeface="Wingdings" pitchFamily="2" charset="2"/>
              <a:buChar char="q"/>
            </a:pPr>
            <a:r>
              <a:rPr lang="ru-RU" altLang="ru-RU" sz="1800" b="0"/>
              <a:t> организационных форм обучения (деление класса на постоянные и временные группы, индивидуальные занятия, дистанционные формы); </a:t>
            </a:r>
          </a:p>
          <a:p>
            <a:pPr algn="just">
              <a:buFont typeface="Wingdings" pitchFamily="2" charset="2"/>
              <a:buNone/>
            </a:pPr>
            <a:endParaRPr lang="ru-RU" altLang="ru-RU" sz="1800" b="0"/>
          </a:p>
          <a:p>
            <a:pPr algn="just">
              <a:buFont typeface="Wingdings" pitchFamily="2" charset="2"/>
              <a:buChar char="q"/>
            </a:pPr>
            <a:r>
              <a:rPr lang="ru-RU" altLang="ru-RU" sz="1800" b="0"/>
              <a:t> содержания образования (уровня и объема учебного материала, модульных курсов, тематики исследовательских работ, учебных проектов, программ дополнительного образования, внеурочной деятельности); </a:t>
            </a:r>
          </a:p>
          <a:p>
            <a:pPr algn="just">
              <a:buFont typeface="Wingdings" pitchFamily="2" charset="2"/>
              <a:buNone/>
            </a:pPr>
            <a:endParaRPr lang="ru-RU" altLang="ru-RU" sz="1800" b="0"/>
          </a:p>
          <a:p>
            <a:pPr algn="just">
              <a:buFont typeface="Wingdings" pitchFamily="2" charset="2"/>
              <a:buChar char="q"/>
            </a:pPr>
            <a:r>
              <a:rPr lang="ru-RU" altLang="ru-RU" sz="1800" b="0"/>
              <a:t> современных технологий обучения (прежде всего, проблемного обучения, проектной, исследовательской деятельности).</a:t>
            </a:r>
          </a:p>
        </p:txBody>
      </p:sp>
      <p:pic>
        <p:nvPicPr>
          <p:cNvPr id="6149" name="Picture 5" descr="scgerb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662" y="1652592"/>
            <a:ext cx="958388" cy="882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1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4101" name="Picture 5" descr="scgerb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1080575" cy="994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3317" name="Заголовок 4"/>
          <p:cNvSpPr>
            <a:spLocks noGrp="1"/>
          </p:cNvSpPr>
          <p:nvPr>
            <p:ph type="title"/>
          </p:nvPr>
        </p:nvSpPr>
        <p:spPr>
          <a:xfrm>
            <a:off x="228600" y="76200"/>
            <a:ext cx="8677275" cy="1066800"/>
          </a:xfrm>
        </p:spPr>
        <p:txBody>
          <a:bodyPr/>
          <a:lstStyle/>
          <a:p>
            <a:pPr algn="ctr"/>
            <a:r>
              <a:rPr lang="ru-RU" altLang="ru-RU" sz="2800" b="1" smtClean="0"/>
              <a:t>Содержательно-процессуальный компонент </a:t>
            </a:r>
            <a:br>
              <a:rPr lang="ru-RU" altLang="ru-RU" sz="2800" b="1" smtClean="0"/>
            </a:br>
            <a:r>
              <a:rPr lang="ru-RU" altLang="ru-RU" sz="2800" b="1" smtClean="0"/>
              <a:t>Организационные формы</a:t>
            </a:r>
          </a:p>
        </p:txBody>
      </p:sp>
      <p:graphicFrame>
        <p:nvGraphicFramePr>
          <p:cNvPr id="11316" name="Group 52"/>
          <p:cNvGraphicFramePr>
            <a:graphicFrameLocks noGrp="1"/>
          </p:cNvGraphicFramePr>
          <p:nvPr>
            <p:ph idx="1"/>
          </p:nvPr>
        </p:nvGraphicFramePr>
        <p:xfrm>
          <a:off x="1600200" y="1219200"/>
          <a:ext cx="7315200" cy="5370513"/>
        </p:xfrm>
        <a:graphic>
          <a:graphicData uri="http://schemas.openxmlformats.org/drawingml/2006/table">
            <a:tbl>
              <a:tblPr/>
              <a:tblGrid>
                <a:gridCol w="4038600"/>
                <a:gridCol w="1600200"/>
                <a:gridCol w="1676400"/>
              </a:tblGrid>
              <a:tr h="3714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Деление на группы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Основание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Ресурс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10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Английский язык, со 2 класса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Математика, с 7 класса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Химия, с 8 класса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Русский язык, с 9 класса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Практическая стилистика, с 10 класса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Диагностика, личностные достижения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Учебный план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7E0"/>
                    </a:solidFill>
                  </a:tcPr>
                </a:tc>
              </a:tr>
              <a:tr h="1310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Предметы по выбору, 10-11 класс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(математика, русский язык, литература, физика, химия, биология, обществознание, немецкий, французский языки)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Интерес, выбор ученика, личностные достижения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Учебный план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F0"/>
                    </a:solidFill>
                  </a:tcPr>
                </a:tc>
              </a:tr>
              <a:tr h="1310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Модульные, элективные курсы, факультативы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Интерес, выбор ученика, личностные достижения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Учебный план, социальные партнеры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7E0"/>
                    </a:solidFill>
                  </a:tcPr>
                </a:tc>
              </a:tr>
              <a:tr h="106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Программы внеурочной деятельности, дополнительного образования,  проектная, исследовательская работа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Интерес, выбор ученика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Местный бюджет, социальные партнеры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3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4101" name="Picture 5" descr="scgerb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1080575" cy="994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4341" name="Заголовок 4"/>
          <p:cNvSpPr>
            <a:spLocks noGrp="1"/>
          </p:cNvSpPr>
          <p:nvPr>
            <p:ph type="title" idx="4294967295"/>
          </p:nvPr>
        </p:nvSpPr>
        <p:spPr>
          <a:xfrm>
            <a:off x="228600" y="76200"/>
            <a:ext cx="8677275" cy="1066800"/>
          </a:xfrm>
        </p:spPr>
        <p:txBody>
          <a:bodyPr/>
          <a:lstStyle/>
          <a:p>
            <a:pPr algn="ctr"/>
            <a:r>
              <a:rPr lang="ru-RU" altLang="ru-RU" sz="2800" b="1" smtClean="0"/>
              <a:t>Содержательно-процессуальный компонент </a:t>
            </a:r>
            <a:br>
              <a:rPr lang="ru-RU" altLang="ru-RU" sz="2800" b="1" smtClean="0"/>
            </a:br>
            <a:r>
              <a:rPr lang="ru-RU" altLang="ru-RU" sz="2800" b="1" smtClean="0"/>
              <a:t>Организационные формы</a:t>
            </a:r>
          </a:p>
        </p:txBody>
      </p:sp>
      <p:graphicFrame>
        <p:nvGraphicFramePr>
          <p:cNvPr id="34862" name="Group 46"/>
          <p:cNvGraphicFramePr>
            <a:graphicFrameLocks noGrp="1"/>
          </p:cNvGraphicFramePr>
          <p:nvPr>
            <p:ph idx="4294967295"/>
          </p:nvPr>
        </p:nvGraphicFramePr>
        <p:xfrm>
          <a:off x="1600200" y="2114550"/>
          <a:ext cx="7391400" cy="2651125"/>
        </p:xfrm>
        <a:graphic>
          <a:graphicData uri="http://schemas.openxmlformats.org/drawingml/2006/table">
            <a:tbl>
              <a:tblPr/>
              <a:tblGrid>
                <a:gridCol w="2590800"/>
                <a:gridCol w="1981200"/>
                <a:gridCol w="2819400"/>
              </a:tblGrid>
              <a:tr h="6399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Индивидуальные занятия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Основание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Ресурс, содержание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011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Индивидуальный образовательный маршрут 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Выбор ученика, интерес, личностные достижения,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диагностика 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Индивидуальный учебный план, индивидуальное расписание, план подготовки к мероприятиям, график мероприятий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4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4101" name="Picture 5" descr="scgerb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1080575" cy="994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5365" name="Заголовок 4"/>
          <p:cNvSpPr>
            <a:spLocks noGrp="1"/>
          </p:cNvSpPr>
          <p:nvPr>
            <p:ph type="title"/>
          </p:nvPr>
        </p:nvSpPr>
        <p:spPr>
          <a:xfrm>
            <a:off x="228600" y="76200"/>
            <a:ext cx="8677275" cy="1066800"/>
          </a:xfrm>
        </p:spPr>
        <p:txBody>
          <a:bodyPr/>
          <a:lstStyle/>
          <a:p>
            <a:pPr algn="ctr"/>
            <a:r>
              <a:rPr lang="ru-RU" altLang="ru-RU" sz="2800" b="1" smtClean="0"/>
              <a:t>Содержательно-процессуальный компонент </a:t>
            </a:r>
            <a:br>
              <a:rPr lang="ru-RU" altLang="ru-RU" sz="2800" b="1" smtClean="0"/>
            </a:br>
            <a:r>
              <a:rPr lang="ru-RU" altLang="ru-RU" sz="2800" b="1" smtClean="0"/>
              <a:t>Содержание образования</a:t>
            </a:r>
          </a:p>
        </p:txBody>
      </p:sp>
      <p:graphicFrame>
        <p:nvGraphicFramePr>
          <p:cNvPr id="12318" name="Group 30"/>
          <p:cNvGraphicFramePr>
            <a:graphicFrameLocks noGrp="1"/>
          </p:cNvGraphicFramePr>
          <p:nvPr>
            <p:ph idx="1"/>
          </p:nvPr>
        </p:nvGraphicFramePr>
        <p:xfrm>
          <a:off x="1676400" y="1524000"/>
          <a:ext cx="7239000" cy="4816475"/>
        </p:xfrm>
        <a:graphic>
          <a:graphicData uri="http://schemas.openxmlformats.org/drawingml/2006/table">
            <a:tbl>
              <a:tblPr/>
              <a:tblGrid>
                <a:gridCol w="2819400"/>
                <a:gridCol w="4419600"/>
              </a:tblGrid>
              <a:tr h="13717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Объединения дополнительного образования, внеурочная деятельность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спортивные секции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хор «Кантабиле»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телестудия, радио гимназии, газета «Снегирь»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фольклорный  и вокальные коллективы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Шахматный клуб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Летние предметные школы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F0"/>
                    </a:solidFill>
                  </a:tcPr>
                </a:tc>
              </a:tr>
              <a:tr h="685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Структурные подразделения гимназии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Предметная физическая лаборатория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ЛЕГО; Центр образовательной робототехники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7E0"/>
                    </a:solidFill>
                  </a:tcPr>
                </a:tc>
              </a:tr>
              <a:tr h="5334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Учебно-исследовательские работы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НОУ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Урочная деятельность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F0"/>
                    </a:solidFill>
                  </a:tcPr>
                </a:tc>
              </a:tr>
              <a:tr h="5182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Учебные проекты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НОУ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Урочная деятельность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7E0"/>
                    </a:solidFill>
                  </a:tcPr>
                </a:tc>
              </a:tr>
              <a:tr h="975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Социальные проекты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Агитбригада «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Чудетство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Клуб «МОСТ» (со школой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VIII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вида)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Молодежная бригада «Радуга»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Клуб волонтеров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F0"/>
                    </a:solidFill>
                  </a:tcPr>
                </a:tc>
              </a:tr>
              <a:tr h="7316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Платные услуги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Второй язык (немецкий, французский)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Школа будущего первоклассника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Образовательная робототехника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38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4101" name="Picture 5" descr="scgerb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1080575" cy="994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6389" name="Заголовок 4"/>
          <p:cNvSpPr>
            <a:spLocks noGrp="1"/>
          </p:cNvSpPr>
          <p:nvPr>
            <p:ph type="title"/>
          </p:nvPr>
        </p:nvSpPr>
        <p:spPr>
          <a:xfrm>
            <a:off x="228600" y="76200"/>
            <a:ext cx="8677275" cy="1066800"/>
          </a:xfrm>
        </p:spPr>
        <p:txBody>
          <a:bodyPr/>
          <a:lstStyle/>
          <a:p>
            <a:pPr algn="ctr"/>
            <a:r>
              <a:rPr lang="ru-RU" altLang="ru-RU" sz="2800" b="1" smtClean="0"/>
              <a:t>Содержательно-процессуальный компонент </a:t>
            </a:r>
            <a:br>
              <a:rPr lang="ru-RU" altLang="ru-RU" sz="2800" b="1" smtClean="0"/>
            </a:br>
            <a:r>
              <a:rPr lang="ru-RU" altLang="ru-RU" sz="2800" b="1" smtClean="0"/>
              <a:t>Ресурсное обеспечение</a:t>
            </a:r>
          </a:p>
        </p:txBody>
      </p:sp>
      <p:graphicFrame>
        <p:nvGraphicFramePr>
          <p:cNvPr id="13354" name="Group 42"/>
          <p:cNvGraphicFramePr>
            <a:graphicFrameLocks noGrp="1"/>
          </p:cNvGraphicFramePr>
          <p:nvPr>
            <p:ph idx="1"/>
          </p:nvPr>
        </p:nvGraphicFramePr>
        <p:xfrm>
          <a:off x="1600200" y="1295400"/>
          <a:ext cx="7391400" cy="5151438"/>
        </p:xfrm>
        <a:graphic>
          <a:graphicData uri="http://schemas.openxmlformats.org/drawingml/2006/table">
            <a:tbl>
              <a:tblPr/>
              <a:tblGrid>
                <a:gridCol w="2438400"/>
                <a:gridCol w="4953000"/>
              </a:tblGrid>
              <a:tr h="15546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Финансово-экономические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Штатное расписание, Положение об оплате труда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Дополнительные средства местного бюджета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Средства заказчиков платных услуг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Гранты ФГУП РФЯЦ ВНИИТФ, денежные поощрения главы города, стипендии учащимся, поддержка талантливых детей в муниципалитете, денежные вознаграждения по итогам конкурсных мероприятий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Инфраструктура образовательной организации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F0"/>
                    </a:solidFill>
                  </a:tcPr>
                </a:tc>
              </a:tr>
              <a:tr h="8230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Кадровые ресурсы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83,4% высшая и первая категории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Педагог-психолог , социальный педагог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Социальные партнеры (ДМШ, ДХШ, СФТИ НИЯУ МИФИ, ФГУП «РФЯЦ-ВНИИТФ имени В.И. Забабахина, ДЮСШ)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7E0"/>
                    </a:solidFill>
                  </a:tcPr>
                </a:tc>
              </a:tr>
              <a:tr h="6858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Методические ресурсы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Деятельность ШМО по разработке материалов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Сотрудничество с ЦОДОУ, ГБОУ ДПО ЧИППКРО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Внутрифирменное повышение квалификации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F0"/>
                    </a:solidFill>
                  </a:tcPr>
                </a:tc>
              </a:tr>
              <a:tr h="716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Информационные ресурсы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Деятельность сайта гимназии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Изучение социального заказа, удовлетворенности качеством образования и условиями обучения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7E0"/>
                    </a:solidFill>
                  </a:tcPr>
                </a:tc>
              </a:tr>
              <a:tr h="1371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Организационно-управленческие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Пакет локальных актов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Образовательная программа, Учебный план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План внеурочной деятельности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Положения, инструкции, приказы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Регламент мониторинга, план ВШК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Должностные инструкции персонала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Расписание учебных и внеурочных занятий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304800" y="76200"/>
            <a:ext cx="8601075" cy="1066800"/>
          </a:xfrm>
        </p:spPr>
        <p:txBody>
          <a:bodyPr/>
          <a:lstStyle/>
          <a:p>
            <a:pPr algn="ctr"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Достигнутые результаты реализации модели по итогам 2014 – 2016гг.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1905000" y="1447800"/>
          <a:ext cx="6858000" cy="475456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252247"/>
                <a:gridCol w="3605753"/>
              </a:tblGrid>
              <a:tr h="914339">
                <a:tc>
                  <a:txBody>
                    <a:bodyPr/>
                    <a:lstStyle/>
                    <a:p>
                      <a:r>
                        <a:rPr lang="ru-RU" sz="1800" b="0" dirty="0" smtClean="0"/>
                        <a:t>Средний балл</a:t>
                      </a:r>
                      <a:r>
                        <a:rPr lang="ru-RU" sz="1800" b="0" baseline="0" dirty="0" smtClean="0"/>
                        <a:t> ЕГЭ</a:t>
                      </a:r>
                      <a:endParaRPr lang="ru-RU" sz="1800" b="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2014 – </a:t>
                      </a:r>
                      <a:r>
                        <a:rPr lang="ru-RU" sz="1800" b="1" dirty="0" smtClean="0"/>
                        <a:t>72,5</a:t>
                      </a:r>
                      <a:r>
                        <a:rPr lang="ru-RU" sz="1800" b="0" dirty="0" smtClean="0"/>
                        <a:t> </a:t>
                      </a:r>
                    </a:p>
                    <a:p>
                      <a:pPr algn="ctr"/>
                      <a:r>
                        <a:rPr lang="ru-RU" sz="1800" b="0" dirty="0" smtClean="0"/>
                        <a:t>2015 – </a:t>
                      </a:r>
                      <a:r>
                        <a:rPr lang="ru-RU" sz="1800" b="1" dirty="0" smtClean="0"/>
                        <a:t>74,0</a:t>
                      </a:r>
                      <a:r>
                        <a:rPr lang="ru-RU" sz="1800" b="0" dirty="0" smtClean="0"/>
                        <a:t> </a:t>
                      </a:r>
                    </a:p>
                    <a:p>
                      <a:pPr algn="ctr"/>
                      <a:r>
                        <a:rPr lang="ru-RU" sz="1800" b="0" dirty="0" smtClean="0"/>
                        <a:t>2016</a:t>
                      </a:r>
                      <a:r>
                        <a:rPr lang="ru-RU" sz="1800" b="1" dirty="0" smtClean="0"/>
                        <a:t>  </a:t>
                      </a:r>
                      <a:r>
                        <a:rPr lang="ru-RU" sz="1800" b="0" dirty="0" smtClean="0"/>
                        <a:t>- </a:t>
                      </a:r>
                      <a:r>
                        <a:rPr lang="ru-RU" sz="1800" b="1" dirty="0" smtClean="0"/>
                        <a:t>75,6</a:t>
                      </a:r>
                      <a:endParaRPr lang="ru-RU" sz="1800" b="0" dirty="0"/>
                    </a:p>
                  </a:txBody>
                  <a:tcPr marT="45717" marB="45717" anchor="ctr"/>
                </a:tc>
              </a:tr>
              <a:tr h="91433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Отличники (%), Медалисты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2014 – </a:t>
                      </a:r>
                      <a:r>
                        <a:rPr lang="ru-RU" sz="1800" b="1" dirty="0" smtClean="0"/>
                        <a:t>23,2/13</a:t>
                      </a:r>
                    </a:p>
                    <a:p>
                      <a:pPr algn="ctr"/>
                      <a:r>
                        <a:rPr lang="ru-RU" sz="1800" dirty="0" smtClean="0"/>
                        <a:t>2015 – </a:t>
                      </a:r>
                      <a:r>
                        <a:rPr lang="ru-RU" sz="1800" b="1" dirty="0" smtClean="0"/>
                        <a:t>24,3/13</a:t>
                      </a:r>
                    </a:p>
                    <a:p>
                      <a:pPr algn="ctr"/>
                      <a:r>
                        <a:rPr lang="ru-RU" sz="1800" dirty="0" smtClean="0"/>
                        <a:t>2016 – </a:t>
                      </a:r>
                      <a:r>
                        <a:rPr lang="ru-RU" sz="1800" b="1" dirty="0" smtClean="0"/>
                        <a:t>24,9/17</a:t>
                      </a:r>
                      <a:endParaRPr lang="ru-RU" sz="1800" b="1" dirty="0"/>
                    </a:p>
                  </a:txBody>
                  <a:tcPr marT="45717" marB="45717" anchor="ctr"/>
                </a:tc>
              </a:tr>
              <a:tr h="146294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Победители и призеры  Всероссийской олимпиады школьников (муниципального, регионального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этапов)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2014 – </a:t>
                      </a:r>
                      <a:r>
                        <a:rPr lang="ru-RU" sz="1800" b="1" dirty="0" smtClean="0"/>
                        <a:t>279</a:t>
                      </a:r>
                    </a:p>
                    <a:p>
                      <a:pPr algn="ctr"/>
                      <a:r>
                        <a:rPr lang="ru-RU" sz="1800" dirty="0" smtClean="0"/>
                        <a:t>2015 – </a:t>
                      </a:r>
                      <a:r>
                        <a:rPr lang="ru-RU" sz="1800" b="1" dirty="0" smtClean="0"/>
                        <a:t>187</a:t>
                      </a:r>
                    </a:p>
                    <a:p>
                      <a:pPr algn="ctr"/>
                      <a:r>
                        <a:rPr lang="ru-RU" sz="1800" dirty="0" smtClean="0"/>
                        <a:t>2016 – </a:t>
                      </a:r>
                      <a:r>
                        <a:rPr lang="ru-RU" sz="1800" b="1" dirty="0" smtClean="0"/>
                        <a:t>197</a:t>
                      </a:r>
                      <a:endParaRPr lang="ru-RU" sz="1800" b="1" dirty="0"/>
                    </a:p>
                  </a:txBody>
                  <a:tcPr marT="45717" marB="45717" anchor="ctr"/>
                </a:tc>
              </a:tr>
              <a:tr h="1462942"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Всероссийский детский научно-технический фестиваль </a:t>
                      </a:r>
                    </a:p>
                    <a:p>
                      <a:r>
                        <a:rPr lang="ru-RU" sz="1800" kern="1200" dirty="0" smtClean="0"/>
                        <a:t>«Люди будущего» </a:t>
                      </a:r>
                    </a:p>
                    <a:p>
                      <a:r>
                        <a:rPr lang="ru-RU" sz="1800" kern="1200" dirty="0" smtClean="0"/>
                        <a:t>(</a:t>
                      </a:r>
                      <a:r>
                        <a:rPr lang="ru-RU" sz="1800" kern="1200" dirty="0" err="1" smtClean="0"/>
                        <a:t>Госкорпорация</a:t>
                      </a:r>
                      <a:r>
                        <a:rPr lang="ru-RU" sz="1800" kern="1200" dirty="0" smtClean="0"/>
                        <a:t> </a:t>
                      </a:r>
                      <a:r>
                        <a:rPr lang="ru-RU" sz="1800" kern="1200" dirty="0" err="1" smtClean="0"/>
                        <a:t>Росатом</a:t>
                      </a:r>
                      <a:r>
                        <a:rPr lang="ru-RU" sz="1800" kern="1200" dirty="0" smtClean="0"/>
                        <a:t>)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2012, 2013 - </a:t>
                      </a:r>
                      <a:r>
                        <a:rPr lang="ru-RU" sz="1800" b="1" dirty="0" smtClean="0"/>
                        <a:t>победитель</a:t>
                      </a:r>
                      <a:endParaRPr lang="ru-RU" sz="1800" b="1" dirty="0"/>
                    </a:p>
                  </a:txBody>
                  <a:tcPr marT="45717" marB="45717" anchor="ctr"/>
                </a:tc>
              </a:tr>
            </a:tbl>
          </a:graphicData>
        </a:graphic>
      </p:graphicFrame>
      <p:pic>
        <p:nvPicPr>
          <p:cNvPr id="4" name="Picture 5" descr="scgerb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1080575" cy="994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304800" y="76200"/>
            <a:ext cx="8601075" cy="1066800"/>
          </a:xfrm>
        </p:spPr>
        <p:txBody>
          <a:bodyPr/>
          <a:lstStyle/>
          <a:p>
            <a:pPr algn="ctr"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Достигнутые результаты реализации модели по итогам 2014 – 2016гг.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1600200" y="1279525"/>
          <a:ext cx="7391400" cy="517207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114800"/>
                <a:gridCol w="3276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b="0" kern="1200" dirty="0" smtClean="0"/>
                        <a:t>Российский Чемпионат Школьной Лиги «</a:t>
                      </a:r>
                      <a:r>
                        <a:rPr lang="ru-RU" sz="1600" b="0" kern="1200" dirty="0" err="1" smtClean="0"/>
                        <a:t>КЭС-Баскет</a:t>
                      </a:r>
                      <a:r>
                        <a:rPr lang="ru-RU" sz="1600" b="0" kern="1200" dirty="0" smtClean="0"/>
                        <a:t>»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2015, 2016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b="0" dirty="0" smtClean="0"/>
                        <a:t>– </a:t>
                      </a:r>
                    </a:p>
                    <a:p>
                      <a:pPr algn="ctr"/>
                      <a:r>
                        <a:rPr lang="ru-RU" sz="1600" dirty="0" smtClean="0"/>
                        <a:t>команда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– призер</a:t>
                      </a:r>
                      <a:endParaRPr lang="ru-RU" sz="1600" b="1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/>
                        <a:t>Городская Спартакиада школьников «Любимому городу – наши рекорды»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2014, 2015, 2016</a:t>
                      </a:r>
                    </a:p>
                    <a:p>
                      <a:pPr algn="ctr"/>
                      <a:r>
                        <a:rPr lang="ru-RU" sz="1600" dirty="0" smtClean="0"/>
                        <a:t>– </a:t>
                      </a:r>
                      <a:r>
                        <a:rPr lang="ru-RU" sz="1600" b="1" dirty="0" smtClean="0"/>
                        <a:t>победитель, призер</a:t>
                      </a:r>
                    </a:p>
                  </a:txBody>
                  <a:tcPr anchor="ctr"/>
                </a:tc>
              </a:tr>
              <a:tr h="594995">
                <a:tc>
                  <a:txBody>
                    <a:bodyPr/>
                    <a:lstStyle/>
                    <a:p>
                      <a:r>
                        <a:rPr lang="ru-RU" sz="1600" kern="1200" dirty="0" smtClean="0"/>
                        <a:t>Турниры интеллектуальных игр ЧГК (регион, Россия)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2014, 2015, 2016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– </a:t>
                      </a:r>
                      <a:r>
                        <a:rPr lang="ru-RU" sz="1600" b="1" dirty="0" smtClean="0"/>
                        <a:t>победители и призеры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/>
                        <a:t>Ассамблея студентов и школьников «Молодежь – будущее атомной промышленности России» </a:t>
                      </a:r>
                    </a:p>
                    <a:p>
                      <a:r>
                        <a:rPr lang="ru-RU" sz="1600" kern="1200" dirty="0" smtClean="0"/>
                        <a:t>СФТИ НИЯУ МИФИ (регион)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2014, 2015, 2016 – </a:t>
                      </a:r>
                      <a:r>
                        <a:rPr lang="ru-RU" sz="1600" b="1" dirty="0" smtClean="0"/>
                        <a:t>дипломы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I, II, III </a:t>
                      </a:r>
                      <a:r>
                        <a:rPr lang="ru-RU" sz="1600" b="1" dirty="0" smtClean="0"/>
                        <a:t>степеней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Всероссийская конференция</a:t>
                      </a:r>
                      <a:r>
                        <a:rPr lang="ru-RU" sz="1600" baseline="0" dirty="0" smtClean="0"/>
                        <a:t> «Юность. Наука. Культура – Урал»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2014, 2015, 2016 – </a:t>
                      </a:r>
                      <a:r>
                        <a:rPr lang="ru-RU" sz="1600" b="1" dirty="0" smtClean="0"/>
                        <a:t>дипломы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I, II, III </a:t>
                      </a:r>
                      <a:r>
                        <a:rPr lang="ru-RU" sz="1600" b="1" dirty="0" smtClean="0"/>
                        <a:t>степеней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/>
                        <a:t>Научная и инженерная выставка молодых исследователей городов ЗАТО (Россия)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2014, 2015, 2016 – </a:t>
                      </a:r>
                      <a:r>
                        <a:rPr lang="ru-RU" sz="1600" b="1" dirty="0" smtClean="0"/>
                        <a:t>дипломы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I, II, III </a:t>
                      </a:r>
                      <a:r>
                        <a:rPr lang="ru-RU" sz="1600" b="1" dirty="0" smtClean="0"/>
                        <a:t>степеней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Литвиновские чтения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Дипломы лауреатов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Городская открытая конференция молодых исследователей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2014, 2015, 2016 – </a:t>
                      </a:r>
                      <a:r>
                        <a:rPr lang="ru-RU" sz="1600" b="1" dirty="0" smtClean="0"/>
                        <a:t>дипломы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I, II, III </a:t>
                      </a:r>
                      <a:r>
                        <a:rPr lang="ru-RU" sz="1600" b="1" dirty="0" smtClean="0"/>
                        <a:t>степеней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Picture 5" descr="scgerb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1080575" cy="994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304800" y="76200"/>
            <a:ext cx="8601075" cy="1066800"/>
          </a:xfrm>
        </p:spPr>
        <p:txBody>
          <a:bodyPr/>
          <a:lstStyle/>
          <a:p>
            <a:pPr algn="ctr"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Достигнутые результаты реализации модели по итогам 2014 – 2016гг.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1600200" y="1279525"/>
          <a:ext cx="7391400" cy="48514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695700"/>
                <a:gridCol w="36957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/>
                        <a:t>Центр образовательной робототехники</a:t>
                      </a:r>
                      <a:endParaRPr lang="ru-RU" sz="18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Областные соревнования ЧГПУ по образовательной робототехнике для учащихся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1-5 классов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2016  – </a:t>
                      </a:r>
                      <a:r>
                        <a:rPr lang="ru-RU" sz="1800" b="1" dirty="0" smtClean="0"/>
                        <a:t>2 место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Региональный этап Всероссийской робототехнической олимпиады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2014 – </a:t>
                      </a:r>
                      <a:r>
                        <a:rPr lang="ru-RU" sz="1800" b="1" dirty="0" smtClean="0"/>
                        <a:t>два вторых места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2015 – </a:t>
                      </a:r>
                      <a:r>
                        <a:rPr lang="ru-RU" sz="1800" b="1" dirty="0" smtClean="0"/>
                        <a:t>три первых места, одно третье место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2016 – </a:t>
                      </a:r>
                      <a:r>
                        <a:rPr lang="ru-RU" sz="1800" b="1" dirty="0" smtClean="0"/>
                        <a:t>первое место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Российский этап Всероссийской робототехнической олимпиады </a:t>
                      </a:r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2014 – </a:t>
                      </a:r>
                      <a:r>
                        <a:rPr lang="ru-RU" sz="1800" b="1" dirty="0" smtClean="0"/>
                        <a:t>первое место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2015 –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b="1" dirty="0" smtClean="0"/>
                        <a:t>третье место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2016 – </a:t>
                      </a:r>
                      <a:r>
                        <a:rPr lang="ru-RU" sz="1800" b="1" dirty="0" smtClean="0"/>
                        <a:t>участие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Международный этап Всероссийской робототехнической олимпиады </a:t>
                      </a:r>
                      <a:endParaRPr lang="ru-RU" sz="1800" dirty="0" smtClean="0"/>
                    </a:p>
                    <a:p>
                      <a:pPr algn="l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2015 – </a:t>
                      </a:r>
                      <a:r>
                        <a:rPr lang="ru-RU" sz="1800" b="1" dirty="0" smtClean="0"/>
                        <a:t>участие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2016 – </a:t>
                      </a:r>
                      <a:r>
                        <a:rPr lang="ru-RU" sz="1800" b="1" dirty="0" smtClean="0"/>
                        <a:t>участие (ноябрь)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Picture 5" descr="scgerb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1080575" cy="994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304800" y="76200"/>
            <a:ext cx="8601075" cy="1066800"/>
          </a:xfrm>
        </p:spPr>
        <p:txBody>
          <a:bodyPr/>
          <a:lstStyle/>
          <a:p>
            <a:pPr algn="ctr"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Достигнутые результаты реализации модели по итогам 2014 – 2016гг.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1752600" y="1447800"/>
          <a:ext cx="7162800" cy="484663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219200"/>
                <a:gridCol w="5943600"/>
              </a:tblGrid>
              <a:tr h="1554582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2013</a:t>
                      </a:r>
                      <a:endParaRPr lang="ru-RU" sz="1600" b="1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стажировка для руководителей образовательных учреждений городов Росатома по теме: «Организация и нормативное обеспечение разработки и реализации индивидуальных образовательных программ учащихся гимназии в условиях введения ФГОС начального и основного общего образования»</a:t>
                      </a:r>
                    </a:p>
                  </a:txBody>
                  <a:tcPr marT="45723" marB="45723" anchor="ctr"/>
                </a:tc>
              </a:tr>
              <a:tr h="579158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2013, 2015</a:t>
                      </a:r>
                      <a:endParaRPr lang="ru-RU" sz="1600" b="1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ТОП-500 лучших школ России по результатам ЕГЭ и Всероссийской олимпиады школьников</a:t>
                      </a:r>
                      <a:endParaRPr lang="ru-RU" sz="1600" b="0" dirty="0"/>
                    </a:p>
                  </a:txBody>
                  <a:tcPr marT="45723" marB="45723" anchor="ctr"/>
                </a:tc>
              </a:tr>
              <a:tr h="1554582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2014</a:t>
                      </a:r>
                      <a:endParaRPr lang="ru-RU" sz="1600" b="1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победитель конкурсного отбора муниципальных учреждений – образовательных организаций для создания базовых площадок в целях распространения моделей ГОУ образованием, обучения и повышения квалификации педагогических и управленческих работников системы образования по ГОУ</a:t>
                      </a:r>
                      <a:endParaRPr lang="ru-RU" sz="1600" b="1" dirty="0"/>
                    </a:p>
                  </a:txBody>
                  <a:tcPr marT="45723" marB="45723" anchor="ctr"/>
                </a:tc>
              </a:tr>
              <a:tr h="579158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2015, 2016</a:t>
                      </a:r>
                      <a:endParaRPr lang="ru-RU" sz="1600" b="1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ТОП-200 общеобразовательных учреждений по результатам поступления выпускников в ведущие вузы России</a:t>
                      </a:r>
                      <a:endParaRPr lang="ru-RU" sz="1600" b="1" dirty="0"/>
                    </a:p>
                  </a:txBody>
                  <a:tcPr marT="45723" marB="45723" anchor="ctr"/>
                </a:tc>
              </a:tr>
              <a:tr h="579158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2016</a:t>
                      </a:r>
                      <a:endParaRPr lang="ru-RU" sz="1600" b="1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региональная инновационная площадка в Челябинской области по реализации образовательного проекта «ТЕМП»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 anchor="ctr"/>
                </a:tc>
              </a:tr>
            </a:tbl>
          </a:graphicData>
        </a:graphic>
      </p:graphicFrame>
      <p:pic>
        <p:nvPicPr>
          <p:cNvPr id="4" name="Picture 5" descr="scgerb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1080575" cy="994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1828800" y="1600200"/>
            <a:ext cx="6781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0"/>
              <a:t>«Технология» (techne – искусство, мастерство, умение и logos – наука, знание, учение) – сознательное и планомерное расчленение производственных процессов на операции с целью определения последовательности их проведения.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76400" y="304800"/>
            <a:ext cx="45720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понятия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1828800" y="1981200"/>
            <a:ext cx="67818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Blip>
                <a:blip r:embed="rId2"/>
              </a:buBlip>
            </a:pPr>
            <a:r>
              <a:rPr lang="ru-RU" altLang="ru-RU" sz="2800" b="0"/>
              <a:t>    универсальность;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ru-RU" altLang="ru-RU" sz="2800" b="0"/>
              <a:t>    воспроизводимость;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ru-RU" altLang="ru-RU" sz="2800" b="0"/>
              <a:t>    тиражируемость;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ru-RU" altLang="ru-RU" sz="2800" b="0"/>
              <a:t>    управляемость на основе     	алгоритмизированной системы 	управленческих процедур;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ru-RU" altLang="ru-RU" sz="2800" b="0"/>
              <a:t>    системность.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524000" y="228600"/>
            <a:ext cx="5105400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Отличительные признаки </a:t>
            </a:r>
          </a:p>
          <a:p>
            <a:pPr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технологии  управления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1828800" y="1981200"/>
            <a:ext cx="6781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buFontTx/>
              <a:buAutoNum type="arabicPeriod"/>
              <a:defRPr/>
            </a:pPr>
            <a:r>
              <a:rPr lang="ru-RU" sz="3200" b="0" dirty="0"/>
              <a:t>Моделирование </a:t>
            </a:r>
          </a:p>
          <a:p>
            <a:pPr marL="514350" indent="-514350">
              <a:defRPr/>
            </a:pPr>
            <a:endParaRPr lang="ru-RU" sz="3200" b="0" dirty="0"/>
          </a:p>
          <a:p>
            <a:pPr>
              <a:defRPr/>
            </a:pPr>
            <a:r>
              <a:rPr lang="ru-RU" sz="3200" b="0" dirty="0"/>
              <a:t>2.  Алгоритмизация </a:t>
            </a:r>
          </a:p>
          <a:p>
            <a:pPr>
              <a:defRPr/>
            </a:pPr>
            <a:endParaRPr lang="ru-RU" sz="3200" b="0" dirty="0"/>
          </a:p>
          <a:p>
            <a:pPr>
              <a:defRPr/>
            </a:pPr>
            <a:r>
              <a:rPr lang="ru-RU" sz="3200" b="0" dirty="0"/>
              <a:t>3.  Стандартизация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00200" y="533400"/>
            <a:ext cx="58674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Уровни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технологизации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9"/>
          <p:cNvSpPr>
            <a:spLocks noChangeArrowheads="1"/>
          </p:cNvSpPr>
          <p:nvPr/>
        </p:nvSpPr>
        <p:spPr bwMode="auto">
          <a:xfrm>
            <a:off x="1905000" y="1447800"/>
            <a:ext cx="6858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2000"/>
              <a:t>МОДЕЛЬ ОБРАЗОВАТЕЛЬНОЙ СИСТЕМЫ, ОБЕСПЕЧИВАЮЩЕЙ НОВЫЕ ОБРАЗОВАТЕЛЬНЫЕ РЕЗУЛЬТАТЫ НА ОСНОВЕ ИНДИВИДУАЛИЗАЦИИ ОБРАЗОВАТЕЛЬНОЙ ДЕЯТЕЛЬНОСТИ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1981200" y="304800"/>
            <a:ext cx="6400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1" lang="ru-RU" altLang="ru-RU" sz="1800">
                <a:solidFill>
                  <a:srgbClr val="000000"/>
                </a:solidFill>
                <a:cs typeface="Arial" charset="0"/>
              </a:rPr>
              <a:t>муниципальное бюджетное общеобразовательное </a:t>
            </a:r>
            <a:br>
              <a:rPr kumimoji="1" lang="ru-RU" altLang="ru-RU" sz="1800">
                <a:solidFill>
                  <a:srgbClr val="000000"/>
                </a:solidFill>
                <a:cs typeface="Arial" charset="0"/>
              </a:rPr>
            </a:br>
            <a:r>
              <a:rPr kumimoji="1" lang="ru-RU" altLang="ru-RU" sz="1800">
                <a:solidFill>
                  <a:srgbClr val="000000"/>
                </a:solidFill>
                <a:cs typeface="Arial" charset="0"/>
              </a:rPr>
              <a:t>учреждение «Гимназия № 127» город Снежинск </a:t>
            </a:r>
          </a:p>
        </p:txBody>
      </p:sp>
      <p:pic>
        <p:nvPicPr>
          <p:cNvPr id="6149" name="Picture 5" descr="scgerb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958388" cy="882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2" name="Rectangle 12"/>
          <p:cNvSpPr>
            <a:spLocks noChangeArrowheads="1"/>
          </p:cNvSpPr>
          <p:nvPr/>
        </p:nvSpPr>
        <p:spPr bwMode="auto">
          <a:xfrm>
            <a:off x="1981200" y="3048000"/>
            <a:ext cx="68580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/>
              <a:t>Ведущая идея – </a:t>
            </a:r>
          </a:p>
          <a:p>
            <a:pPr eaLnBrk="1" hangingPunct="1"/>
            <a:r>
              <a:rPr lang="ru-RU" altLang="ru-RU" sz="2000" b="0"/>
              <a:t>обеспечение каждому гимназисту права и возможности формировать индивидуальный образовательный маршрут на основе развития индивидуальных способностей и наиболее полного удовлетворения образовательных потребностей для подготовки к самостоятельному осознанному выбору профессии и успешному построению жизненной карьеры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57200" y="228600"/>
            <a:ext cx="8305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1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МОДЕЛЬ ОБРАЗОВАТЕЛЬНОЙ СИСТЕМЫ, ОБЕСПЕЧИВАЮЩЕЙ НОВЫЕ ОБРАЗОВАТЕЛЬНЫЕ РЕЗУЛЬТАТЫ НА ОСНОВЕ ИНДИВИДУАЛИЗАЦИИ ОБРАЗОВАТЕЛЬНОЙ ДЕЯТЕЛЬНОСТИ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905000" y="1920875"/>
            <a:ext cx="6629400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3200"/>
              <a:t>Компоненты модели:</a:t>
            </a:r>
          </a:p>
          <a:p>
            <a:r>
              <a:rPr lang="ru-RU" altLang="ru-RU" sz="3200"/>
              <a:t> </a:t>
            </a:r>
          </a:p>
          <a:p>
            <a:pPr algn="just">
              <a:buFont typeface="Wingdings" pitchFamily="2" charset="2"/>
              <a:buChar char="§"/>
            </a:pPr>
            <a:r>
              <a:rPr lang="ru-RU" altLang="ru-RU" sz="3200"/>
              <a:t>  Целевой</a:t>
            </a:r>
          </a:p>
          <a:p>
            <a:pPr algn="just">
              <a:buFont typeface="Wingdings" pitchFamily="2" charset="2"/>
              <a:buChar char="§"/>
            </a:pPr>
            <a:r>
              <a:rPr lang="ru-RU" altLang="ru-RU" sz="3200"/>
              <a:t>  Содержательный </a:t>
            </a:r>
          </a:p>
          <a:p>
            <a:pPr algn="just">
              <a:buFont typeface="Wingdings" pitchFamily="2" charset="2"/>
              <a:buChar char="§"/>
            </a:pPr>
            <a:r>
              <a:rPr lang="ru-RU" altLang="ru-RU" sz="3200"/>
              <a:t>  Процессуальный</a:t>
            </a:r>
          </a:p>
          <a:p>
            <a:pPr algn="just">
              <a:buFont typeface="Wingdings" pitchFamily="2" charset="2"/>
              <a:buChar char="§"/>
            </a:pPr>
            <a:r>
              <a:rPr lang="ru-RU" altLang="ru-RU" sz="3200"/>
              <a:t>  Результативный </a:t>
            </a:r>
          </a:p>
        </p:txBody>
      </p:sp>
      <p:pic>
        <p:nvPicPr>
          <p:cNvPr id="6149" name="Picture 5" descr="scgerb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062" y="1423992"/>
            <a:ext cx="958388" cy="882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57200" y="368300"/>
            <a:ext cx="830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Целевой компонент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828800" y="1905000"/>
            <a:ext cx="66294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Цель: </a:t>
            </a:r>
          </a:p>
          <a:p>
            <a:pPr eaLnBrk="1" hangingPunct="1"/>
            <a:r>
              <a:rPr lang="ru-RU" altLang="ru-RU" b="0"/>
              <a:t>	создание условий для индивидуализации образовательной деятельности в гимназии как стратегического направления повышения качества образования, обеспечивающего достижение учащимися новых образовательных результатов посредством разработки и реализации индивидуальных учебных планов</a:t>
            </a:r>
          </a:p>
        </p:txBody>
      </p:sp>
      <p:pic>
        <p:nvPicPr>
          <p:cNvPr id="6149" name="Picture 5" descr="scgerb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062" y="1576392"/>
            <a:ext cx="958388" cy="882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457200" y="368300"/>
            <a:ext cx="830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3600">
                <a:effectLst>
                  <a:outerShdw blurRad="38100" dist="38100" dir="2700000" algn="tl">
                    <a:srgbClr val="FFFFFF"/>
                  </a:outerShdw>
                </a:effectLst>
              </a:rPr>
              <a:t>Целевой компонент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676400" y="1582738"/>
            <a:ext cx="7239000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/>
              <a:t>Задачи:</a:t>
            </a:r>
          </a:p>
          <a:p>
            <a:pPr eaLnBrk="1" hangingPunct="1">
              <a:buFont typeface="Tahoma" pitchFamily="34" charset="0"/>
              <a:buAutoNum type="arabicPeriod"/>
            </a:pPr>
            <a:r>
              <a:rPr lang="ru-RU" altLang="ru-RU" sz="2000" b="0"/>
              <a:t>Обеспечить выявление индивидуальных способностей и образовательных потребностей учащихся, в том числе с высоким потенциалом развития.</a:t>
            </a:r>
          </a:p>
          <a:p>
            <a:pPr eaLnBrk="1" hangingPunct="1">
              <a:buFont typeface="Tahoma" pitchFamily="34" charset="0"/>
              <a:buAutoNum type="arabicPeriod"/>
            </a:pPr>
            <a:r>
              <a:rPr lang="ru-RU" altLang="ru-RU" sz="2000" b="0"/>
              <a:t>Обеспечить формирование и удовлетворение социального заказа на основе индивидуализации образовательной деятельности. </a:t>
            </a:r>
          </a:p>
          <a:p>
            <a:pPr eaLnBrk="1" hangingPunct="1">
              <a:buFont typeface="Tahoma" pitchFamily="34" charset="0"/>
              <a:buAutoNum type="arabicPeriod"/>
            </a:pPr>
            <a:r>
              <a:rPr lang="ru-RU" altLang="ru-RU" sz="2000" b="0"/>
              <a:t>Определить комплекс ресурсов, необходимых для обеспечения индивидуализации образовательной деятельности, расширить спектр образовательных услуг, кадровых, материально-технических ресурсов за счет взаимодействия с социальными партнерами </a:t>
            </a:r>
            <a:endParaRPr lang="ru-RU" altLang="zh-CN" sz="2000" b="0"/>
          </a:p>
          <a:p>
            <a:pPr eaLnBrk="1" hangingPunct="1">
              <a:buFont typeface="Tahoma" pitchFamily="34" charset="0"/>
              <a:buAutoNum type="arabicPeriod"/>
            </a:pPr>
            <a:r>
              <a:rPr lang="ru-RU" altLang="zh-CN" sz="2000" b="0"/>
              <a:t>Обеспечить выбор стратегий индивидуализации обучения с учетом выявленных образовательных потребностей и имеющихся ресурсов.</a:t>
            </a:r>
          </a:p>
        </p:txBody>
      </p:sp>
      <p:pic>
        <p:nvPicPr>
          <p:cNvPr id="6149" name="Picture 5" descr="scgerb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9862" y="1500192"/>
            <a:ext cx="958388" cy="882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457200" y="368300"/>
            <a:ext cx="830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3600">
                <a:effectLst>
                  <a:outerShdw blurRad="38100" dist="38100" dir="2700000" algn="tl">
                    <a:srgbClr val="FFFFFF"/>
                  </a:outerShdw>
                </a:effectLst>
              </a:rPr>
              <a:t>Целевой компонент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676400" y="1404938"/>
            <a:ext cx="73152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/>
              <a:t>Задачи:</a:t>
            </a:r>
          </a:p>
          <a:p>
            <a:pPr eaLnBrk="1" hangingPunct="1">
              <a:buFontTx/>
              <a:buAutoNum type="arabicPeriod" startAt="5"/>
            </a:pPr>
            <a:r>
              <a:rPr lang="ru-RU" altLang="zh-CN" sz="2000" b="0"/>
              <a:t>Разработать пакет локальных актов, регламентирующих организацию образовательной деятельности на основе индивидуализации обучения.</a:t>
            </a:r>
          </a:p>
          <a:p>
            <a:pPr eaLnBrk="1" hangingPunct="1">
              <a:buFontTx/>
              <a:buAutoNum type="arabicPeriod" startAt="5"/>
            </a:pPr>
            <a:r>
              <a:rPr lang="ru-RU" altLang="zh-CN" sz="2000" b="0"/>
              <a:t>Отработать алгоритм проектирования и реализации индивидуальных учебных планов учащихся с учетом форм организации образовательной деятельности.</a:t>
            </a:r>
          </a:p>
          <a:p>
            <a:pPr eaLnBrk="1" hangingPunct="1">
              <a:buFontTx/>
              <a:buAutoNum type="arabicPeriod" startAt="5"/>
            </a:pPr>
            <a:r>
              <a:rPr lang="ru-RU" altLang="zh-CN" sz="2000" b="0"/>
              <a:t>Использовать новые формы организации образовательной деятельности, основанные на выборе учащихся и их родителей (модульные курсы, дистанционное обучение, проектная и исследовательская работа).</a:t>
            </a:r>
          </a:p>
          <a:p>
            <a:pPr eaLnBrk="1" hangingPunct="1">
              <a:buFontTx/>
              <a:buAutoNum type="arabicPeriod" startAt="5"/>
            </a:pPr>
            <a:r>
              <a:rPr lang="ru-RU" altLang="zh-CN" sz="2000" b="0"/>
              <a:t>Совершенствовать компетенции педагогов в сфере современных образовательных технологий.</a:t>
            </a:r>
          </a:p>
          <a:p>
            <a:pPr eaLnBrk="1" hangingPunct="1">
              <a:buFontTx/>
              <a:buAutoNum type="arabicPeriod" startAt="5"/>
            </a:pPr>
            <a:r>
              <a:rPr lang="ru-RU" altLang="zh-CN" sz="2000" b="0"/>
              <a:t>Определить критерии результативности реализации модели образовательной системы.</a:t>
            </a:r>
            <a:endParaRPr lang="ru-RU" altLang="ru-RU" sz="2000" b="0"/>
          </a:p>
        </p:txBody>
      </p:sp>
      <p:pic>
        <p:nvPicPr>
          <p:cNvPr id="6149" name="Picture 5" descr="scgerb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9862" y="1500192"/>
            <a:ext cx="958388" cy="882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</p:bldLst>
  </p:timing>
</p:sld>
</file>

<file path=ppt/theme/theme1.xml><?xml version="1.0" encoding="utf-8"?>
<a:theme xmlns:a="http://schemas.openxmlformats.org/drawingml/2006/main" name="01140834">
  <a:themeElements>
    <a:clrScheme name="01140834 1">
      <a:dk1>
        <a:srgbClr val="080808"/>
      </a:dk1>
      <a:lt1>
        <a:srgbClr val="7AA6B0"/>
      </a:lt1>
      <a:dk2>
        <a:srgbClr val="000000"/>
      </a:dk2>
      <a:lt2>
        <a:srgbClr val="080808"/>
      </a:lt2>
      <a:accent1>
        <a:srgbClr val="917AA4"/>
      </a:accent1>
      <a:accent2>
        <a:srgbClr val="76669A"/>
      </a:accent2>
      <a:accent3>
        <a:srgbClr val="BED0D4"/>
      </a:accent3>
      <a:accent4>
        <a:srgbClr val="060606"/>
      </a:accent4>
      <a:accent5>
        <a:srgbClr val="C7BECF"/>
      </a:accent5>
      <a:accent6>
        <a:srgbClr val="6A5C8B"/>
      </a:accent6>
      <a:hlink>
        <a:srgbClr val="377B89"/>
      </a:hlink>
      <a:folHlink>
        <a:srgbClr val="1A4E54"/>
      </a:folHlink>
    </a:clrScheme>
    <a:fontScheme name="01140834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01140834 1">
        <a:dk1>
          <a:srgbClr val="080808"/>
        </a:dk1>
        <a:lt1>
          <a:srgbClr val="7AA6B0"/>
        </a:lt1>
        <a:dk2>
          <a:srgbClr val="000000"/>
        </a:dk2>
        <a:lt2>
          <a:srgbClr val="080808"/>
        </a:lt2>
        <a:accent1>
          <a:srgbClr val="917AA4"/>
        </a:accent1>
        <a:accent2>
          <a:srgbClr val="76669A"/>
        </a:accent2>
        <a:accent3>
          <a:srgbClr val="BED0D4"/>
        </a:accent3>
        <a:accent4>
          <a:srgbClr val="060606"/>
        </a:accent4>
        <a:accent5>
          <a:srgbClr val="C7BECF"/>
        </a:accent5>
        <a:accent6>
          <a:srgbClr val="6A5C8B"/>
        </a:accent6>
        <a:hlink>
          <a:srgbClr val="377B89"/>
        </a:hlink>
        <a:folHlink>
          <a:srgbClr val="1A4E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Клеточки</Template>
  <TotalTime>3423</TotalTime>
  <Words>1242</Words>
  <Application>Microsoft Office PowerPoint</Application>
  <PresentationFormat>Экран (4:3)</PresentationFormat>
  <Paragraphs>205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Tahoma</vt:lpstr>
      <vt:lpstr>Wingdings</vt:lpstr>
      <vt:lpstr>Calibri</vt:lpstr>
      <vt:lpstr>Times New Roman</vt:lpstr>
      <vt:lpstr>01140834</vt:lpstr>
      <vt:lpstr>Технологизация как фактор совершенствования механизмов управления индивидуализацией образовательных программ и профориентационной деятельностью общеобразовательной организации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Содержательно-процессуальный компонент  Организационные формы</vt:lpstr>
      <vt:lpstr>Содержательно-процессуальный компонент  Организационные формы</vt:lpstr>
      <vt:lpstr>Содержательно-процессуальный компонент  Содержание образования</vt:lpstr>
      <vt:lpstr>Содержательно-процессуальный компонент  Ресурсное обеспечение</vt:lpstr>
      <vt:lpstr>Достигнутые результаты реализации модели по итогам 2014 – 2016гг.</vt:lpstr>
      <vt:lpstr>Достигнутые результаты реализации модели по итогам 2014 – 2016гг.</vt:lpstr>
      <vt:lpstr>Достигнутые результаты реализации модели по итогам 2014 – 2016гг.</vt:lpstr>
      <vt:lpstr>Достигнутые результаты реализации модели по итогам 2014 – 2016гг.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for project post-mortem</dc:title>
  <dc:creator>Pavel Raska</dc:creator>
  <cp:lastModifiedBy>Павел А.Сафронов</cp:lastModifiedBy>
  <cp:revision>316</cp:revision>
  <dcterms:created xsi:type="dcterms:W3CDTF">2006-04-07T09:50:24Z</dcterms:created>
  <dcterms:modified xsi:type="dcterms:W3CDTF">2018-10-08T10:26:09Z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1049</vt:lpwstr>
  </property>
  <property fmtid="{D5CDD505-2E9C-101B-9397-08002B2CF9AE}" pid="3" name="DirectSourceMarket">
    <vt:lpwstr>english</vt:lpwstr>
  </property>
  <property fmtid="{D5CDD505-2E9C-101B-9397-08002B2CF9AE}" pid="4" name="OriginalSourceMarket">
    <vt:lpwstr>english</vt:lpwstr>
  </property>
  <property fmtid="{D5CDD505-2E9C-101B-9397-08002B2CF9AE}" pid="5" name="Markets">
    <vt:lpwstr/>
  </property>
  <property fmtid="{D5CDD505-2E9C-101B-9397-08002B2CF9AE}" pid="6" name="AssetType">
    <vt:lpwstr>TP</vt:lpwstr>
  </property>
  <property fmtid="{D5CDD505-2E9C-101B-9397-08002B2CF9AE}" pid="7" name="PrimaryImageGen">
    <vt:lpwstr>1</vt:lpwstr>
  </property>
  <property fmtid="{D5CDD505-2E9C-101B-9397-08002B2CF9AE}" pid="8" name="UANotes">
    <vt:lpwstr>LEGACY FROM TOW. Assigned to Luann for retrofit pass</vt:lpwstr>
  </property>
  <property fmtid="{D5CDD505-2E9C-101B-9397-08002B2CF9AE}" pid="9" name="ContentTypeId">
    <vt:lpwstr>0x0101006025706CF4CD034688BEBAE97A2E701D0202001F9DE411C1B38343BE78B0080F632418</vt:lpwstr>
  </property>
  <property fmtid="{D5CDD505-2E9C-101B-9397-08002B2CF9AE}" pid="10" name="display_urn:schemas-microsoft-com:office:office#APAuthor">
    <vt:lpwstr>REDMOND\cynvey</vt:lpwstr>
  </property>
  <property fmtid="{D5CDD505-2E9C-101B-9397-08002B2CF9AE}" pid="11" name="APAuthor">
    <vt:lpwstr>241</vt:lpwstr>
  </property>
  <property fmtid="{D5CDD505-2E9C-101B-9397-08002B2CF9AE}" pid="12" name="CHMName">
    <vt:lpwstr/>
  </property>
  <property fmtid="{D5CDD505-2E9C-101B-9397-08002B2CF9AE}" pid="13" name="IsDeleted">
    <vt:lpwstr>0</vt:lpwstr>
  </property>
  <property fmtid="{D5CDD505-2E9C-101B-9397-08002B2CF9AE}" pid="14" name="Milestone">
    <vt:lpwstr>Continuous</vt:lpwstr>
  </property>
  <property fmtid="{D5CDD505-2E9C-101B-9397-08002B2CF9AE}" pid="15" name="ParentAssetId">
    <vt:lpwstr/>
  </property>
  <property fmtid="{D5CDD505-2E9C-101B-9397-08002B2CF9AE}" pid="16" name="ShowIn">
    <vt:lpwstr>Show everywhere</vt:lpwstr>
  </property>
  <property fmtid="{D5CDD505-2E9C-101B-9397-08002B2CF9AE}" pid="17" name="AssetId">
    <vt:lpwstr>TS001018455</vt:lpwstr>
  </property>
  <property fmtid="{D5CDD505-2E9C-101B-9397-08002B2CF9AE}" pid="18" name="IsSearchable">
    <vt:lpwstr>0</vt:lpwstr>
  </property>
  <property fmtid="{D5CDD505-2E9C-101B-9397-08002B2CF9AE}" pid="19" name="EditorialStatus">
    <vt:lpwstr/>
  </property>
  <property fmtid="{D5CDD505-2E9C-101B-9397-08002B2CF9AE}" pid="20" name="NumericId">
    <vt:lpwstr>-1.00000000000000</vt:lpwstr>
  </property>
  <property fmtid="{D5CDD505-2E9C-101B-9397-08002B2CF9AE}" pid="21" name="PublishTargets">
    <vt:lpwstr>OfficeOnline</vt:lpwstr>
  </property>
  <property fmtid="{D5CDD505-2E9C-101B-9397-08002B2CF9AE}" pid="22" name="display_urn:schemas-microsoft-com:office:office#APEditor">
    <vt:lpwstr>REDMOND\v-luannv</vt:lpwstr>
  </property>
  <property fmtid="{D5CDD505-2E9C-101B-9397-08002B2CF9AE}" pid="23" name="APEditor">
    <vt:lpwstr>103</vt:lpwstr>
  </property>
  <property fmtid="{D5CDD505-2E9C-101B-9397-08002B2CF9AE}" pid="24" name="SourceTitle">
    <vt:lpwstr>Presentation for project post-mortem</vt:lpwstr>
  </property>
  <property fmtid="{D5CDD505-2E9C-101B-9397-08002B2CF9AE}" pid="25" name="UACurrentWords">
    <vt:lpwstr>0</vt:lpwstr>
  </property>
  <property fmtid="{D5CDD505-2E9C-101B-9397-08002B2CF9AE}" pid="26" name="UALocRecommendation">
    <vt:lpwstr>Localize</vt:lpwstr>
  </property>
  <property fmtid="{D5CDD505-2E9C-101B-9397-08002B2CF9AE}" pid="27" name="UALocComments">
    <vt:lpwstr/>
  </property>
  <property fmtid="{D5CDD505-2E9C-101B-9397-08002B2CF9AE}" pid="28" name="Applications">
    <vt:lpwstr>172;#Office 2000;#-1;#TBD;#-1;#TBD;#-1;#TBD;#-1;#TBD</vt:lpwstr>
  </property>
  <property fmtid="{D5CDD505-2E9C-101B-9397-08002B2CF9AE}" pid="29" name="Content Type">
    <vt:lpwstr>OOFile</vt:lpwstr>
  </property>
  <property fmtid="{D5CDD505-2E9C-101B-9397-08002B2CF9AE}" pid="30" name="AuthoringAssetId">
    <vt:lpwstr>TP001018455</vt:lpwstr>
  </property>
</Properties>
</file>