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m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61" r:id="rId3"/>
    <p:sldId id="263" r:id="rId4"/>
    <p:sldId id="264" r:id="rId5"/>
    <p:sldId id="266" r:id="rId6"/>
    <p:sldId id="267" r:id="rId7"/>
    <p:sldId id="268" r:id="rId8"/>
    <p:sldId id="269" r:id="rId9"/>
    <p:sldId id="276" r:id="rId10"/>
    <p:sldId id="277" r:id="rId11"/>
    <p:sldId id="270" r:id="rId12"/>
    <p:sldId id="271" r:id="rId13"/>
    <p:sldId id="272" r:id="rId14"/>
    <p:sldId id="273" r:id="rId15"/>
    <p:sldId id="274" r:id="rId16"/>
    <p:sldId id="278" r:id="rId17"/>
    <p:sldId id="279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011BD0-966F-44D6-8721-036905E3EDDB}" type="doc">
      <dgm:prSet loTypeId="urn:microsoft.com/office/officeart/2005/8/layout/vProcess5" loCatId="process" qsTypeId="urn:microsoft.com/office/officeart/2005/8/quickstyle/simple5" qsCatId="simple" csTypeId="urn:microsoft.com/office/officeart/2005/8/colors/accent2_2" csCatId="accent2" phldr="1"/>
      <dgm:spPr/>
    </dgm:pt>
    <dgm:pt modelId="{AF9CA2EE-408F-4317-A6D9-9485485F26EE}">
      <dgm:prSet phldrT="[Текст]"/>
      <dgm:spPr/>
      <dgm:t>
        <a:bodyPr/>
        <a:lstStyle/>
        <a:p>
          <a:r>
            <a:rPr lang="ru-RU" dirty="0" smtClean="0">
              <a:solidFill>
                <a:srgbClr val="00B050"/>
              </a:solidFill>
            </a:rPr>
            <a:t>Рачительность</a:t>
          </a:r>
          <a:endParaRPr lang="ru-RU" dirty="0">
            <a:solidFill>
              <a:srgbClr val="00B050"/>
            </a:solidFill>
          </a:endParaRPr>
        </a:p>
      </dgm:t>
    </dgm:pt>
    <dgm:pt modelId="{16A67959-4F7C-466B-9A53-EAD9A27B2752}" type="parTrans" cxnId="{C888A7CC-ECBE-478B-9060-89A2F47CBC02}">
      <dgm:prSet/>
      <dgm:spPr/>
      <dgm:t>
        <a:bodyPr/>
        <a:lstStyle/>
        <a:p>
          <a:endParaRPr lang="ru-RU"/>
        </a:p>
      </dgm:t>
    </dgm:pt>
    <dgm:pt modelId="{4D30BDDC-CC01-4D9D-86EF-8E87ED71BB3D}" type="sibTrans" cxnId="{C888A7CC-ECBE-478B-9060-89A2F47CBC02}">
      <dgm:prSet/>
      <dgm:spPr/>
      <dgm:t>
        <a:bodyPr/>
        <a:lstStyle/>
        <a:p>
          <a:endParaRPr lang="ru-RU"/>
        </a:p>
      </dgm:t>
    </dgm:pt>
    <dgm:pt modelId="{33544EDE-B07B-482E-9A78-74E9F1F9AF01}">
      <dgm:prSet phldrT="[Текст]"/>
      <dgm:spPr/>
      <dgm:t>
        <a:bodyPr/>
        <a:lstStyle/>
        <a:p>
          <a:r>
            <a:rPr lang="ru-RU" dirty="0" smtClean="0"/>
            <a:t>Бережливость</a:t>
          </a:r>
          <a:endParaRPr lang="ru-RU" dirty="0"/>
        </a:p>
      </dgm:t>
    </dgm:pt>
    <dgm:pt modelId="{9B6E7D90-4947-4FF2-8877-12AA69300789}" type="parTrans" cxnId="{EBB7BD84-1034-40D7-B2F2-7A051BBE4BCE}">
      <dgm:prSet/>
      <dgm:spPr/>
      <dgm:t>
        <a:bodyPr/>
        <a:lstStyle/>
        <a:p>
          <a:endParaRPr lang="ru-RU"/>
        </a:p>
      </dgm:t>
    </dgm:pt>
    <dgm:pt modelId="{CEB3CAEC-08FC-4C34-9C3E-99EA7EB33622}" type="sibTrans" cxnId="{EBB7BD84-1034-40D7-B2F2-7A051BBE4BCE}">
      <dgm:prSet/>
      <dgm:spPr/>
      <dgm:t>
        <a:bodyPr/>
        <a:lstStyle/>
        <a:p>
          <a:endParaRPr lang="ru-RU"/>
        </a:p>
      </dgm:t>
    </dgm:pt>
    <dgm:pt modelId="{9ECC7361-2396-4325-886A-166A5FF25607}">
      <dgm:prSet phldrT="[Текст]"/>
      <dgm:spPr/>
      <dgm:t>
        <a:bodyPr/>
        <a:lstStyle/>
        <a:p>
          <a:r>
            <a:rPr lang="ru-RU" dirty="0" smtClean="0"/>
            <a:t>Экономность</a:t>
          </a:r>
          <a:endParaRPr lang="ru-RU" dirty="0"/>
        </a:p>
      </dgm:t>
    </dgm:pt>
    <dgm:pt modelId="{BA4E8963-86D0-424A-BA58-1A81B6450155}" type="parTrans" cxnId="{E67182BC-6D40-428A-B086-0A9FFE9924CB}">
      <dgm:prSet/>
      <dgm:spPr/>
      <dgm:t>
        <a:bodyPr/>
        <a:lstStyle/>
        <a:p>
          <a:endParaRPr lang="ru-RU"/>
        </a:p>
      </dgm:t>
    </dgm:pt>
    <dgm:pt modelId="{66476F47-AFD7-4C8F-A797-5304AB307794}" type="sibTrans" cxnId="{E67182BC-6D40-428A-B086-0A9FFE9924CB}">
      <dgm:prSet/>
      <dgm:spPr/>
      <dgm:t>
        <a:bodyPr/>
        <a:lstStyle/>
        <a:p>
          <a:endParaRPr lang="ru-RU"/>
        </a:p>
      </dgm:t>
    </dgm:pt>
    <dgm:pt modelId="{2BC9A942-289D-4F20-BC3A-7363CBD873DF}" type="pres">
      <dgm:prSet presAssocID="{8D011BD0-966F-44D6-8721-036905E3EDDB}" presName="outerComposite" presStyleCnt="0">
        <dgm:presLayoutVars>
          <dgm:chMax val="5"/>
          <dgm:dir/>
          <dgm:resizeHandles val="exact"/>
        </dgm:presLayoutVars>
      </dgm:prSet>
      <dgm:spPr/>
    </dgm:pt>
    <dgm:pt modelId="{A05BE8DD-396C-469A-9302-B944E002F7FB}" type="pres">
      <dgm:prSet presAssocID="{8D011BD0-966F-44D6-8721-036905E3EDDB}" presName="dummyMaxCanvas" presStyleCnt="0">
        <dgm:presLayoutVars/>
      </dgm:prSet>
      <dgm:spPr/>
    </dgm:pt>
    <dgm:pt modelId="{6F7B3393-9E5C-4F06-8015-F5FFD0224FA6}" type="pres">
      <dgm:prSet presAssocID="{8D011BD0-966F-44D6-8721-036905E3EDDB}" presName="ThreeNodes_1" presStyleLbl="node1" presStyleIdx="0" presStyleCnt="3" custLinFactNeighborY="-21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61953-1DB7-4181-8B07-04CD5EA0D6DF}" type="pres">
      <dgm:prSet presAssocID="{8D011BD0-966F-44D6-8721-036905E3EDD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634AD-5529-477A-B112-E1E060DB9188}" type="pres">
      <dgm:prSet presAssocID="{8D011BD0-966F-44D6-8721-036905E3EDD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1DFFA7-0115-4DC3-B4CD-2A431A34E3DF}" type="pres">
      <dgm:prSet presAssocID="{8D011BD0-966F-44D6-8721-036905E3EDD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149291-2C97-4B34-A496-9452FF96C0D4}" type="pres">
      <dgm:prSet presAssocID="{8D011BD0-966F-44D6-8721-036905E3EDD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6CE306-3258-4E5D-89D7-F9F3AC077A78}" type="pres">
      <dgm:prSet presAssocID="{8D011BD0-966F-44D6-8721-036905E3EDD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F6461E-3D0E-4A91-8346-FA7BB2C8F37E}" type="pres">
      <dgm:prSet presAssocID="{8D011BD0-966F-44D6-8721-036905E3EDD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CCBEC-6700-4E07-B216-695F6E812A67}" type="pres">
      <dgm:prSet presAssocID="{8D011BD0-966F-44D6-8721-036905E3EDD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CC1E92-9D85-4DAF-B9DB-739025543731}" type="presOf" srcId="{9ECC7361-2396-4325-886A-166A5FF25607}" destId="{F4D634AD-5529-477A-B112-E1E060DB9188}" srcOrd="0" destOrd="0" presId="urn:microsoft.com/office/officeart/2005/8/layout/vProcess5"/>
    <dgm:cxn modelId="{535B1212-2E1E-46D3-BBE1-DE0965FCCC43}" type="presOf" srcId="{9ECC7361-2396-4325-886A-166A5FF25607}" destId="{C2BCCBEC-6700-4E07-B216-695F6E812A67}" srcOrd="1" destOrd="0" presId="urn:microsoft.com/office/officeart/2005/8/layout/vProcess5"/>
    <dgm:cxn modelId="{E67182BC-6D40-428A-B086-0A9FFE9924CB}" srcId="{8D011BD0-966F-44D6-8721-036905E3EDDB}" destId="{9ECC7361-2396-4325-886A-166A5FF25607}" srcOrd="2" destOrd="0" parTransId="{BA4E8963-86D0-424A-BA58-1A81B6450155}" sibTransId="{66476F47-AFD7-4C8F-A797-5304AB307794}"/>
    <dgm:cxn modelId="{A564A10F-150B-4A42-B2E7-FBB79A182EA6}" type="presOf" srcId="{AF9CA2EE-408F-4317-A6D9-9485485F26EE}" destId="{6F7B3393-9E5C-4F06-8015-F5FFD0224FA6}" srcOrd="0" destOrd="0" presId="urn:microsoft.com/office/officeart/2005/8/layout/vProcess5"/>
    <dgm:cxn modelId="{39C537ED-02A6-4D10-A293-7C5820311E2B}" type="presOf" srcId="{33544EDE-B07B-482E-9A78-74E9F1F9AF01}" destId="{69F6461E-3D0E-4A91-8346-FA7BB2C8F37E}" srcOrd="1" destOrd="0" presId="urn:microsoft.com/office/officeart/2005/8/layout/vProcess5"/>
    <dgm:cxn modelId="{AF10EA7B-FA74-4056-BA3D-BD69538B2837}" type="presOf" srcId="{CEB3CAEC-08FC-4C34-9C3E-99EA7EB33622}" destId="{62149291-2C97-4B34-A496-9452FF96C0D4}" srcOrd="0" destOrd="0" presId="urn:microsoft.com/office/officeart/2005/8/layout/vProcess5"/>
    <dgm:cxn modelId="{0058C8D1-C516-460B-8522-0AAE8DD7619F}" type="presOf" srcId="{33544EDE-B07B-482E-9A78-74E9F1F9AF01}" destId="{6B661953-1DB7-4181-8B07-04CD5EA0D6DF}" srcOrd="0" destOrd="0" presId="urn:microsoft.com/office/officeart/2005/8/layout/vProcess5"/>
    <dgm:cxn modelId="{8EDC5E52-C4FE-4388-A656-282A0D58B77E}" type="presOf" srcId="{4D30BDDC-CC01-4D9D-86EF-8E87ED71BB3D}" destId="{5E1DFFA7-0115-4DC3-B4CD-2A431A34E3DF}" srcOrd="0" destOrd="0" presId="urn:microsoft.com/office/officeart/2005/8/layout/vProcess5"/>
    <dgm:cxn modelId="{62804B9A-4A6A-43B0-A912-F5EF6C67254B}" type="presOf" srcId="{8D011BD0-966F-44D6-8721-036905E3EDDB}" destId="{2BC9A942-289D-4F20-BC3A-7363CBD873DF}" srcOrd="0" destOrd="0" presId="urn:microsoft.com/office/officeart/2005/8/layout/vProcess5"/>
    <dgm:cxn modelId="{C888A7CC-ECBE-478B-9060-89A2F47CBC02}" srcId="{8D011BD0-966F-44D6-8721-036905E3EDDB}" destId="{AF9CA2EE-408F-4317-A6D9-9485485F26EE}" srcOrd="0" destOrd="0" parTransId="{16A67959-4F7C-466B-9A53-EAD9A27B2752}" sibTransId="{4D30BDDC-CC01-4D9D-86EF-8E87ED71BB3D}"/>
    <dgm:cxn modelId="{EFD2358B-79CD-4F41-9AF9-15EAE4201865}" type="presOf" srcId="{AF9CA2EE-408F-4317-A6D9-9485485F26EE}" destId="{406CE306-3258-4E5D-89D7-F9F3AC077A78}" srcOrd="1" destOrd="0" presId="urn:microsoft.com/office/officeart/2005/8/layout/vProcess5"/>
    <dgm:cxn modelId="{EBB7BD84-1034-40D7-B2F2-7A051BBE4BCE}" srcId="{8D011BD0-966F-44D6-8721-036905E3EDDB}" destId="{33544EDE-B07B-482E-9A78-74E9F1F9AF01}" srcOrd="1" destOrd="0" parTransId="{9B6E7D90-4947-4FF2-8877-12AA69300789}" sibTransId="{CEB3CAEC-08FC-4C34-9C3E-99EA7EB33622}"/>
    <dgm:cxn modelId="{21B30D44-8C5E-4CD0-8C6F-75F20BF02661}" type="presParOf" srcId="{2BC9A942-289D-4F20-BC3A-7363CBD873DF}" destId="{A05BE8DD-396C-469A-9302-B944E002F7FB}" srcOrd="0" destOrd="0" presId="urn:microsoft.com/office/officeart/2005/8/layout/vProcess5"/>
    <dgm:cxn modelId="{F8C27A45-1C14-4890-9245-961764ABB727}" type="presParOf" srcId="{2BC9A942-289D-4F20-BC3A-7363CBD873DF}" destId="{6F7B3393-9E5C-4F06-8015-F5FFD0224FA6}" srcOrd="1" destOrd="0" presId="urn:microsoft.com/office/officeart/2005/8/layout/vProcess5"/>
    <dgm:cxn modelId="{62D436F2-C3D5-4CCF-92CF-8B34DF1681A5}" type="presParOf" srcId="{2BC9A942-289D-4F20-BC3A-7363CBD873DF}" destId="{6B661953-1DB7-4181-8B07-04CD5EA0D6DF}" srcOrd="2" destOrd="0" presId="urn:microsoft.com/office/officeart/2005/8/layout/vProcess5"/>
    <dgm:cxn modelId="{4EAABCDB-D762-430B-9544-5AA4977FA784}" type="presParOf" srcId="{2BC9A942-289D-4F20-BC3A-7363CBD873DF}" destId="{F4D634AD-5529-477A-B112-E1E060DB9188}" srcOrd="3" destOrd="0" presId="urn:microsoft.com/office/officeart/2005/8/layout/vProcess5"/>
    <dgm:cxn modelId="{BA09E2DD-DF03-4581-8DB5-AA0881734422}" type="presParOf" srcId="{2BC9A942-289D-4F20-BC3A-7363CBD873DF}" destId="{5E1DFFA7-0115-4DC3-B4CD-2A431A34E3DF}" srcOrd="4" destOrd="0" presId="urn:microsoft.com/office/officeart/2005/8/layout/vProcess5"/>
    <dgm:cxn modelId="{F5674952-48B4-4290-9215-F11920D20FD8}" type="presParOf" srcId="{2BC9A942-289D-4F20-BC3A-7363CBD873DF}" destId="{62149291-2C97-4B34-A496-9452FF96C0D4}" srcOrd="5" destOrd="0" presId="urn:microsoft.com/office/officeart/2005/8/layout/vProcess5"/>
    <dgm:cxn modelId="{1DA0155A-1B0D-46E4-9BA3-018C5D3BB904}" type="presParOf" srcId="{2BC9A942-289D-4F20-BC3A-7363CBD873DF}" destId="{406CE306-3258-4E5D-89D7-F9F3AC077A78}" srcOrd="6" destOrd="0" presId="urn:microsoft.com/office/officeart/2005/8/layout/vProcess5"/>
    <dgm:cxn modelId="{B35C0CE3-19B0-4F4F-A35F-F876829AD5C3}" type="presParOf" srcId="{2BC9A942-289D-4F20-BC3A-7363CBD873DF}" destId="{69F6461E-3D0E-4A91-8346-FA7BB2C8F37E}" srcOrd="7" destOrd="0" presId="urn:microsoft.com/office/officeart/2005/8/layout/vProcess5"/>
    <dgm:cxn modelId="{C43F6158-72CF-4274-A39C-93AAAC79EACC}" type="presParOf" srcId="{2BC9A942-289D-4F20-BC3A-7363CBD873DF}" destId="{C2BCCBEC-6700-4E07-B216-695F6E812A6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7B3393-9E5C-4F06-8015-F5FFD0224FA6}">
      <dsp:nvSpPr>
        <dsp:cNvPr id="0" name=""/>
        <dsp:cNvSpPr/>
      </dsp:nvSpPr>
      <dsp:spPr>
        <a:xfrm>
          <a:off x="0" y="0"/>
          <a:ext cx="6072230" cy="1393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>
              <a:solidFill>
                <a:srgbClr val="00B050"/>
              </a:solidFill>
            </a:rPr>
            <a:t>Рачительность</a:t>
          </a:r>
          <a:endParaRPr lang="ru-RU" sz="4600" kern="1200" dirty="0">
            <a:solidFill>
              <a:srgbClr val="00B050"/>
            </a:solidFill>
          </a:endParaRPr>
        </a:p>
      </dsp:txBody>
      <dsp:txXfrm>
        <a:off x="0" y="0"/>
        <a:ext cx="4650631" cy="1393041"/>
      </dsp:txXfrm>
    </dsp:sp>
    <dsp:sp modelId="{6B661953-1DB7-4181-8B07-04CD5EA0D6DF}">
      <dsp:nvSpPr>
        <dsp:cNvPr id="0" name=""/>
        <dsp:cNvSpPr/>
      </dsp:nvSpPr>
      <dsp:spPr>
        <a:xfrm>
          <a:off x="535784" y="1625214"/>
          <a:ext cx="6072230" cy="1393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Бережливость</a:t>
          </a:r>
          <a:endParaRPr lang="ru-RU" sz="4600" kern="1200" dirty="0"/>
        </a:p>
      </dsp:txBody>
      <dsp:txXfrm>
        <a:off x="535784" y="1625214"/>
        <a:ext cx="4630968" cy="1393041"/>
      </dsp:txXfrm>
    </dsp:sp>
    <dsp:sp modelId="{F4D634AD-5529-477A-B112-E1E060DB9188}">
      <dsp:nvSpPr>
        <dsp:cNvPr id="0" name=""/>
        <dsp:cNvSpPr/>
      </dsp:nvSpPr>
      <dsp:spPr>
        <a:xfrm>
          <a:off x="1071569" y="3250429"/>
          <a:ext cx="6072230" cy="1393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Экономность</a:t>
          </a:r>
          <a:endParaRPr lang="ru-RU" sz="4600" kern="1200" dirty="0"/>
        </a:p>
      </dsp:txBody>
      <dsp:txXfrm>
        <a:off x="1071569" y="3250429"/>
        <a:ext cx="4630968" cy="1393041"/>
      </dsp:txXfrm>
    </dsp:sp>
    <dsp:sp modelId="{5E1DFFA7-0115-4DC3-B4CD-2A431A34E3DF}">
      <dsp:nvSpPr>
        <dsp:cNvPr id="0" name=""/>
        <dsp:cNvSpPr/>
      </dsp:nvSpPr>
      <dsp:spPr>
        <a:xfrm>
          <a:off x="5166753" y="1056389"/>
          <a:ext cx="905476" cy="90547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166753" y="1056389"/>
        <a:ext cx="905476" cy="905476"/>
      </dsp:txXfrm>
    </dsp:sp>
    <dsp:sp modelId="{62149291-2C97-4B34-A496-9452FF96C0D4}">
      <dsp:nvSpPr>
        <dsp:cNvPr id="0" name=""/>
        <dsp:cNvSpPr/>
      </dsp:nvSpPr>
      <dsp:spPr>
        <a:xfrm>
          <a:off x="5702538" y="2672316"/>
          <a:ext cx="905476" cy="90547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702538" y="2672316"/>
        <a:ext cx="905476" cy="905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1940E-DFC4-4F7C-9995-50DA9C36B07C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75A60-F251-49E4-B4A7-B5C287029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4B6BC8-337E-4DEC-B5F3-0AC5B301E6F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701845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43034"/>
          </a:xfrm>
        </p:spPr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Отгадайте загадку.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sz="4400" i="1" dirty="0" smtClean="0">
                <a:solidFill>
                  <a:srgbClr val="FF0000"/>
                </a:solidFill>
              </a:rPr>
              <a:t>Без чего на белом свете </a:t>
            </a:r>
            <a:endParaRPr lang="ru-RU" sz="4400" dirty="0" smtClean="0">
              <a:solidFill>
                <a:srgbClr val="FF0000"/>
              </a:solidFill>
            </a:endParaRPr>
          </a:p>
          <a:p>
            <a:r>
              <a:rPr lang="ru-RU" sz="4400" i="1" dirty="0" smtClean="0">
                <a:solidFill>
                  <a:srgbClr val="FF0000"/>
                </a:solidFill>
              </a:rPr>
              <a:t> Взрослым не прожить и детям? </a:t>
            </a:r>
            <a:endParaRPr lang="ru-RU" sz="4400" dirty="0" smtClean="0">
              <a:solidFill>
                <a:srgbClr val="FF0000"/>
              </a:solidFill>
            </a:endParaRPr>
          </a:p>
          <a:p>
            <a:r>
              <a:rPr lang="ru-RU" sz="4400" i="1" dirty="0" smtClean="0">
                <a:solidFill>
                  <a:srgbClr val="FF0000"/>
                </a:solidFill>
              </a:rPr>
              <a:t> Кто поддержит вас, друзья? </a:t>
            </a:r>
            <a:endParaRPr lang="ru-RU" sz="4400" dirty="0" smtClean="0">
              <a:solidFill>
                <a:srgbClr val="FF0000"/>
              </a:solidFill>
            </a:endParaRPr>
          </a:p>
          <a:p>
            <a:r>
              <a:rPr lang="ru-RU" sz="4400" i="1" dirty="0" smtClean="0">
                <a:solidFill>
                  <a:srgbClr val="FF0000"/>
                </a:solidFill>
              </a:rPr>
              <a:t>Ваша дружная</a:t>
            </a:r>
            <a:r>
              <a:rPr lang="ru-RU" sz="4400" i="1" dirty="0" smtClean="0"/>
              <a:t>…(_______)</a:t>
            </a:r>
            <a:endParaRPr lang="ru-RU" sz="4400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4400" dirty="0" smtClean="0">
              <a:solidFill>
                <a:srgbClr val="FF0000"/>
              </a:solidFill>
            </a:endParaRPr>
          </a:p>
          <a:p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Распределение трудовых обязанностей в семье</a:t>
            </a:r>
            <a:endParaRPr lang="ru-RU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14313" y="1643063"/>
            <a:ext cx="2857500" cy="92868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ОБЯЗАННОСТИ МАМЫ</a:t>
            </a:r>
          </a:p>
        </p:txBody>
      </p:sp>
      <p:sp>
        <p:nvSpPr>
          <p:cNvPr id="12" name="Овал 11"/>
          <p:cNvSpPr/>
          <p:nvPr/>
        </p:nvSpPr>
        <p:spPr>
          <a:xfrm>
            <a:off x="3071802" y="1714488"/>
            <a:ext cx="2786063" cy="92868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ОБЯЗАННОСТИ ПАПЫ</a:t>
            </a:r>
          </a:p>
        </p:txBody>
      </p:sp>
      <p:sp>
        <p:nvSpPr>
          <p:cNvPr id="13" name="Овал 12"/>
          <p:cNvSpPr/>
          <p:nvPr/>
        </p:nvSpPr>
        <p:spPr>
          <a:xfrm>
            <a:off x="6072188" y="1714500"/>
            <a:ext cx="2786062" cy="85725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МОИ ОБЯЗАННОСТИ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1428750" y="2571750"/>
            <a:ext cx="285750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357688" y="2571750"/>
            <a:ext cx="285750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429125" y="5143500"/>
            <a:ext cx="285750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7429500" y="2571750"/>
            <a:ext cx="285750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42938" y="3286125"/>
            <a:ext cx="1857375" cy="7143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200" b="1" dirty="0">
                <a:solidFill>
                  <a:srgbClr val="92D050"/>
                </a:solidFill>
              </a:rPr>
              <a:t>?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643306" y="3357562"/>
            <a:ext cx="1928813" cy="785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200" b="1" dirty="0">
                <a:solidFill>
                  <a:srgbClr val="92D050"/>
                </a:solidFill>
              </a:rPr>
              <a:t>?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429000" y="5857875"/>
            <a:ext cx="2286000" cy="785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200" b="1" dirty="0">
                <a:solidFill>
                  <a:srgbClr val="92D050"/>
                </a:solidFill>
              </a:rPr>
              <a:t>?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643688" y="3286125"/>
            <a:ext cx="1857375" cy="7143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200" b="1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24" name="Овал 23"/>
          <p:cNvSpPr/>
          <p:nvPr/>
        </p:nvSpPr>
        <p:spPr>
          <a:xfrm>
            <a:off x="3071813" y="4286250"/>
            <a:ext cx="3000375" cy="92868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ОБЯЗАННОСТИ ДРУГИХ ЧЛЕНОВ СЕМЬИ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Облегчим домашний труд</a:t>
            </a:r>
            <a:endParaRPr lang="ru-RU" sz="40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500313" y="2500313"/>
            <a:ext cx="714375" cy="50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500313" y="4857750"/>
            <a:ext cx="785812" cy="500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6500813" y="2286000"/>
            <a:ext cx="857250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6643688" y="4714875"/>
            <a:ext cx="785812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7" name="Picture 6" descr="C:\Users\НИКОЛАЙ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8" y="2286000"/>
            <a:ext cx="6794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7" descr="C:\Users\НИКОЛАЙ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75" y="4714875"/>
            <a:ext cx="6794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8" descr="C:\Users\НИКОЛАЙ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2143125"/>
            <a:ext cx="6794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9" descr="C:\Users\НИКОЛАЙ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4572000"/>
            <a:ext cx="71437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USER\Downloads\92145264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3575" y="4052022"/>
            <a:ext cx="1798854" cy="179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FjUUSv9kie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668" y="4405762"/>
            <a:ext cx="1936751" cy="144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ownloads\121214-165601-75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668" y="1748897"/>
            <a:ext cx="1936751" cy="207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ownloads\81357108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0150" y="1491071"/>
            <a:ext cx="2215605" cy="166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9168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Autofit/>
          </a:bodyPr>
          <a:lstStyle/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92D050"/>
                </a:solidFill>
              </a:rPr>
              <a:t>УЖИН ТРАКТОРИСТА, 1951 г.</a:t>
            </a:r>
            <a:br>
              <a:rPr lang="ru-RU" sz="3600" b="1" dirty="0" smtClean="0">
                <a:solidFill>
                  <a:srgbClr val="92D050"/>
                </a:solidFill>
              </a:rPr>
            </a:br>
            <a:r>
              <a:rPr lang="ru-RU" sz="3600" b="1" dirty="0" smtClean="0">
                <a:solidFill>
                  <a:srgbClr val="92D050"/>
                </a:solidFill>
              </a:rPr>
              <a:t>А. А. Пластов</a:t>
            </a:r>
            <a:endParaRPr lang="ru-RU" sz="3600" b="1" dirty="0">
              <a:solidFill>
                <a:srgbClr val="92D050"/>
              </a:solidFill>
            </a:endParaRPr>
          </a:p>
        </p:txBody>
      </p:sp>
      <p:pic>
        <p:nvPicPr>
          <p:cNvPr id="4098" name="Picture 2" descr="C:\Users\USER\Downloads\plast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4546945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9981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3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</a:t>
            </a:r>
            <a:r>
              <a:rPr lang="ru-RU" sz="2400" dirty="0" smtClean="0">
                <a:solidFill>
                  <a:srgbClr val="00B050"/>
                </a:solidFill>
              </a:rPr>
              <a:t>Трое из </a:t>
            </a:r>
            <a:r>
              <a:rPr lang="ru-RU" sz="2400" dirty="0" err="1" smtClean="0">
                <a:solidFill>
                  <a:srgbClr val="00B050"/>
                </a:solidFill>
              </a:rPr>
              <a:t>Простоквашино</a:t>
            </a:r>
            <a:r>
              <a:rPr lang="ru-RU" sz="2400" dirty="0" smtClean="0">
                <a:solidFill>
                  <a:srgbClr val="00B050"/>
                </a:solidFill>
              </a:rPr>
              <a:t>».</a:t>
            </a:r>
            <a:r>
              <a:rPr lang="ru-RU" sz="2000" dirty="0" smtClean="0"/>
              <a:t> 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294967295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pic>
        <p:nvPicPr>
          <p:cNvPr id="5122" name="Picture 2" descr="C:\Users\USER\Downloads\100021_enl.3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571612"/>
            <a:ext cx="4286280" cy="450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ownloads\zuz_10059471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500042"/>
            <a:ext cx="3786214" cy="564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3100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sz="44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должен быть хозяин?</a:t>
            </a:r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68760"/>
            <a:ext cx="7460332" cy="4525963"/>
          </a:xfrm>
        </p:spPr>
        <p:txBody>
          <a:bodyPr>
            <a:normAutofit/>
          </a:bodyPr>
          <a:lstStyle/>
          <a:p>
            <a:endParaRPr lang="ru-RU" sz="3200" b="1" i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231119588"/>
              </p:ext>
            </p:extLst>
          </p:nvPr>
        </p:nvGraphicFramePr>
        <p:xfrm>
          <a:off x="1000100" y="1428736"/>
          <a:ext cx="7143800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40668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120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 </a:t>
            </a:r>
            <a:r>
              <a:rPr lang="ru-RU" sz="3200" b="1" dirty="0" smtClean="0">
                <a:solidFill>
                  <a:srgbClr val="92D050"/>
                </a:solidFill>
              </a:rPr>
              <a:t>РЕСУРСЫ СЕМЬИ – запасы средств, необходимых для ведения хозяйства</a:t>
            </a:r>
            <a:endParaRPr lang="ru-RU" sz="3200" b="1" dirty="0">
              <a:solidFill>
                <a:srgbClr val="92D05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4478" y="2708920"/>
            <a:ext cx="3384375" cy="190738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Финансовые ресурсы:</a:t>
            </a:r>
          </a:p>
          <a:p>
            <a:pPr algn="ctr"/>
            <a:r>
              <a:rPr lang="ru-RU" sz="3600" b="1" dirty="0" smtClean="0"/>
              <a:t>(деньги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2263" y="2708920"/>
            <a:ext cx="3672408" cy="190738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Материальные ресурсы:</a:t>
            </a:r>
          </a:p>
          <a:p>
            <a:pPr algn="ctr"/>
            <a:r>
              <a:rPr lang="ru-RU" sz="3200" b="1" dirty="0" smtClean="0"/>
              <a:t>(предметы быта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4941167"/>
            <a:ext cx="3816424" cy="173479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Трудовые ресурсы:</a:t>
            </a:r>
          </a:p>
          <a:p>
            <a:pPr algn="ctr"/>
            <a:r>
              <a:rPr lang="ru-RU" sz="3200" b="1" dirty="0" smtClean="0"/>
              <a:t>(труд членов семьи)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2065589" y="1829080"/>
            <a:ext cx="202154" cy="72008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706313" y="1801371"/>
            <a:ext cx="202154" cy="72008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566451" y="1662627"/>
            <a:ext cx="202154" cy="2438705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69682" y="5204157"/>
            <a:ext cx="3806774" cy="147180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Энергетические</a:t>
            </a:r>
          </a:p>
          <a:p>
            <a:pPr algn="ctr"/>
            <a:r>
              <a:rPr lang="ru-RU" sz="3200" b="1" dirty="0" smtClean="0"/>
              <a:t>ресурсы</a:t>
            </a:r>
          </a:p>
          <a:p>
            <a:pPr algn="ctr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315850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ПОСЛОВИЦЫ И ПОГОВОРКИ О ТРУДЕ</a:t>
            </a:r>
            <a:endParaRPr lang="ru-RU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 труда не вытащишь и рыбку из пруда</a:t>
            </a:r>
          </a:p>
          <a:p>
            <a:pPr>
              <a:buFont typeface="Wingdings 2" pitchFamily="18" charset="2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Семь раз отмерь один раз отрежь</a:t>
            </a:r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22531" name="Picture 2" descr="http://img0.liveinternet.ru/images/attach/c/4/82/138/82138312_i6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8" y="2000250"/>
            <a:ext cx="1571625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ttp://im5-tub-ru.yandex.net/i?id=209046952-5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4857750"/>
            <a:ext cx="15001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ПОСЛОВИЦЫ И ПОГОВОРКИ О ТРУДЕ</a:t>
            </a:r>
            <a:endParaRPr lang="ru-RU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285750" y="2428875"/>
            <a:ext cx="8686800" cy="385762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вы понимаете данные пословицы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endParaRPr lang="ru-RU" sz="24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Терпенье и труд все перетрут,</a:t>
            </a:r>
          </a:p>
          <a:p>
            <a:pPr algn="just"/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Кто не работает, тот не ест,</a:t>
            </a:r>
          </a:p>
          <a:p>
            <a:pPr algn="just"/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Глаза страшатся, а руки делают,</a:t>
            </a:r>
          </a:p>
          <a:p>
            <a:pPr algn="just"/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Кто рано встает, тому Бог дает,</a:t>
            </a:r>
          </a:p>
          <a:p>
            <a:pPr algn="just"/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Делу - время, потехе – час,</a:t>
            </a:r>
          </a:p>
          <a:p>
            <a:pPr algn="just"/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От труда здоровеют, а от лени болеют.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Домашнее задание</a:t>
            </a:r>
            <a:br>
              <a:rPr lang="ru-RU" dirty="0" smtClean="0">
                <a:solidFill>
                  <a:srgbClr val="92D050"/>
                </a:solidFill>
              </a:rPr>
            </a:b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1уровень: п.4 с.33-37,зад.8 «В классе и дома»</a:t>
            </a:r>
          </a:p>
          <a:p>
            <a:r>
              <a:rPr lang="ru-RU" sz="3600" b="1" dirty="0" smtClean="0"/>
              <a:t>2 уровень: п.4 с.33-37, зад.6 (рабочий лист)</a:t>
            </a:r>
          </a:p>
          <a:p>
            <a:r>
              <a:rPr lang="ru-RU" sz="3600" b="1" dirty="0" smtClean="0"/>
              <a:t>3 уровень: п.4 с.33-37, зад.6,7(рабочий лист)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3695722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85786" y="4800600"/>
            <a:ext cx="7929618" cy="1771672"/>
          </a:xfrm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B050"/>
                </a:solidFill>
              </a:rPr>
              <a:t/>
            </a:r>
            <a:br>
              <a:rPr lang="ru-RU" sz="5400" dirty="0" smtClean="0">
                <a:solidFill>
                  <a:srgbClr val="00B050"/>
                </a:solidFill>
              </a:rPr>
            </a:br>
            <a:r>
              <a:rPr lang="ru-RU" sz="5400" dirty="0" smtClean="0">
                <a:solidFill>
                  <a:srgbClr val="00B050"/>
                </a:solidFill>
              </a:rPr>
              <a:t/>
            </a:r>
            <a:br>
              <a:rPr lang="ru-RU" sz="5400" dirty="0" smtClean="0">
                <a:solidFill>
                  <a:srgbClr val="00B050"/>
                </a:solidFill>
              </a:rPr>
            </a:br>
            <a:r>
              <a:rPr lang="ru-RU" sz="5400" dirty="0" smtClean="0">
                <a:solidFill>
                  <a:srgbClr val="00B050"/>
                </a:solidFill>
              </a:rPr>
              <a:t>С Е М Ь Я  </a:t>
            </a:r>
            <a:r>
              <a:rPr lang="ru-RU" sz="1800" dirty="0" smtClean="0">
                <a:solidFill>
                  <a:srgbClr val="00B050"/>
                </a:solidFill>
              </a:rPr>
              <a:t>                                                     Выполнила: Григорьева Любовь Алексеевна учитель истории обществознания , МКОУ «</a:t>
            </a:r>
            <a:r>
              <a:rPr lang="ru-RU" sz="1800" dirty="0" err="1" smtClean="0">
                <a:solidFill>
                  <a:srgbClr val="00B050"/>
                </a:solidFill>
              </a:rPr>
              <a:t>Чернореченская</a:t>
            </a:r>
            <a:r>
              <a:rPr lang="ru-RU" sz="1800" dirty="0" smtClean="0">
                <a:solidFill>
                  <a:srgbClr val="00B050"/>
                </a:solidFill>
              </a:rPr>
              <a:t> СОШ»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5400" dirty="0" smtClean="0">
                <a:solidFill>
                  <a:srgbClr val="00B050"/>
                </a:solidFill>
              </a:rPr>
              <a:t/>
            </a:r>
            <a:br>
              <a:rPr lang="ru-RU" sz="5400" dirty="0" smtClean="0">
                <a:solidFill>
                  <a:srgbClr val="00B050"/>
                </a:solidFill>
              </a:rPr>
            </a:br>
            <a:endParaRPr lang="ru-RU" sz="5400" dirty="0">
              <a:solidFill>
                <a:srgbClr val="00B050"/>
              </a:solidFill>
            </a:endParaRPr>
          </a:p>
        </p:txBody>
      </p:sp>
      <p:pic>
        <p:nvPicPr>
          <p:cNvPr id="5" name="Picture 2" descr="http://fanhome.ru/wp-content/uploads/2012/05/schastlivaya-semia-1024x819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 t="3114" b="3114"/>
          <a:stretch>
            <a:fillRect/>
          </a:stretch>
        </p:blipFill>
        <p:spPr bwMode="auto">
          <a:xfrm>
            <a:off x="785786" y="612775"/>
            <a:ext cx="7929618" cy="411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Что характеризует семью?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42844" y="1600200"/>
            <a:ext cx="8086756" cy="4525963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4400" dirty="0" smtClean="0"/>
              <a:t>Родственные связи</a:t>
            </a:r>
          </a:p>
          <a:p>
            <a:pPr algn="just"/>
            <a:r>
              <a:rPr lang="ru-RU" sz="4400" dirty="0" smtClean="0"/>
              <a:t>Совместное проживание</a:t>
            </a:r>
          </a:p>
          <a:p>
            <a:pPr algn="just"/>
            <a:r>
              <a:rPr lang="ru-RU" sz="4400" dirty="0" smtClean="0"/>
              <a:t>Чувство любви и уважения</a:t>
            </a:r>
          </a:p>
          <a:p>
            <a:pPr algn="just"/>
            <a:r>
              <a:rPr lang="ru-RU" sz="4400" dirty="0" smtClean="0"/>
              <a:t>Совместное воспитание детей</a:t>
            </a:r>
          </a:p>
          <a:p>
            <a:r>
              <a:rPr lang="ru-RU" sz="4400" b="1" i="1" dirty="0" smtClean="0">
                <a:solidFill>
                  <a:srgbClr val="C00000"/>
                </a:solidFill>
              </a:rPr>
              <a:t>Совместное ведение хозяйства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0856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92D050"/>
                </a:solidFill>
              </a:rPr>
              <a:t>Что характеризует семью?</a:t>
            </a:r>
            <a:endParaRPr lang="ru-RU" sz="5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lstStyle/>
          <a:p>
            <a:pPr algn="just"/>
            <a:r>
              <a:rPr lang="ru-RU" sz="4800" b="1" dirty="0" smtClean="0">
                <a:solidFill>
                  <a:srgbClr val="FF0000"/>
                </a:solidFill>
              </a:rPr>
              <a:t>Семейное хозяйство</a:t>
            </a:r>
          </a:p>
          <a:p>
            <a:pPr algn="just"/>
            <a:r>
              <a:rPr lang="ru-RU" sz="4800" b="1" dirty="0" smtClean="0">
                <a:solidFill>
                  <a:srgbClr val="FFFF00"/>
                </a:solidFill>
              </a:rPr>
              <a:t>Экономика семьи</a:t>
            </a:r>
          </a:p>
          <a:p>
            <a:pPr algn="just"/>
            <a:r>
              <a:rPr lang="ru-RU" sz="4800" b="1" dirty="0" smtClean="0">
                <a:solidFill>
                  <a:srgbClr val="7030A0"/>
                </a:solidFill>
              </a:rPr>
              <a:t>Домашнее хозяйство</a:t>
            </a:r>
          </a:p>
          <a:p>
            <a:endParaRPr lang="ru-RU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7416" y="2636912"/>
            <a:ext cx="1784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Как</a:t>
            </a:r>
            <a:endParaRPr lang="ru-RU" sz="54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8179" y="692696"/>
            <a:ext cx="412805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Вести домашнее </a:t>
            </a:r>
          </a:p>
          <a:p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хозяйство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2670907"/>
            <a:ext cx="77272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р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аспределять домашние обязанности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?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31399" y="4653136"/>
            <a:ext cx="49616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</a:rPr>
              <a:t>Стать рачительным </a:t>
            </a:r>
          </a:p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</a:rPr>
              <a:t>хозяином?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/>
            </a:endParaRPr>
          </a:p>
        </p:txBody>
      </p:sp>
      <p:sp>
        <p:nvSpPr>
          <p:cNvPr id="10" name="Минус 9"/>
          <p:cNvSpPr/>
          <p:nvPr/>
        </p:nvSpPr>
        <p:spPr>
          <a:xfrm rot="20010499">
            <a:off x="1808300" y="2146091"/>
            <a:ext cx="2463230" cy="31273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инус 10"/>
          <p:cNvSpPr/>
          <p:nvPr/>
        </p:nvSpPr>
        <p:spPr>
          <a:xfrm>
            <a:off x="2027998" y="2942881"/>
            <a:ext cx="1022349" cy="35801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 rot="12765451">
            <a:off x="1702250" y="3965097"/>
            <a:ext cx="2982934" cy="34012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3271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eremok_mp3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508371" y="6186948"/>
            <a:ext cx="609600" cy="609600"/>
          </a:xfrm>
          <a:prstGeom prst="rect">
            <a:avLst/>
          </a:prstGeom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42976" y="357166"/>
            <a:ext cx="6786610" cy="285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187625" y="3284984"/>
            <a:ext cx="1312673" cy="17567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ownloads\1342552396_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3286124"/>
            <a:ext cx="3571900" cy="321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wnloads\f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286124"/>
            <a:ext cx="3500461" cy="321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6450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22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14282" y="714356"/>
            <a:ext cx="8429684" cy="5411807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sz="4400" b="1" dirty="0" smtClean="0"/>
          </a:p>
          <a:p>
            <a:pPr algn="ctr"/>
            <a:r>
              <a:rPr lang="ru-RU" sz="5400" b="1" dirty="0" smtClean="0">
                <a:solidFill>
                  <a:srgbClr val="00B050"/>
                </a:solidFill>
              </a:rPr>
              <a:t>Для чего необходим совместный труд в семье и как правильно распределить трудовые обязанности?</a:t>
            </a:r>
            <a:endParaRPr lang="ru-RU" sz="5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6266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2143140"/>
          </a:xfrm>
        </p:spPr>
        <p:txBody>
          <a:bodyPr/>
          <a:lstStyle/>
          <a:p>
            <a:r>
              <a:rPr lang="ru-RU" sz="4400" dirty="0" smtClean="0">
                <a:solidFill>
                  <a:srgbClr val="92D050"/>
                </a:solidFill>
              </a:rPr>
              <a:t>Совместный труд помогает удовлетворить необходимые для жизни </a:t>
            </a:r>
            <a:r>
              <a:rPr lang="ru-RU" sz="4400" b="1" dirty="0" smtClean="0">
                <a:solidFill>
                  <a:srgbClr val="92D050"/>
                </a:solidFill>
              </a:rPr>
              <a:t>потребности</a:t>
            </a:r>
            <a:endParaRPr lang="ru-RU" sz="4400" dirty="0">
              <a:solidFill>
                <a:srgbClr val="92D050"/>
              </a:solidFill>
            </a:endParaRPr>
          </a:p>
        </p:txBody>
      </p:sp>
      <p:pic>
        <p:nvPicPr>
          <p:cNvPr id="6" name="Picture 2" descr="C:\Users\НИКОЛАЙ\Desktop\Detiubir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2786058"/>
            <a:ext cx="3025201" cy="3841016"/>
          </a:xfrm>
        </p:spPr>
      </p:pic>
      <p:pic>
        <p:nvPicPr>
          <p:cNvPr id="7" name="Picture 2" descr="http://img0.liveinternet.ru/images/attach/b/4/104/535/104535718_large_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000372"/>
            <a:ext cx="392909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46012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2" y="785794"/>
            <a:ext cx="8686800" cy="164307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Необходимые для жизни потребности</a:t>
            </a:r>
            <a:endParaRPr lang="ru-RU" sz="5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3429000"/>
            <a:ext cx="2500330" cy="10001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ОДЕЖДА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57950" y="3429000"/>
            <a:ext cx="2571768" cy="10001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ЖИЛЬЕ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429000"/>
            <a:ext cx="2428892" cy="10001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ПИЩА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929198"/>
            <a:ext cx="2428892" cy="9286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ОТДЫХ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28992" y="4929198"/>
            <a:ext cx="2500330" cy="9286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29388" y="4929198"/>
            <a:ext cx="2500330" cy="8572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ТВОРЧЕСТВО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277</Words>
  <Application>Microsoft Office PowerPoint</Application>
  <PresentationFormat>Экран (4:3)</PresentationFormat>
  <Paragraphs>78</Paragraphs>
  <Slides>18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Отгадайте загадку.</vt:lpstr>
      <vt:lpstr>  С Е М Ь Я                                                       Выполнила: Григорьева Любовь Алексеевна учитель истории обществознания , МКОУ «Чернореченская СОШ»  </vt:lpstr>
      <vt:lpstr>Что характеризует семью?</vt:lpstr>
      <vt:lpstr>Что характеризует семью?</vt:lpstr>
      <vt:lpstr>Слайд 5</vt:lpstr>
      <vt:lpstr>Слайд 6</vt:lpstr>
      <vt:lpstr>Слайд 7</vt:lpstr>
      <vt:lpstr>Совместный труд помогает удовлетворить необходимые для жизни потребности</vt:lpstr>
      <vt:lpstr>Необходимые для жизни потребности</vt:lpstr>
      <vt:lpstr>Распределение трудовых обязанностей в семье</vt:lpstr>
      <vt:lpstr>Облегчим домашний труд</vt:lpstr>
      <vt:lpstr>УЖИН ТРАКТОРИСТА, 1951 г. А. А. Пластов</vt:lpstr>
      <vt:lpstr>   «Трое из Простоквашино».  </vt:lpstr>
      <vt:lpstr>Каким должен быть хозяин? </vt:lpstr>
      <vt:lpstr>Слайд 15</vt:lpstr>
      <vt:lpstr>ПОСЛОВИЦЫ И ПОГОВОРКИ О ТРУДЕ</vt:lpstr>
      <vt:lpstr>ПОСЛОВИЦЫ И ПОГОВОРКИ О ТРУДЕ</vt:lpstr>
      <vt:lpstr>Домашнее задание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Эпиграф</dc:title>
  <cp:lastModifiedBy>Admin</cp:lastModifiedBy>
  <cp:revision>11</cp:revision>
  <dcterms:modified xsi:type="dcterms:W3CDTF">2015-04-17T17:04:32Z</dcterms:modified>
</cp:coreProperties>
</file>