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91" r:id="rId3"/>
    <p:sldId id="289" r:id="rId4"/>
    <p:sldId id="269" r:id="rId5"/>
    <p:sldId id="292" r:id="rId6"/>
    <p:sldId id="265" r:id="rId7"/>
    <p:sldId id="290" r:id="rId8"/>
    <p:sldId id="293" r:id="rId9"/>
    <p:sldId id="294" r:id="rId10"/>
    <p:sldId id="297" r:id="rId11"/>
    <p:sldId id="295" r:id="rId12"/>
    <p:sldId id="296" r:id="rId13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66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008000"/>
    <a:srgbClr val="663300"/>
    <a:srgbClr val="9999FF"/>
    <a:srgbClr val="000099"/>
    <a:srgbClr val="00CC00"/>
    <a:srgbClr val="CCCC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89" d="100"/>
          <a:sy n="89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362E2CA-7E8F-4EEB-B092-247DF7999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192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382" tIns="46692" rIns="93382" bIns="46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Нажмите кнопку, чтобы изменить стили основного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140B195-7E5E-4901-B858-ABB5A734D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801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6825AD6-7D7C-4F0E-8F69-EA242B04D5EF}" type="slidenum">
              <a:rPr lang="ru-RU" smtClean="0"/>
              <a:pPr>
                <a:defRPr/>
              </a:pPr>
              <a:t>3</a:t>
            </a:fld>
            <a:endParaRPr 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78F5781-B176-429D-A3A6-920B4371315B}" type="slidenum">
              <a:rPr lang="ru-RU" smtClean="0"/>
              <a:pPr>
                <a:defRPr/>
              </a:pPr>
              <a:t>5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371600"/>
            <a:ext cx="6477000" cy="1905000"/>
          </a:xfrm>
        </p:spPr>
        <p:txBody>
          <a:bodyPr anchor="b"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352800"/>
            <a:ext cx="6477000" cy="457200"/>
          </a:xfrm>
          <a:extLst/>
        </p:spPr>
        <p:txBody>
          <a:bodyPr lIns="91440" tIns="0" rIns="91440" bIns="0"/>
          <a:lstStyle>
            <a:lvl1pPr marL="0" indent="0" algn="ctr">
              <a:spcBef>
                <a:spcPct val="0"/>
              </a:spcBef>
              <a:buClrTx/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DD3C3-9E9A-4400-8099-6EF758D7A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894498"/>
      </p:ext>
    </p:extLst>
  </p:cSld>
  <p:clrMapOvr>
    <a:masterClrMapping/>
  </p:clrMapOvr>
  <p:transition spd="slow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A3864-3A2D-4E12-B813-04491041A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666910"/>
      </p:ext>
    </p:extLst>
  </p:cSld>
  <p:clrMapOvr>
    <a:masterClrMapping/>
  </p:clrMapOvr>
  <p:transition spd="slow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819150"/>
            <a:ext cx="1447800" cy="48196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819150"/>
            <a:ext cx="4191000" cy="48196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782C9-1301-48E9-B9AB-BB96F6EAD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32102"/>
      </p:ext>
    </p:extLst>
  </p:cSld>
  <p:clrMapOvr>
    <a:masterClrMapping/>
  </p:clrMapOvr>
  <p:transition spd="slow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C08B5-38F3-4477-BF41-562F597D1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67832"/>
      </p:ext>
    </p:extLst>
  </p:cSld>
  <p:clrMapOvr>
    <a:masterClrMapping/>
  </p:clrMapOvr>
  <p:transition spd="slow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7615-7377-41BF-BD21-91C2BCA35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43965"/>
      </p:ext>
    </p:extLst>
  </p:cSld>
  <p:clrMapOvr>
    <a:masterClrMapping/>
  </p:clrMapOvr>
  <p:transition spd="slow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2819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2819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59831-DBCF-4E4C-8091-DBA86C9E6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276624"/>
      </p:ext>
    </p:extLst>
  </p:cSld>
  <p:clrMapOvr>
    <a:masterClrMapping/>
  </p:clrMapOvr>
  <p:transition spd="slow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F1C1A-FE76-4FDD-BFF6-218F0D543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265536"/>
      </p:ext>
    </p:extLst>
  </p:cSld>
  <p:clrMapOvr>
    <a:masterClrMapping/>
  </p:clrMapOvr>
  <p:transition spd="slow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C6D6-C78A-48A3-A50C-B41E64C21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058402"/>
      </p:ext>
    </p:extLst>
  </p:cSld>
  <p:clrMapOvr>
    <a:masterClrMapping/>
  </p:clrMapOvr>
  <p:transition spd="slow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271D5-3071-4CDF-8ED0-C884660FB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77623"/>
      </p:ext>
    </p:extLst>
  </p:cSld>
  <p:clrMapOvr>
    <a:masterClrMapping/>
  </p:clrMapOvr>
  <p:transition spd="slow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B2812-E5BD-4E0D-80F0-A9DD90D68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428478"/>
      </p:ext>
    </p:extLst>
  </p:cSld>
  <p:clrMapOvr>
    <a:masterClrMapping/>
  </p:clrMapOvr>
  <p:transition spd="slow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AB63B-A5C0-4CEE-B92F-C7E1ED83C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36113"/>
      </p:ext>
    </p:extLst>
  </p:cSld>
  <p:clrMapOvr>
    <a:masterClrMapping/>
  </p:clrMapOvr>
  <p:transition spd="slow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819150"/>
            <a:ext cx="5791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5791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2667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38862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6858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7" rIns="92075" bIns="46037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7CFDA1-E636-451B-936A-5772FC76F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 spd="slow">
    <p:pull dir="ld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200">
          <a:solidFill>
            <a:schemeClr val="bg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000">
          <a:solidFill>
            <a:schemeClr val="bg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>
          <a:solidFill>
            <a:schemeClr val="bg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 sz="quarter"/>
          </p:nvPr>
        </p:nvSpPr>
        <p:spPr>
          <a:xfrm>
            <a:off x="1476375" y="836613"/>
            <a:ext cx="6477000" cy="1905000"/>
          </a:xfrm>
        </p:spPr>
        <p:txBody>
          <a:bodyPr/>
          <a:lstStyle/>
          <a:p>
            <a:pPr eaLnBrk="1" hangingPunct="1"/>
            <a:r>
              <a:rPr lang="ru-RU" altLang="ru-RU" sz="540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Добро пожаловать на урок физики!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3076" name="Picture 2" descr="https://arhivurokov.ru/kopilka/uploads/user_file_5666846e9ebc5/vnieklassnoiemieropriiatiiepofizikieputieshiestviiepostraniechudiesfizika_1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3284538"/>
            <a:ext cx="4679950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2"/>
          <p:cNvSpPr>
            <a:spLocks noGrp="1"/>
          </p:cNvSpPr>
          <p:nvPr>
            <p:ph type="title"/>
          </p:nvPr>
        </p:nvSpPr>
        <p:spPr>
          <a:xfrm>
            <a:off x="1981200" y="620713"/>
            <a:ext cx="5791200" cy="863600"/>
          </a:xfrm>
        </p:spPr>
        <p:txBody>
          <a:bodyPr/>
          <a:lstStyle/>
          <a:p>
            <a:pPr algn="ctr"/>
            <a:r>
              <a:rPr lang="ru-RU" altLang="ru-RU" sz="36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Елочка настроения</a:t>
            </a:r>
          </a:p>
        </p:txBody>
      </p:sp>
      <p:pic>
        <p:nvPicPr>
          <p:cNvPr id="12291" name="Picture 6" descr="http://f.tqn.com/y/skiing/1/S/G/D/0/-/GreenCircl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88" y="1628775"/>
            <a:ext cx="194468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8" descr="http://static.tumblr.com/2f043d358fc45504b2be77d551857a4e/tgenjry/roqod0w96/tumblr_static_5fbd7y6s96ccs04w0k4gs0os8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350" y="3068638"/>
            <a:ext cx="12239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8" descr="https://upload.wikimedia.org/wikipedia/commons/9/9e/WX_circle_red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913" y="4581525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Box 12"/>
          <p:cNvSpPr txBox="1">
            <a:spLocks noChangeArrowheads="1"/>
          </p:cNvSpPr>
          <p:nvPr/>
        </p:nvSpPr>
        <p:spPr bwMode="auto">
          <a:xfrm>
            <a:off x="3348038" y="1773238"/>
            <a:ext cx="33512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bg1"/>
              </a:buClr>
              <a:buChar char="•"/>
              <a:defRPr sz="2400">
                <a:solidFill>
                  <a:schemeClr val="bg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1"/>
              </a:buClr>
              <a:buChar char="•"/>
              <a:defRPr sz="2200">
                <a:solidFill>
                  <a:schemeClr val="bg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1"/>
              </a:buClr>
              <a:buChar char="•"/>
              <a:defRPr sz="2000">
                <a:solidFill>
                  <a:schemeClr val="bg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buChar char="•"/>
              <a:defRPr>
                <a:solidFill>
                  <a:schemeClr val="bg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доволен своей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работой на уроке</a:t>
            </a:r>
          </a:p>
        </p:txBody>
      </p:sp>
      <p:sp>
        <p:nvSpPr>
          <p:cNvPr id="12295" name="Прямоугольник 13"/>
          <p:cNvSpPr>
            <a:spLocks noChangeArrowheads="1"/>
          </p:cNvSpPr>
          <p:nvPr/>
        </p:nvSpPr>
        <p:spPr bwMode="auto">
          <a:xfrm>
            <a:off x="3419475" y="3141663"/>
            <a:ext cx="35290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lr>
                <a:schemeClr val="bg1"/>
              </a:buClr>
              <a:buChar char="•"/>
              <a:defRPr sz="2400">
                <a:solidFill>
                  <a:schemeClr val="bg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1"/>
              </a:buClr>
              <a:buChar char="•"/>
              <a:defRPr sz="2200">
                <a:solidFill>
                  <a:schemeClr val="bg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1"/>
              </a:buClr>
              <a:buChar char="•"/>
              <a:defRPr sz="2000">
                <a:solidFill>
                  <a:schemeClr val="bg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buChar char="•"/>
              <a:defRPr>
                <a:solidFill>
                  <a:schemeClr val="bg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уроке я работал неплохо</a:t>
            </a:r>
          </a:p>
        </p:txBody>
      </p:sp>
      <p:sp>
        <p:nvSpPr>
          <p:cNvPr id="12296" name="Прямоугольник 14"/>
          <p:cNvSpPr>
            <a:spLocks noChangeArrowheads="1"/>
          </p:cNvSpPr>
          <p:nvPr/>
        </p:nvSpPr>
        <p:spPr bwMode="auto">
          <a:xfrm>
            <a:off x="3419475" y="4724400"/>
            <a:ext cx="34559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lr>
                <a:schemeClr val="bg1"/>
              </a:buClr>
              <a:buChar char="•"/>
              <a:defRPr sz="2400">
                <a:solidFill>
                  <a:schemeClr val="bg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1"/>
              </a:buClr>
              <a:buChar char="•"/>
              <a:defRPr sz="2200">
                <a:solidFill>
                  <a:schemeClr val="bg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1"/>
              </a:buClr>
              <a:buChar char="•"/>
              <a:defRPr sz="2000">
                <a:solidFill>
                  <a:schemeClr val="bg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buChar char="•"/>
              <a:defRPr>
                <a:solidFill>
                  <a:schemeClr val="bg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уроке мне было трудно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3315" name="Picture 2" descr="http://holiday-for-you.ru/wp-content/uploads/2015/12/new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80975" y="-171450"/>
            <a:ext cx="9582150" cy="728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4100" name="Picture 3" descr="D:\УМК школа\Конкурс Учитель года 2015-2016\картинка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725" y="2420938"/>
            <a:ext cx="3743325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" descr="D:\УМК школа\Конкурс Учитель года 2015-2016\картинка к уроку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8888" y="188913"/>
            <a:ext cx="42259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5" descr="http://fanscen.ru/uploads/thumbs/b/9/b/b9b80cc31dd5c5284c02f5f6673a7c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3429000"/>
            <a:ext cx="4392612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1196752"/>
            <a:ext cx="6768752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905">
                  <a:solidFill>
                    <a:srgbClr val="663300"/>
                  </a:solidFill>
                </a:ln>
                <a:solidFill>
                  <a:srgbClr val="3333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Электрический ток. Источники электрического тока.</a:t>
            </a:r>
          </a:p>
        </p:txBody>
      </p:sp>
      <p:sp>
        <p:nvSpPr>
          <p:cNvPr id="5123" name="Подзаголовок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3333FF"/>
                </a:solidFill>
              </a:rPr>
              <a:t>Цели урока: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971550" y="1752600"/>
            <a:ext cx="7129463" cy="3886200"/>
          </a:xfrm>
        </p:spPr>
        <p:txBody>
          <a:bodyPr/>
          <a:lstStyle/>
          <a:p>
            <a:pPr marL="514350" indent="-514350" algn="just" eaLnBrk="1" hangingPunct="1">
              <a:buClrTx/>
              <a:buFont typeface="Wingdings" pitchFamily="2" charset="2"/>
              <a:buChar char="Ø"/>
            </a:pPr>
            <a:r>
              <a:rPr lang="ru-RU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Изучить понятие электрический ток.</a:t>
            </a:r>
          </a:p>
          <a:p>
            <a:pPr marL="514350" indent="-514350" algn="just" eaLnBrk="1" hangingPunct="1">
              <a:buClrTx/>
              <a:buFont typeface="Wingdings" pitchFamily="2" charset="2"/>
              <a:buChar char="Ø"/>
            </a:pPr>
            <a:r>
              <a:rPr lang="ru-RU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Узнать условия, при котором ток существует.</a:t>
            </a:r>
          </a:p>
          <a:p>
            <a:pPr marL="514350" indent="-514350" algn="just" eaLnBrk="1" hangingPunct="1">
              <a:buClrTx/>
              <a:buFont typeface="Wingdings" pitchFamily="2" charset="2"/>
              <a:buChar char="Ø"/>
            </a:pPr>
            <a:r>
              <a:rPr lang="ru-RU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Выяснить, что называют источником тока.</a:t>
            </a:r>
          </a:p>
          <a:p>
            <a:pPr marL="514350" indent="-514350" algn="just" eaLnBrk="1" hangingPunct="1">
              <a:buClrTx/>
              <a:buFont typeface="Wingdings" pitchFamily="2" charset="2"/>
              <a:buChar char="Ø"/>
            </a:pPr>
            <a:r>
              <a:rPr lang="ru-RU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Рассмотреть классификацию источников тока.</a:t>
            </a:r>
          </a:p>
          <a:p>
            <a:pPr marL="514350" indent="-514350" eaLnBrk="1" hangingPunct="1">
              <a:buFontTx/>
              <a:buNone/>
            </a:pPr>
            <a:endParaRPr lang="ru-RU" alt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Повестка</a:t>
            </a:r>
          </a:p>
        </p:txBody>
      </p:sp>
      <p:sp>
        <p:nvSpPr>
          <p:cNvPr id="717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7200900" cy="3116263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3333FF"/>
                </a:solidFill>
                <a:latin typeface="Book Antiqua" pitchFamily="18" charset="0"/>
              </a:rPr>
              <a:t>Электрическим током </a:t>
            </a:r>
            <a:r>
              <a:rPr lang="ru-RU" altLang="ru-RU" sz="4000" b="1" smtClean="0">
                <a:solidFill>
                  <a:schemeClr val="tx1"/>
                </a:solidFill>
                <a:latin typeface="Book Antiqua" pitchFamily="18" charset="0"/>
              </a:rPr>
              <a:t>называют упорядоченное (направленное) движение заряженных частиц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979613" y="549275"/>
            <a:ext cx="6480175" cy="1150938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существования электрического тока</a:t>
            </a: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971550" y="2349500"/>
            <a:ext cx="72009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50000"/>
              </a:spcBef>
              <a:buClr>
                <a:schemeClr val="bg1"/>
              </a:buClr>
              <a:buChar char="•"/>
              <a:defRPr sz="2400">
                <a:solidFill>
                  <a:schemeClr val="bg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1"/>
              </a:buClr>
              <a:buChar char="•"/>
              <a:defRPr sz="2200">
                <a:solidFill>
                  <a:schemeClr val="bg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1"/>
              </a:buClr>
              <a:buChar char="•"/>
              <a:defRPr sz="2000">
                <a:solidFill>
                  <a:schemeClr val="bg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buChar char="•"/>
              <a:defRPr>
                <a:solidFill>
                  <a:schemeClr val="bg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ru-RU" altLang="ru-RU" sz="32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Наличие свободных заряженных частиц.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3200" b="1" i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2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2. Наличие электрического поля.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Источник тока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971550" y="1752600"/>
            <a:ext cx="6800850" cy="3886200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устройство, создающее и поддерживающее длительное время  электрическое поле.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763713" y="620713"/>
            <a:ext cx="6480175" cy="731837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Классификация источников тока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1187450" y="1700213"/>
            <a:ext cx="648017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lr>
                <a:schemeClr val="bg1"/>
              </a:buClr>
              <a:buChar char="•"/>
              <a:defRPr sz="2400">
                <a:solidFill>
                  <a:schemeClr val="bg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1"/>
              </a:buClr>
              <a:buChar char="•"/>
              <a:defRPr sz="2200">
                <a:solidFill>
                  <a:schemeClr val="bg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1"/>
              </a:buClr>
              <a:buChar char="•"/>
              <a:defRPr sz="2000">
                <a:solidFill>
                  <a:schemeClr val="bg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buChar char="•"/>
              <a:defRPr>
                <a:solidFill>
                  <a:schemeClr val="bg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600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lang="ru-RU" alt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аккумулятор 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lang="ru-RU" alt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гальванический элемент 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lang="ru-RU" alt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электрофорная машина 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lang="ru-RU" alt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термоэлемент 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lang="ru-RU" alt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фотоэлемент 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850" y="260350"/>
          <a:ext cx="8496300" cy="6215063"/>
        </p:xfrm>
        <a:graphic>
          <a:graphicData uri="http://schemas.openxmlformats.org/drawingml/2006/table">
            <a:tbl>
              <a:tblPr/>
              <a:tblGrid>
                <a:gridCol w="2448087"/>
                <a:gridCol w="3215522"/>
                <a:gridCol w="2832692"/>
              </a:tblGrid>
              <a:tr h="891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3333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Источник тока</a:t>
                      </a:r>
                      <a:endParaRPr lang="ru-RU" sz="2400" dirty="0">
                        <a:solidFill>
                          <a:srgbClr val="3333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3333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Способ </a:t>
                      </a:r>
                      <a:endParaRPr lang="ru-RU" sz="2400" b="1" i="1" dirty="0" smtClean="0">
                        <a:solidFill>
                          <a:srgbClr val="3333FF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rgbClr val="3333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разделения </a:t>
                      </a:r>
                      <a:r>
                        <a:rPr lang="ru-RU" sz="2400" b="1" i="1" dirty="0">
                          <a:solidFill>
                            <a:srgbClr val="3333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заряда</a:t>
                      </a:r>
                      <a:endParaRPr lang="ru-RU" sz="2400" dirty="0">
                        <a:solidFill>
                          <a:srgbClr val="3333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3333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Применение</a:t>
                      </a:r>
                      <a:endParaRPr lang="ru-RU" sz="2400" dirty="0">
                        <a:solidFill>
                          <a:srgbClr val="3333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Электрофорная  машина</a:t>
                      </a:r>
                      <a:endParaRPr lang="ru-RU" sz="2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Совершение механической работы</a:t>
                      </a:r>
                      <a:endParaRPr lang="ru-RU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Демонстрация электрических разрядов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1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Термоэлемент</a:t>
                      </a:r>
                      <a:endParaRPr lang="ru-RU" sz="2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Нагревание спаев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Измерение температуры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7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Фотоэлемент</a:t>
                      </a:r>
                      <a:endParaRPr lang="ru-RU" sz="2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Действие света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Солнечные батареи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Гальванический элемент</a:t>
                      </a:r>
                      <a:endParaRPr lang="ru-RU" sz="2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Химическая реакция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Фонарики, радиоприемники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7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Аккумулятор</a:t>
                      </a:r>
                      <a:endParaRPr lang="ru-RU" sz="2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Химическая реакция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Автомобили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26210">
  <a:themeElements>
    <a:clrScheme name="ms_pptbrainstorm_TP01018437 3">
      <a:dk1>
        <a:srgbClr val="1C1C1C"/>
      </a:dk1>
      <a:lt1>
        <a:srgbClr val="FFFFFF"/>
      </a:lt1>
      <a:dk2>
        <a:srgbClr val="000000"/>
      </a:dk2>
      <a:lt2>
        <a:srgbClr val="969696"/>
      </a:lt2>
      <a:accent1>
        <a:srgbClr val="DDDDDD"/>
      </a:accent1>
      <a:accent2>
        <a:srgbClr val="CBCBCB"/>
      </a:accent2>
      <a:accent3>
        <a:srgbClr val="FFFFFF"/>
      </a:accent3>
      <a:accent4>
        <a:srgbClr val="161616"/>
      </a:accent4>
      <a:accent5>
        <a:srgbClr val="EBEBEB"/>
      </a:accent5>
      <a:accent6>
        <a:srgbClr val="B8B8B8"/>
      </a:accent6>
      <a:hlink>
        <a:srgbClr val="4D4D4D"/>
      </a:hlink>
      <a:folHlink>
        <a:srgbClr val="B2B2B2"/>
      </a:folHlink>
    </a:clrScheme>
    <a:fontScheme name="ms_pptbrainstorm_TP01018437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brainstorm_TP01018437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rainstorm_TP01018437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brainstorm_TP01018437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brainstorm_TP01018437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rainstorm_TP01018437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2A46CC2-EB7D-4EEB-AAD4-CE02C4A5CB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TS102826210</Template>
  <TotalTime>981</TotalTime>
  <Words>147</Words>
  <Application>Microsoft Office PowerPoint</Application>
  <PresentationFormat>Экран (4:3)</PresentationFormat>
  <Paragraphs>47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Times New Roman</vt:lpstr>
      <vt:lpstr>Wingdings</vt:lpstr>
      <vt:lpstr>Book Antiqua</vt:lpstr>
      <vt:lpstr>Calibri</vt:lpstr>
      <vt:lpstr>TS102826210</vt:lpstr>
      <vt:lpstr>Добро пожаловать на урок физики!</vt:lpstr>
      <vt:lpstr>Презентация PowerPoint</vt:lpstr>
      <vt:lpstr>Презентация PowerPoint</vt:lpstr>
      <vt:lpstr>Цели урока:</vt:lpstr>
      <vt:lpstr>Повестка</vt:lpstr>
      <vt:lpstr>Условия существования электрического тока</vt:lpstr>
      <vt:lpstr>Источник тока</vt:lpstr>
      <vt:lpstr>Классификация источников тока</vt:lpstr>
      <vt:lpstr>Презентация PowerPoint</vt:lpstr>
      <vt:lpstr>Елочка настроения</vt:lpstr>
      <vt:lpstr>Презентация PowerPoint</vt:lpstr>
    </vt:vector>
  </TitlesOfParts>
  <Company>Ya Blondinko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Павел А.Сафронов</cp:lastModifiedBy>
  <cp:revision>111</cp:revision>
  <dcterms:created xsi:type="dcterms:W3CDTF">2012-10-01T15:24:53Z</dcterms:created>
  <dcterms:modified xsi:type="dcterms:W3CDTF">2018-02-19T07:58:33Z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TC010184371049</vt:lpwstr>
  </property>
</Properties>
</file>