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96" r:id="rId2"/>
    <p:sldId id="297" r:id="rId3"/>
    <p:sldId id="281" r:id="rId4"/>
    <p:sldId id="285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8" r:id="rId15"/>
    <p:sldId id="294" r:id="rId16"/>
    <p:sldId id="278" r:id="rId17"/>
    <p:sldId id="280" r:id="rId18"/>
    <p:sldId id="295" r:id="rId19"/>
    <p:sldId id="27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A96D48-1B33-480B-B607-5A7D9B5E7DC0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F0F2DE-9D9D-4BE2-9A24-75B9B66AA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274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mtClean="0">
                <a:latin typeface="Calibri" pitchFamily="34" charset="0"/>
              </a:rPr>
              <a:t>Разработка Михайловой О.М.</a:t>
            </a:r>
          </a:p>
        </p:txBody>
      </p:sp>
      <p:sp>
        <p:nvSpPr>
          <p:cNvPr id="2253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mtClean="0">
                <a:latin typeface="Calibri" pitchFamily="34" charset="0"/>
              </a:rPr>
              <a:t>Разработка Михайловой О.М.</a:t>
            </a:r>
          </a:p>
        </p:txBody>
      </p:sp>
      <p:sp>
        <p:nvSpPr>
          <p:cNvPr id="2355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B8BE9-5211-4B78-89FC-28946335F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18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ED18-691B-4EE5-96BC-662D42C9C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5C390-F06D-458B-988C-02DE394C5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8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020B4-3F9A-418F-B3A0-56D5D44BD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3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1DA0-D92F-44CE-A739-74BB9FEFA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D91B2-0512-461A-855E-2338BA75E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11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13F8-E8F1-4EB7-A862-3D8CB2F78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01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D27A-A0BC-4EFB-9897-C7E3DF9DB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3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18243-14BF-4222-82E8-D258D01E3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2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01D47-80EE-411B-8D28-4B3B78F23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06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7F7E1-1651-4533-8844-1DA5C9119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77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2B544B-6052-43CC-BCFE-AF08E039F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&#1055;&#1088;&#1080;&#1083;&#1086;&#1078;&#1077;&#1085;&#1080;&#1077;%201\025%20&#1042;%20&#1082;&#1072;&#1078;&#1076;&#1086;&#1084;%20&#1084;&#1072;&#1083;&#1077;&#1085;&#1100;&#1082;&#1086;&#1084;%20&#1088;&#1077;&#1073;&#1105;&#1085;&#1082;&#1077;.mp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18" Type="http://schemas.openxmlformats.org/officeDocument/2006/relationships/image" Target="../media/image28.jpeg"/><Relationship Id="rId3" Type="http://schemas.openxmlformats.org/officeDocument/2006/relationships/image" Target="../media/image13.jpeg"/><Relationship Id="rId21" Type="http://schemas.openxmlformats.org/officeDocument/2006/relationships/image" Target="../media/image31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17" Type="http://schemas.openxmlformats.org/officeDocument/2006/relationships/image" Target="../media/image27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6.jpeg"/><Relationship Id="rId20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5" Type="http://schemas.openxmlformats.org/officeDocument/2006/relationships/image" Target="../media/image25.jpeg"/><Relationship Id="rId10" Type="http://schemas.openxmlformats.org/officeDocument/2006/relationships/image" Target="../media/image20.jpeg"/><Relationship Id="rId19" Type="http://schemas.openxmlformats.org/officeDocument/2006/relationships/image" Target="../media/image29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Relationship Id="rId14" Type="http://schemas.openxmlformats.org/officeDocument/2006/relationships/image" Target="../media/image24.jpeg"/><Relationship Id="rId22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052513"/>
            <a:ext cx="6407150" cy="2271712"/>
          </a:xfrm>
        </p:spPr>
        <p:txBody>
          <a:bodyPr/>
          <a:lstStyle/>
          <a:p>
            <a:pPr eaLnBrk="1" hangingPunct="1"/>
            <a: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  <a:t>Педагогическая </a:t>
            </a:r>
            <a:b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  <a:t>мастерская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38" y="3429000"/>
            <a:ext cx="8250237" cy="2879725"/>
          </a:xfrm>
        </p:spPr>
        <p:txBody>
          <a:bodyPr/>
          <a:lstStyle/>
          <a:p>
            <a:pPr algn="l" eaLnBrk="1" hangingPunct="1"/>
            <a:endParaRPr lang="en-US" altLang="ru-RU" b="1" smtClean="0"/>
          </a:p>
          <a:p>
            <a:pPr algn="l" eaLnBrk="1" hangingPunct="1"/>
            <a:r>
              <a:rPr lang="ru-RU" altLang="ru-RU" sz="3400" b="1" smtClean="0">
                <a:latin typeface="Times New Roman" pitchFamily="18" charset="0"/>
                <a:cs typeface="Times New Roman" pitchFamily="18" charset="0"/>
              </a:rPr>
              <a:t>Мазурина</a:t>
            </a:r>
          </a:p>
          <a:p>
            <a:pPr algn="l" eaLnBrk="1" hangingPunct="1"/>
            <a:r>
              <a:rPr lang="ru-RU" altLang="ru-RU" sz="3400" b="1" smtClean="0">
                <a:latin typeface="Times New Roman" pitchFamily="18" charset="0"/>
                <a:cs typeface="Times New Roman" pitchFamily="18" charset="0"/>
              </a:rPr>
              <a:t>Наталья Михайловна,</a:t>
            </a:r>
            <a:endParaRPr lang="en-US" altLang="ru-RU" sz="3400" b="1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r>
              <a:rPr lang="ru-RU" altLang="ru-RU" sz="3400" b="1" smtClean="0"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pPr algn="l" eaLnBrk="1" hangingPunct="1"/>
            <a:r>
              <a:rPr lang="ru-RU" altLang="ru-RU" sz="3400" b="1" smtClean="0">
                <a:latin typeface="Times New Roman" pitchFamily="18" charset="0"/>
                <a:cs typeface="Times New Roman" pitchFamily="18" charset="0"/>
              </a:rPr>
              <a:t>МАОУ СОШ № 24</a:t>
            </a:r>
          </a:p>
        </p:txBody>
      </p:sp>
      <p:pic>
        <p:nvPicPr>
          <p:cNvPr id="2052" name="Picture 4" descr="C:\Users\Дмитрий\Desktop\фотографии конкурс учитель года 2013\DSC_137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2714625"/>
            <a:ext cx="2663825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570787" cy="777875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11267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E0D3B-F65A-4915-9E9B-C1519079A1A0}" type="slidenum">
              <a:rPr lang="ru-RU"/>
              <a:pPr>
                <a:defRPr/>
              </a:pPr>
              <a:t>10</a:t>
            </a:fld>
            <a:endParaRPr lang="ru-RU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959225" y="1628775"/>
            <a:ext cx="5076825" cy="3024188"/>
            <a:chOff x="3419" y="1903"/>
            <a:chExt cx="3953" cy="1691"/>
          </a:xfrm>
        </p:grpSpPr>
        <p:sp>
          <p:nvSpPr>
            <p:cNvPr id="11272" name="AutoShape 30"/>
            <p:cNvSpPr>
              <a:spLocks noChangeAspect="1" noChangeArrowheads="1" noTextEdit="1"/>
            </p:cNvSpPr>
            <p:nvPr/>
          </p:nvSpPr>
          <p:spPr bwMode="auto">
            <a:xfrm>
              <a:off x="3419" y="1903"/>
              <a:ext cx="3953" cy="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Line 29"/>
            <p:cNvSpPr>
              <a:spLocks noChangeShapeType="1"/>
            </p:cNvSpPr>
            <p:nvPr/>
          </p:nvSpPr>
          <p:spPr bwMode="auto">
            <a:xfrm flipH="1">
              <a:off x="3984" y="2042"/>
              <a:ext cx="1271" cy="55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Line 28"/>
            <p:cNvSpPr>
              <a:spLocks noChangeShapeType="1"/>
            </p:cNvSpPr>
            <p:nvPr/>
          </p:nvSpPr>
          <p:spPr bwMode="auto">
            <a:xfrm>
              <a:off x="5255" y="2042"/>
              <a:ext cx="1270" cy="55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Line 27"/>
            <p:cNvSpPr>
              <a:spLocks noChangeShapeType="1"/>
            </p:cNvSpPr>
            <p:nvPr/>
          </p:nvSpPr>
          <p:spPr bwMode="auto">
            <a:xfrm flipH="1">
              <a:off x="5255" y="2042"/>
              <a:ext cx="1" cy="69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26"/>
            <p:cNvSpPr>
              <a:spLocks noChangeShapeType="1"/>
            </p:cNvSpPr>
            <p:nvPr/>
          </p:nvSpPr>
          <p:spPr bwMode="auto">
            <a:xfrm flipH="1">
              <a:off x="3984" y="2600"/>
              <a:ext cx="1" cy="6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Line 25"/>
            <p:cNvSpPr>
              <a:spLocks noChangeShapeType="1"/>
            </p:cNvSpPr>
            <p:nvPr/>
          </p:nvSpPr>
          <p:spPr bwMode="auto">
            <a:xfrm flipH="1">
              <a:off x="3702" y="2600"/>
              <a:ext cx="282" cy="6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24"/>
            <p:cNvSpPr>
              <a:spLocks noChangeShapeType="1"/>
            </p:cNvSpPr>
            <p:nvPr/>
          </p:nvSpPr>
          <p:spPr bwMode="auto">
            <a:xfrm>
              <a:off x="3984" y="2600"/>
              <a:ext cx="282" cy="6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23"/>
            <p:cNvSpPr>
              <a:spLocks noChangeShapeType="1"/>
            </p:cNvSpPr>
            <p:nvPr/>
          </p:nvSpPr>
          <p:spPr bwMode="auto">
            <a:xfrm flipH="1">
              <a:off x="4972" y="2739"/>
              <a:ext cx="283" cy="5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22"/>
            <p:cNvSpPr>
              <a:spLocks noChangeShapeType="1"/>
            </p:cNvSpPr>
            <p:nvPr/>
          </p:nvSpPr>
          <p:spPr bwMode="auto">
            <a:xfrm flipH="1" flipV="1">
              <a:off x="5255" y="2739"/>
              <a:ext cx="282" cy="5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21"/>
            <p:cNvSpPr>
              <a:spLocks noChangeShapeType="1"/>
            </p:cNvSpPr>
            <p:nvPr/>
          </p:nvSpPr>
          <p:spPr bwMode="auto">
            <a:xfrm flipH="1">
              <a:off x="5255" y="2739"/>
              <a:ext cx="1" cy="5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20"/>
            <p:cNvSpPr>
              <a:spLocks noChangeShapeType="1"/>
            </p:cNvSpPr>
            <p:nvPr/>
          </p:nvSpPr>
          <p:spPr bwMode="auto">
            <a:xfrm flipH="1">
              <a:off x="6243" y="2600"/>
              <a:ext cx="283" cy="6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H="1">
              <a:off x="6525" y="2600"/>
              <a:ext cx="1" cy="6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18"/>
            <p:cNvSpPr>
              <a:spLocks noChangeShapeType="1"/>
            </p:cNvSpPr>
            <p:nvPr/>
          </p:nvSpPr>
          <p:spPr bwMode="auto">
            <a:xfrm>
              <a:off x="6525" y="2600"/>
              <a:ext cx="282" cy="6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Text Box 17"/>
            <p:cNvSpPr txBox="1">
              <a:spLocks noChangeArrowheads="1"/>
            </p:cNvSpPr>
            <p:nvPr/>
          </p:nvSpPr>
          <p:spPr bwMode="auto">
            <a:xfrm>
              <a:off x="5113" y="1903"/>
              <a:ext cx="283" cy="2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 sz="2400" b="1"/>
            </a:p>
          </p:txBody>
        </p:sp>
        <p:sp>
          <p:nvSpPr>
            <p:cNvPr id="11286" name="Text Box 16"/>
            <p:cNvSpPr txBox="1">
              <a:spLocks noChangeArrowheads="1"/>
            </p:cNvSpPr>
            <p:nvPr/>
          </p:nvSpPr>
          <p:spPr bwMode="auto">
            <a:xfrm>
              <a:off x="6102" y="3297"/>
              <a:ext cx="282" cy="2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cs typeface="Times New Roman" pitchFamily="18" charset="0"/>
                </a:rPr>
                <a:t>Ч</a:t>
              </a:r>
              <a:endParaRPr lang="ru-RU" altLang="ru-RU" b="1"/>
            </a:p>
          </p:txBody>
        </p:sp>
        <p:sp>
          <p:nvSpPr>
            <p:cNvPr id="11287" name="Text Box 15"/>
            <p:cNvSpPr txBox="1">
              <a:spLocks noChangeArrowheads="1"/>
            </p:cNvSpPr>
            <p:nvPr/>
          </p:nvSpPr>
          <p:spPr bwMode="auto">
            <a:xfrm>
              <a:off x="5396" y="3297"/>
              <a:ext cx="281" cy="2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solidFill>
                    <a:srgbClr val="0070C0"/>
                  </a:solidFill>
                  <a:cs typeface="Times New Roman" pitchFamily="18" charset="0"/>
                </a:rPr>
                <a:t>С</a:t>
              </a:r>
              <a:endParaRPr lang="ru-RU" altLang="ru-RU" b="1">
                <a:solidFill>
                  <a:srgbClr val="0070C0"/>
                </a:solidFill>
              </a:endParaRPr>
            </a:p>
          </p:txBody>
        </p:sp>
        <p:sp>
          <p:nvSpPr>
            <p:cNvPr id="11288" name="Text Box 14"/>
            <p:cNvSpPr txBox="1">
              <a:spLocks noChangeArrowheads="1"/>
            </p:cNvSpPr>
            <p:nvPr/>
          </p:nvSpPr>
          <p:spPr bwMode="auto">
            <a:xfrm>
              <a:off x="5113" y="3297"/>
              <a:ext cx="283" cy="2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solidFill>
                    <a:srgbClr val="006600"/>
                  </a:solidFill>
                  <a:latin typeface="Bookman Old Style" pitchFamily="18" charset="0"/>
                  <a:cs typeface="Times New Roman" pitchFamily="18" charset="0"/>
                </a:rPr>
                <a:t>З</a:t>
              </a:r>
              <a:endParaRPr lang="ru-RU" altLang="ru-RU" b="1">
                <a:solidFill>
                  <a:srgbClr val="006600"/>
                </a:solidFill>
                <a:latin typeface="Bookman Old Style" pitchFamily="18" charset="0"/>
              </a:endParaRPr>
            </a:p>
          </p:txBody>
        </p:sp>
        <p:sp>
          <p:nvSpPr>
            <p:cNvPr id="11289" name="Text Box 13"/>
            <p:cNvSpPr txBox="1">
              <a:spLocks noChangeArrowheads="1"/>
            </p:cNvSpPr>
            <p:nvPr/>
          </p:nvSpPr>
          <p:spPr bwMode="auto">
            <a:xfrm>
              <a:off x="4831" y="3297"/>
              <a:ext cx="282" cy="2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cs typeface="Times New Roman" pitchFamily="18" charset="0"/>
                </a:rPr>
                <a:t>Ч</a:t>
              </a:r>
              <a:endParaRPr lang="ru-RU" altLang="ru-RU" b="1"/>
            </a:p>
          </p:txBody>
        </p:sp>
        <p:sp>
          <p:nvSpPr>
            <p:cNvPr id="11290" name="Text Box 12"/>
            <p:cNvSpPr txBox="1">
              <a:spLocks noChangeArrowheads="1"/>
            </p:cNvSpPr>
            <p:nvPr/>
          </p:nvSpPr>
          <p:spPr bwMode="auto">
            <a:xfrm>
              <a:off x="4125" y="3297"/>
              <a:ext cx="282" cy="2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solidFill>
                    <a:srgbClr val="0070C0"/>
                  </a:solidFill>
                  <a:cs typeface="Times New Roman" pitchFamily="18" charset="0"/>
                </a:rPr>
                <a:t>С</a:t>
              </a:r>
              <a:endParaRPr lang="ru-RU" altLang="ru-RU" b="1">
                <a:solidFill>
                  <a:srgbClr val="0070C0"/>
                </a:solidFill>
              </a:endParaRPr>
            </a:p>
          </p:txBody>
        </p:sp>
        <p:sp>
          <p:nvSpPr>
            <p:cNvPr id="11291" name="Text Box 11"/>
            <p:cNvSpPr txBox="1">
              <a:spLocks noChangeArrowheads="1"/>
            </p:cNvSpPr>
            <p:nvPr/>
          </p:nvSpPr>
          <p:spPr bwMode="auto">
            <a:xfrm>
              <a:off x="3843" y="3297"/>
              <a:ext cx="282" cy="2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solidFill>
                    <a:srgbClr val="006600"/>
                  </a:solidFill>
                  <a:cs typeface="Times New Roman" pitchFamily="18" charset="0"/>
                </a:rPr>
                <a:t>З</a:t>
              </a:r>
              <a:endParaRPr lang="ru-RU" altLang="ru-RU" b="1">
                <a:solidFill>
                  <a:srgbClr val="006600"/>
                </a:solidFill>
              </a:endParaRPr>
            </a:p>
          </p:txBody>
        </p:sp>
        <p:sp>
          <p:nvSpPr>
            <p:cNvPr id="11292" name="Text Box 10"/>
            <p:cNvSpPr txBox="1">
              <a:spLocks noChangeArrowheads="1"/>
            </p:cNvSpPr>
            <p:nvPr/>
          </p:nvSpPr>
          <p:spPr bwMode="auto">
            <a:xfrm>
              <a:off x="3560" y="3297"/>
              <a:ext cx="284" cy="2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cs typeface="Times New Roman" pitchFamily="18" charset="0"/>
                </a:rPr>
                <a:t>Ч</a:t>
              </a:r>
              <a:r>
                <a:rPr lang="ru-RU" altLang="ru-RU" sz="1200">
                  <a:cs typeface="Times New Roman" pitchFamily="18" charset="0"/>
                </a:rPr>
                <a:t>		</a:t>
              </a:r>
              <a:endParaRPr lang="ru-RU" altLang="ru-RU"/>
            </a:p>
          </p:txBody>
        </p:sp>
        <p:sp>
          <p:nvSpPr>
            <p:cNvPr id="11293" name="Text Box 9"/>
            <p:cNvSpPr txBox="1">
              <a:spLocks noChangeArrowheads="1"/>
            </p:cNvSpPr>
            <p:nvPr/>
          </p:nvSpPr>
          <p:spPr bwMode="auto">
            <a:xfrm>
              <a:off x="6525" y="2321"/>
              <a:ext cx="283" cy="2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000" b="1">
                  <a:solidFill>
                    <a:srgbClr val="FF0000"/>
                  </a:solidFill>
                  <a:cs typeface="Times New Roman" pitchFamily="18" charset="0"/>
                </a:rPr>
                <a:t>К</a:t>
              </a:r>
              <a:endParaRPr lang="ru-RU" altLang="ru-RU" sz="2000" b="1">
                <a:solidFill>
                  <a:srgbClr val="FF0000"/>
                </a:solidFill>
              </a:endParaRPr>
            </a:p>
          </p:txBody>
        </p:sp>
        <p:sp>
          <p:nvSpPr>
            <p:cNvPr id="11294" name="Text Box 8"/>
            <p:cNvSpPr txBox="1">
              <a:spLocks noChangeArrowheads="1"/>
            </p:cNvSpPr>
            <p:nvPr/>
          </p:nvSpPr>
          <p:spPr bwMode="auto">
            <a:xfrm>
              <a:off x="4831" y="2460"/>
              <a:ext cx="282" cy="2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000" b="1">
                  <a:solidFill>
                    <a:srgbClr val="FFCC00"/>
                  </a:solidFill>
                  <a:cs typeface="Times New Roman" pitchFamily="18" charset="0"/>
                </a:rPr>
                <a:t>Ж</a:t>
              </a:r>
              <a:endParaRPr lang="ru-RU" altLang="ru-RU" sz="2000" b="1">
                <a:solidFill>
                  <a:srgbClr val="FFCC00"/>
                </a:solidFill>
              </a:endParaRPr>
            </a:p>
          </p:txBody>
        </p:sp>
        <p:sp>
          <p:nvSpPr>
            <p:cNvPr id="11295" name="Text Box 7"/>
            <p:cNvSpPr txBox="1">
              <a:spLocks noChangeArrowheads="1"/>
            </p:cNvSpPr>
            <p:nvPr/>
          </p:nvSpPr>
          <p:spPr bwMode="auto">
            <a:xfrm>
              <a:off x="3702" y="2321"/>
              <a:ext cx="282" cy="2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000" b="1">
                  <a:solidFill>
                    <a:srgbClr val="FF3399"/>
                  </a:solidFill>
                </a:rPr>
                <a:t>Р</a:t>
              </a:r>
            </a:p>
          </p:txBody>
        </p:sp>
        <p:sp>
          <p:nvSpPr>
            <p:cNvPr id="11296" name="Text Box 6"/>
            <p:cNvSpPr txBox="1">
              <a:spLocks noChangeArrowheads="1"/>
            </p:cNvSpPr>
            <p:nvPr/>
          </p:nvSpPr>
          <p:spPr bwMode="auto">
            <a:xfrm>
              <a:off x="6384" y="3297"/>
              <a:ext cx="282" cy="2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solidFill>
                    <a:srgbClr val="006600"/>
                  </a:solidFill>
                  <a:cs typeface="Times New Roman" pitchFamily="18" charset="0"/>
                </a:rPr>
                <a:t>З</a:t>
              </a:r>
              <a:endParaRPr lang="ru-RU" altLang="ru-RU" b="1">
                <a:solidFill>
                  <a:srgbClr val="006600"/>
                </a:solidFill>
              </a:endParaRPr>
            </a:p>
          </p:txBody>
        </p:sp>
        <p:sp>
          <p:nvSpPr>
            <p:cNvPr id="11297" name="Text Box 5"/>
            <p:cNvSpPr txBox="1">
              <a:spLocks noChangeArrowheads="1"/>
            </p:cNvSpPr>
            <p:nvPr/>
          </p:nvSpPr>
          <p:spPr bwMode="auto">
            <a:xfrm>
              <a:off x="6666" y="3297"/>
              <a:ext cx="282" cy="2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solidFill>
                    <a:srgbClr val="0070C0"/>
                  </a:solidFill>
                  <a:cs typeface="Times New Roman" pitchFamily="18" charset="0"/>
                </a:rPr>
                <a:t>С</a:t>
              </a:r>
              <a:endParaRPr lang="ru-RU" altLang="ru-RU" b="1">
                <a:solidFill>
                  <a:srgbClr val="0070C0"/>
                </a:solidFill>
              </a:endParaRPr>
            </a:p>
            <a:p>
              <a:endParaRPr lang="ru-RU" altLang="ru-RU"/>
            </a:p>
          </p:txBody>
        </p:sp>
      </p:grp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539750" y="1773238"/>
            <a:ext cx="34575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 - розовая кофта</a:t>
            </a:r>
            <a:r>
              <a:rPr lang="ru-RU" altLang="ru-RU" sz="240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/>
            <a:r>
              <a:rPr lang="ru-RU" altLang="ru-RU" sz="2400" b="1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Ж - желтая кофта</a:t>
            </a:r>
          </a:p>
          <a:p>
            <a:pPr eaLnBrk="1" hangingPunct="1"/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К- красная кофта</a:t>
            </a:r>
          </a:p>
          <a:p>
            <a:pPr eaLnBrk="1" hangingPunct="1"/>
            <a:endParaRPr lang="ru-RU" altLang="ru-RU" sz="1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Ч – черная юбка</a:t>
            </a:r>
          </a:p>
          <a:p>
            <a:pPr eaLnBrk="1" hangingPunct="1"/>
            <a:r>
              <a:rPr lang="ru-RU" altLang="ru-RU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 – зеленая юбка</a:t>
            </a:r>
          </a:p>
          <a:p>
            <a:pPr eaLnBrk="1" hangingPunct="1"/>
            <a:r>
              <a:rPr lang="ru-RU" alt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– синяя юбка</a:t>
            </a:r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395288" y="5084763"/>
            <a:ext cx="84597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8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Ч, </a:t>
            </a:r>
            <a:r>
              <a:rPr lang="ru-RU" altLang="ru-RU" sz="28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altLang="ru-RU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8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alt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altLang="ru-RU" sz="2800" b="1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Ч, </a:t>
            </a:r>
            <a:r>
              <a:rPr lang="ru-RU" altLang="ru-RU" sz="2800" b="1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altLang="ru-RU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800" b="1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alt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Ч,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altLang="ru-RU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alt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800" b="1">
                <a:solidFill>
                  <a:srgbClr val="663300"/>
                </a:solidFill>
              </a:rPr>
              <a:t>	</a:t>
            </a:r>
            <a:r>
              <a:rPr lang="ru-RU" altLang="ru-RU" sz="2800" b="1">
                <a:solidFill>
                  <a:srgbClr val="006600"/>
                </a:solidFill>
              </a:rPr>
              <a:t>	</a:t>
            </a: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           3 · 3 = 9 (вариантов)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3" grpId="0"/>
      <p:bldP spid="41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4967E-B7A3-459D-B9E8-5CD7B745618D}" type="slidenum">
              <a:rPr lang="ru-RU"/>
              <a:pPr>
                <a:defRPr/>
              </a:pPr>
              <a:t>11</a:t>
            </a:fld>
            <a:endParaRPr lang="ru-RU"/>
          </a:p>
        </p:txBody>
      </p:sp>
      <p:pic>
        <p:nvPicPr>
          <p:cNvPr id="2053" name="Picture 5" descr="Rossiy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1196975"/>
            <a:ext cx="6553200" cy="477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97000" y="3425825"/>
            <a:ext cx="2095500" cy="1171575"/>
            <a:chOff x="793" y="1344"/>
            <a:chExt cx="953" cy="544"/>
          </a:xfrm>
        </p:grpSpPr>
        <p:sp>
          <p:nvSpPr>
            <p:cNvPr id="12314" name="Rectangle 10"/>
            <p:cNvSpPr>
              <a:spLocks noChangeArrowheads="1"/>
            </p:cNvSpPr>
            <p:nvPr/>
          </p:nvSpPr>
          <p:spPr bwMode="auto">
            <a:xfrm>
              <a:off x="793" y="1344"/>
              <a:ext cx="953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15" name="Rectangle 11"/>
            <p:cNvSpPr>
              <a:spLocks noChangeArrowheads="1"/>
            </p:cNvSpPr>
            <p:nvPr/>
          </p:nvSpPr>
          <p:spPr bwMode="auto">
            <a:xfrm>
              <a:off x="793" y="1525"/>
              <a:ext cx="953" cy="181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16" name="Rectangle 12"/>
            <p:cNvSpPr>
              <a:spLocks noChangeArrowheads="1"/>
            </p:cNvSpPr>
            <p:nvPr/>
          </p:nvSpPr>
          <p:spPr bwMode="auto">
            <a:xfrm>
              <a:off x="793" y="1706"/>
              <a:ext cx="953" cy="1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61050" y="5186363"/>
            <a:ext cx="2095500" cy="1169987"/>
            <a:chOff x="2109" y="1344"/>
            <a:chExt cx="953" cy="543"/>
          </a:xfrm>
        </p:grpSpPr>
        <p:sp>
          <p:nvSpPr>
            <p:cNvPr id="12311" name="Rectangle 14"/>
            <p:cNvSpPr>
              <a:spLocks noChangeArrowheads="1"/>
            </p:cNvSpPr>
            <p:nvPr/>
          </p:nvSpPr>
          <p:spPr bwMode="auto">
            <a:xfrm>
              <a:off x="2109" y="1525"/>
              <a:ext cx="953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12" name="Rectangle 15"/>
            <p:cNvSpPr>
              <a:spLocks noChangeArrowheads="1"/>
            </p:cNvSpPr>
            <p:nvPr/>
          </p:nvSpPr>
          <p:spPr bwMode="auto">
            <a:xfrm>
              <a:off x="2109" y="1706"/>
              <a:ext cx="953" cy="181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13" name="Rectangle 16"/>
            <p:cNvSpPr>
              <a:spLocks noChangeArrowheads="1"/>
            </p:cNvSpPr>
            <p:nvPr/>
          </p:nvSpPr>
          <p:spPr bwMode="auto">
            <a:xfrm>
              <a:off x="2109" y="1344"/>
              <a:ext cx="953" cy="1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629025" y="3425825"/>
            <a:ext cx="2095500" cy="1174750"/>
            <a:chOff x="2109" y="2341"/>
            <a:chExt cx="953" cy="545"/>
          </a:xfrm>
        </p:grpSpPr>
        <p:sp>
          <p:nvSpPr>
            <p:cNvPr id="12308" name="Rectangle 18"/>
            <p:cNvSpPr>
              <a:spLocks noChangeArrowheads="1"/>
            </p:cNvSpPr>
            <p:nvPr/>
          </p:nvSpPr>
          <p:spPr bwMode="auto">
            <a:xfrm>
              <a:off x="2109" y="2523"/>
              <a:ext cx="953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09" name="Rectangle 19"/>
            <p:cNvSpPr>
              <a:spLocks noChangeArrowheads="1"/>
            </p:cNvSpPr>
            <p:nvPr/>
          </p:nvSpPr>
          <p:spPr bwMode="auto">
            <a:xfrm>
              <a:off x="2109" y="2341"/>
              <a:ext cx="953" cy="181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10" name="Rectangle 20"/>
            <p:cNvSpPr>
              <a:spLocks noChangeArrowheads="1"/>
            </p:cNvSpPr>
            <p:nvPr/>
          </p:nvSpPr>
          <p:spPr bwMode="auto">
            <a:xfrm>
              <a:off x="2109" y="2704"/>
              <a:ext cx="953" cy="1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397000" y="5186363"/>
            <a:ext cx="2095500" cy="1171575"/>
            <a:chOff x="748" y="2341"/>
            <a:chExt cx="953" cy="544"/>
          </a:xfrm>
        </p:grpSpPr>
        <p:sp>
          <p:nvSpPr>
            <p:cNvPr id="12305" name="Rectangle 22"/>
            <p:cNvSpPr>
              <a:spLocks noChangeArrowheads="1"/>
            </p:cNvSpPr>
            <p:nvPr/>
          </p:nvSpPr>
          <p:spPr bwMode="auto">
            <a:xfrm>
              <a:off x="748" y="2341"/>
              <a:ext cx="953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06" name="Rectangle 23"/>
            <p:cNvSpPr>
              <a:spLocks noChangeArrowheads="1"/>
            </p:cNvSpPr>
            <p:nvPr/>
          </p:nvSpPr>
          <p:spPr bwMode="auto">
            <a:xfrm>
              <a:off x="748" y="2704"/>
              <a:ext cx="953" cy="181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07" name="Rectangle 24"/>
            <p:cNvSpPr>
              <a:spLocks noChangeArrowheads="1"/>
            </p:cNvSpPr>
            <p:nvPr/>
          </p:nvSpPr>
          <p:spPr bwMode="auto">
            <a:xfrm>
              <a:off x="748" y="2523"/>
              <a:ext cx="953" cy="1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629025" y="5186363"/>
            <a:ext cx="2095500" cy="1169987"/>
            <a:chOff x="3560" y="1344"/>
            <a:chExt cx="953" cy="543"/>
          </a:xfrm>
        </p:grpSpPr>
        <p:sp>
          <p:nvSpPr>
            <p:cNvPr id="12302" name="Rectangle 26"/>
            <p:cNvSpPr>
              <a:spLocks noChangeArrowheads="1"/>
            </p:cNvSpPr>
            <p:nvPr/>
          </p:nvSpPr>
          <p:spPr bwMode="auto">
            <a:xfrm>
              <a:off x="3560" y="1706"/>
              <a:ext cx="953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03" name="Rectangle 27"/>
            <p:cNvSpPr>
              <a:spLocks noChangeArrowheads="1"/>
            </p:cNvSpPr>
            <p:nvPr/>
          </p:nvSpPr>
          <p:spPr bwMode="auto">
            <a:xfrm>
              <a:off x="3560" y="1344"/>
              <a:ext cx="953" cy="181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04" name="Rectangle 28"/>
            <p:cNvSpPr>
              <a:spLocks noChangeArrowheads="1"/>
            </p:cNvSpPr>
            <p:nvPr/>
          </p:nvSpPr>
          <p:spPr bwMode="auto">
            <a:xfrm>
              <a:off x="3560" y="1525"/>
              <a:ext cx="953" cy="1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5861050" y="3429000"/>
            <a:ext cx="2095500" cy="1171575"/>
            <a:chOff x="3606" y="2296"/>
            <a:chExt cx="953" cy="544"/>
          </a:xfrm>
        </p:grpSpPr>
        <p:sp>
          <p:nvSpPr>
            <p:cNvPr id="12299" name="Rectangle 30"/>
            <p:cNvSpPr>
              <a:spLocks noChangeArrowheads="1"/>
            </p:cNvSpPr>
            <p:nvPr/>
          </p:nvSpPr>
          <p:spPr bwMode="auto">
            <a:xfrm>
              <a:off x="3606" y="2659"/>
              <a:ext cx="953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00" name="Rectangle 31"/>
            <p:cNvSpPr>
              <a:spLocks noChangeArrowheads="1"/>
            </p:cNvSpPr>
            <p:nvPr/>
          </p:nvSpPr>
          <p:spPr bwMode="auto">
            <a:xfrm>
              <a:off x="3606" y="2478"/>
              <a:ext cx="953" cy="181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01" name="Rectangle 32"/>
            <p:cNvSpPr>
              <a:spLocks noChangeArrowheads="1"/>
            </p:cNvSpPr>
            <p:nvPr/>
          </p:nvSpPr>
          <p:spPr bwMode="auto">
            <a:xfrm>
              <a:off x="3606" y="2296"/>
              <a:ext cx="953" cy="1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547813" y="2417763"/>
            <a:ext cx="6696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Решение:   3 • 2 • 1  = 6 (вариантов)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C6BE4-BA2D-4949-B35A-0F571DAE756F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>
          <a:xfrm>
            <a:off x="900113" y="238125"/>
            <a:ext cx="8029575" cy="868363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ПРАВИЛО УМНОЖЕНИЯ</a:t>
            </a:r>
          </a:p>
        </p:txBody>
      </p:sp>
      <p:sp>
        <p:nvSpPr>
          <p:cNvPr id="14341" name="Содержимое 2"/>
          <p:cNvSpPr>
            <a:spLocks noGrp="1"/>
          </p:cNvSpPr>
          <p:nvPr>
            <p:ph idx="1"/>
          </p:nvPr>
        </p:nvSpPr>
        <p:spPr>
          <a:xfrm>
            <a:off x="214313" y="1500188"/>
            <a:ext cx="8786812" cy="4903787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Если объект А можно выбрать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способами, а объект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можно выбрать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способами, то выбор пары (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можно осуществить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m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способами.</a:t>
            </a:r>
          </a:p>
          <a:p>
            <a:pPr marL="0" indent="0">
              <a:buFont typeface="Arial" charset="0"/>
              <a:buNone/>
              <a:defRPr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 этом число способов выбора второго объекта не зависит от того, как именно выбран первый объект.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80D8F-2ADC-41AE-985A-22039CA3FE2C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-142875"/>
            <a:ext cx="817245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Комбинаторные задачи на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умножения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85813"/>
            <a:ext cx="8786812" cy="5572125"/>
          </a:xfrm>
        </p:spPr>
        <p:txBody>
          <a:bodyPr rtlCol="0">
            <a:noAutofit/>
          </a:bodyPr>
          <a:lstStyle/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Имеется 3 вида конвертов и 4 вида марок. Сколько существует вариантов выбора конверта с маркой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ru-RU" sz="23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кружке 6 учеников. Сколькими способами можно выбрать старосту кружка и его заместителя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ru-RU" sz="23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60000" indent="-360000" eaLnBrk="1" fontAlgn="auto" hangingPunct="1">
              <a:lnSpc>
                <a:spcPct val="90000"/>
              </a:lnSpc>
              <a:spcAft>
                <a:spcPts val="2400"/>
              </a:spcAft>
              <a:buFont typeface="Wingdings" pitchFamily="2" charset="2"/>
              <a:buAutoNum type="arabicPeriod"/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Мастер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должен обшить 12 стульев обшивкой красного, коричневого и зеленого цвета. Сколькими способами он может это сделать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3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60000" indent="-360000" eaLnBrk="1" fontAlgn="auto" hangingPunct="1">
              <a:lnSpc>
                <a:spcPct val="90000"/>
              </a:lnSpc>
              <a:spcAft>
                <a:spcPts val="2400"/>
              </a:spcAft>
              <a:buFont typeface="Wingdings" pitchFamily="2" charset="2"/>
              <a:buAutoNum type="arabicPeriod"/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первой полке стоит 5 книг, а на второй 10. Сколькими способами можно выбрать одну книгу с первой полки и одну со второй?</a:t>
            </a:r>
          </a:p>
          <a:p>
            <a:pPr eaLnBrk="1" fontAlgn="auto" hangingPunct="1">
              <a:lnSpc>
                <a:spcPct val="200000"/>
              </a:lnSpc>
              <a:spcAft>
                <a:spcPts val="2400"/>
              </a:spcAft>
              <a:buFont typeface="Arial" pitchFamily="34" charset="0"/>
              <a:buNone/>
              <a:defRPr/>
            </a:pPr>
            <a:endParaRPr lang="ru-RU" sz="23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60000" indent="-360000" eaLnBrk="1" fontAlgn="auto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AutoNum type="arabicPeriod"/>
              <a:defRPr/>
            </a:pPr>
            <a:endParaRPr lang="ru-RU" sz="23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ru-RU" sz="23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14563" y="2428875"/>
            <a:ext cx="5357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Решение: 6 · 5 = 30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25" y="1357313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Решение: 3 · 4 = 12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19475" y="3714750"/>
            <a:ext cx="3938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Решение: 12 · 3 = 36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28813" y="5286375"/>
            <a:ext cx="5738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Решение: 5 · 10 = 50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190500"/>
            <a:ext cx="8183562" cy="1050925"/>
          </a:xfrm>
        </p:spPr>
        <p:txBody>
          <a:bodyPr/>
          <a:lstStyle/>
          <a:p>
            <a:r>
              <a:rPr lang="ru-RU" alt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Зарядка для глаз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286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5334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1143000" y="2133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1905000" y="1981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667000" y="2209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276600" y="2667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733800" y="3124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4191000" y="3657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4572000" y="4114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52578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2819400" y="4572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35052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2209800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1371600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6858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228600" y="3886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6858000" y="5029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76200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82296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8382000" y="3657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8077200" y="2971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7620000" y="2362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6705600" y="2133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5867400" y="2286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5181600" y="2743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4648200" y="3124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6019800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 rot="2876852">
            <a:off x="300037" y="754063"/>
            <a:ext cx="257175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32" name="025 В каждом маленьком ребён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5786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7 -0.00717 C 0.04705 -0.06944 0.04914 -0.13078 0.04497 0.00556 C 0.04063 0.14329 -0.04688 0.83172 0.0191 0.81436 C 0.08542 0.79723 0.30556 -0.09514 0.44237 -0.09606 C 0.57935 -0.09676 0.76928 0.81621 0.83976 0.80996 C 0.91042 0.80324 0.93646 -0.13402 0.86563 -0.13449 C 0.7948 -0.13495 0.55174 0.79121 0.41511 0.80741 C 0.2783 0.82338 0.10626 0.10116 0.04497 -0.03935 " pathEditMode="relative" rAng="0" ptsTypes="aaaaaaaA">
                                      <p:cBhvr>
                                        <p:cTn id="114" dur="5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83" y="3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 nodeType="clickPar">
                      <p:stCondLst>
                        <p:cond delay="0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9" dur="90028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1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</p:childTnLst>
        </p:cTn>
      </p:par>
    </p:tnLst>
    <p:bldLst>
      <p:bldP spid="21508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  <p:bldP spid="21529" grpId="0" animBg="1"/>
      <p:bldP spid="21530" grpId="0" animBg="1"/>
      <p:bldP spid="21531" grpId="0" animBg="1"/>
      <p:bldP spid="21532" grpId="0" animBg="1"/>
      <p:bldP spid="21533" grpId="0" animBg="1"/>
      <p:bldP spid="21534" grpId="0" animBg="1"/>
      <p:bldP spid="21535" grpId="0" animBg="1"/>
      <p:bldP spid="215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E3FC5-8111-4493-8070-92355C57B059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582613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Самостоятельная работа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7163" y="517525"/>
          <a:ext cx="8901112" cy="65817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58866"/>
                <a:gridCol w="4342246"/>
              </a:tblGrid>
              <a:tr h="66375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</a:p>
                  </a:txBody>
                  <a:tcPr marL="91450" marR="91450" marT="45730" marB="45730"/>
                </a:tc>
              </a:tr>
              <a:tr h="796505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1.Сколько существует способов  рассадить  5 человек  за столом?</a:t>
                      </a:r>
                    </a:p>
                  </a:txBody>
                  <a:tcPr marL="91450" marR="91450" marT="45730" marB="4573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1.Сколько существует способов  расставить  4 книги на полке?</a:t>
                      </a:r>
                    </a:p>
                  </a:txBody>
                  <a:tcPr marL="91450" marR="91450" marT="45730" marB="45730">
                    <a:noFill/>
                  </a:tcPr>
                </a:tc>
              </a:tr>
              <a:tr h="5121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Маша,</a:t>
                      </a:r>
                      <a:r>
                        <a:rPr lang="ru-RU" sz="22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Оля, Вера, Ира, Андрей, Миша и Игорь готовились стать ведущими на концерт. Сколько возможно вариантов, если ведущими могут быть только одна девочка и один мальчик</a:t>
                      </a: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200" b="1" i="1" dirty="0" smtClean="0">
                          <a:solidFill>
                            <a:srgbClr val="663300"/>
                          </a:solidFill>
                        </a:rPr>
                        <a:t> </a:t>
                      </a:r>
                      <a:r>
                        <a:rPr lang="ru-RU" sz="22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школьной столовой на завтрак любой ученик может выбрать булочку, ватрушку или пирожок, а запить их можно соком или чаем.  Сколько вариантов завтрака предлагается в школьной столовой?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2.Сколько комплектов одежды (</a:t>
                      </a:r>
                      <a:r>
                        <a:rPr lang="ru-RU" sz="22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блузка+юбка</a:t>
                      </a: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можно составить из двух блузок и пяти юбок?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3.В футбольном турнире участвуют несколько</a:t>
                      </a:r>
                      <a:r>
                        <a:rPr lang="ru-RU" sz="22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команд. Оказалось, что все они для трусов и футболок использовали белый, красный, синий и зеленый цвета. Причем были представлены все возможные варианты.  Сколько команд участвовало в турнире?</a:t>
                      </a:r>
                      <a:endParaRPr lang="ru-RU" sz="22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30" marB="45730"/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flipV="1">
            <a:off x="285750" y="3716338"/>
            <a:ext cx="8643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  Ответы    </a:t>
            </a:r>
            <a:r>
              <a:rPr lang="ru-RU" alt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в</a:t>
            </a:r>
            <a:endParaRPr lang="ru-RU" alt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Объект 12"/>
          <p:cNvSpPr>
            <a:spLocks noGrp="1"/>
          </p:cNvSpPr>
          <p:nvPr>
            <p:ph sz="half" idx="2"/>
          </p:nvPr>
        </p:nvSpPr>
        <p:spPr>
          <a:xfrm>
            <a:off x="250825" y="2276475"/>
            <a:ext cx="4257675" cy="3879850"/>
          </a:xfrm>
        </p:spPr>
        <p:txBody>
          <a:bodyPr/>
          <a:lstStyle/>
          <a:p>
            <a:pPr marL="742950" indent="-742950" algn="ctr" eaLnBrk="1" hangingPunct="1">
              <a:buFont typeface="+mj-lt"/>
              <a:buAutoNum type="arabicParenR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latin typeface="Times New Roman"/>
                <a:cs typeface="Times New Roman"/>
              </a:rPr>
              <a:t>•4•3•2•1=120</a:t>
            </a:r>
          </a:p>
          <a:p>
            <a:pPr marL="742950" indent="-742950" algn="ctr" eaLnBrk="1" hangingPunct="1">
              <a:buFont typeface="+mj-lt"/>
              <a:buAutoNum type="arabicParenR"/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 eaLnBrk="1" hangingPunct="1">
              <a:buFont typeface="+mj-lt"/>
              <a:buAutoNum type="arabicParenR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3600" b="1" dirty="0" smtClean="0">
                <a:latin typeface="Times New Roman"/>
                <a:cs typeface="Times New Roman"/>
              </a:rPr>
              <a:t>•4 = 12</a:t>
            </a:r>
          </a:p>
          <a:p>
            <a:pPr marL="742950" indent="-742950" algn="ctr" eaLnBrk="1" hangingPunct="1">
              <a:buFont typeface="+mj-lt"/>
              <a:buAutoNum type="arabicParenR"/>
              <a:defRPr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 eaLnBrk="1" hangingPunct="1">
              <a:buFont typeface="+mj-lt"/>
              <a:buAutoNum type="arabicParenR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3600" b="1" dirty="0" smtClean="0">
                <a:latin typeface="Times New Roman"/>
                <a:cs typeface="Times New Roman"/>
              </a:rPr>
              <a:t>•2 = 6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Ответы  </a:t>
            </a:r>
            <a:r>
              <a:rPr lang="ru-RU" alt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в</a:t>
            </a:r>
            <a:endParaRPr lang="ru-RU" alt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Объект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742950" indent="-742950" algn="ctr" eaLnBrk="1" hangingPunct="1">
              <a:buFont typeface="+mj-lt"/>
              <a:buAutoNum type="arabicParenR"/>
              <a:defRPr/>
            </a:pPr>
            <a:r>
              <a:rPr lang="ru-RU" sz="3600" b="1" dirty="0" smtClean="0">
                <a:latin typeface="Times New Roman"/>
                <a:cs typeface="Times New Roman"/>
              </a:rPr>
              <a:t>4•3•2•1=24</a:t>
            </a:r>
          </a:p>
          <a:p>
            <a:pPr marL="742950" indent="-742950" algn="ctr" eaLnBrk="1" hangingPunct="1">
              <a:buFont typeface="+mj-lt"/>
              <a:buAutoNum type="arabicParenR"/>
              <a:defRPr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 eaLnBrk="1" hangingPunct="1">
              <a:buFont typeface="+mj-lt"/>
              <a:buAutoNum type="arabicParenR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3600" b="1" dirty="0" smtClean="0">
                <a:latin typeface="Times New Roman"/>
                <a:cs typeface="Times New Roman"/>
              </a:rPr>
              <a:t>•5 </a:t>
            </a:r>
            <a:r>
              <a:rPr lang="ru-RU" sz="3600" b="1" dirty="0">
                <a:latin typeface="Times New Roman"/>
                <a:cs typeface="Times New Roman"/>
              </a:rPr>
              <a:t>= </a:t>
            </a:r>
            <a:r>
              <a:rPr lang="ru-RU" sz="3600" b="1" dirty="0" smtClean="0">
                <a:latin typeface="Times New Roman"/>
                <a:cs typeface="Times New Roman"/>
              </a:rPr>
              <a:t>1</a:t>
            </a:r>
            <a:r>
              <a:rPr lang="en-US" sz="3600" b="1" dirty="0" smtClean="0">
                <a:latin typeface="Times New Roman"/>
                <a:cs typeface="Times New Roman"/>
              </a:rPr>
              <a:t>0</a:t>
            </a:r>
            <a:endParaRPr lang="ru-RU" sz="3600" b="1" dirty="0" smtClean="0">
              <a:latin typeface="Times New Roman"/>
              <a:cs typeface="Times New Roman"/>
            </a:endParaRPr>
          </a:p>
          <a:p>
            <a:pPr marL="742950" indent="-742950" algn="ctr" eaLnBrk="1" hangingPunct="1">
              <a:buFont typeface="+mj-lt"/>
              <a:buAutoNum type="arabicParenR"/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 eaLnBrk="1" hangingPunct="1">
              <a:buFont typeface="+mj-lt"/>
              <a:buAutoNum type="arabicParenR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ru-RU" sz="3600" b="1" dirty="0" smtClean="0">
                <a:latin typeface="Times New Roman"/>
                <a:cs typeface="Times New Roman"/>
              </a:rPr>
              <a:t>•4 </a:t>
            </a:r>
            <a:r>
              <a:rPr lang="ru-RU" sz="3600" b="1" dirty="0">
                <a:latin typeface="Times New Roman"/>
                <a:cs typeface="Times New Roman"/>
              </a:rPr>
              <a:t>= </a:t>
            </a:r>
            <a:r>
              <a:rPr lang="ru-RU" sz="3600" b="1" dirty="0" smtClean="0">
                <a:latin typeface="Times New Roman"/>
                <a:cs typeface="Times New Roman"/>
              </a:rPr>
              <a:t>16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74235-29F3-4730-8602-F92B808C4C79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7388" y="333375"/>
            <a:ext cx="8229600" cy="849313"/>
          </a:xfrm>
        </p:spPr>
        <p:txBody>
          <a:bodyPr/>
          <a:lstStyle/>
          <a:p>
            <a:r>
              <a:rPr lang="ru-RU" alt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smtClean="0"/>
              <a:t>    </a:t>
            </a:r>
            <a:endParaRPr lang="ru-RU" altLang="ru-RU" sz="4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altLang="ru-RU" sz="4000" b="1" smtClean="0">
                <a:latin typeface="Times New Roman" pitchFamily="18" charset="0"/>
                <a:cs typeface="Times New Roman" pitchFamily="18" charset="0"/>
              </a:rPr>
              <a:t>  3 задания – усвоил базовый </a:t>
            </a:r>
          </a:p>
          <a:p>
            <a:pPr marL="0" indent="0">
              <a:buFont typeface="Arial" charset="0"/>
              <a:buNone/>
            </a:pPr>
            <a:r>
              <a:rPr lang="ru-RU" altLang="ru-RU" sz="4000" b="1" smtClean="0">
                <a:latin typeface="Times New Roman" pitchFamily="18" charset="0"/>
                <a:cs typeface="Times New Roman" pitchFamily="18" charset="0"/>
              </a:rPr>
              <a:t>                                               уровень</a:t>
            </a:r>
          </a:p>
          <a:p>
            <a:pPr marL="0" indent="0">
              <a:buFont typeface="Arial" charset="0"/>
              <a:buNone/>
            </a:pPr>
            <a:r>
              <a:rPr lang="ru-RU" altLang="ru-RU" sz="4000" b="1" smtClean="0">
                <a:latin typeface="Times New Roman" pitchFamily="18" charset="0"/>
                <a:cs typeface="Times New Roman" pitchFamily="18" charset="0"/>
              </a:rPr>
              <a:t>  менее </a:t>
            </a:r>
            <a:r>
              <a:rPr lang="en-US" altLang="ru-RU" sz="40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4000" b="1" smtClean="0">
                <a:latin typeface="Times New Roman" pitchFamily="18" charset="0"/>
                <a:cs typeface="Times New Roman" pitchFamily="18" charset="0"/>
              </a:rPr>
              <a:t> заданий – не усвоил </a:t>
            </a:r>
          </a:p>
          <a:p>
            <a:pPr marL="0" indent="0">
              <a:buFont typeface="Arial" charset="0"/>
              <a:buNone/>
            </a:pPr>
            <a:r>
              <a:rPr lang="ru-RU" altLang="ru-RU" sz="4000" b="1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altLang="ru-RU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3F2E9-19D4-4B98-B58C-579A93B65B2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10" name="Рисунок 9" descr="I:\smail2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388" y="4724400"/>
            <a:ext cx="175260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7B1F7-F205-4108-B8E5-D8D4E1F353E2}" type="slidenum">
              <a:rPr lang="ru-RU"/>
              <a:pPr>
                <a:defRPr/>
              </a:pPr>
              <a:t>18</a:t>
            </a:fld>
            <a:endParaRPr lang="ru-RU"/>
          </a:p>
        </p:txBody>
      </p:sp>
      <p:pic>
        <p:nvPicPr>
          <p:cNvPr id="4" name="Picture 9" descr="C:\Users\Надежда\Desktop\КАРТИНКИ\рисунок Ученик с книгами\1bada0379d7ea1bb7c894d4297ec6f76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841" y="116632"/>
            <a:ext cx="2071702" cy="18645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1" name="Picture 6" descr="Без имени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3" y="3714750"/>
            <a:ext cx="2024062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Содержимое 4" descr="http://www.7443566.ru/pictures/3104.jp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48038" y="3644900"/>
            <a:ext cx="3357562" cy="2430463"/>
          </a:xfrm>
        </p:spPr>
      </p:pic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875" y="3714750"/>
            <a:ext cx="1836738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Прямоугольник 10"/>
          <p:cNvSpPr>
            <a:spLocks noChangeArrowheads="1"/>
          </p:cNvSpPr>
          <p:nvPr/>
        </p:nvSpPr>
        <p:spPr bwMode="auto">
          <a:xfrm>
            <a:off x="857250" y="2357438"/>
            <a:ext cx="7572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Составить свои комбинаторные задачи </a:t>
            </a:r>
          </a:p>
        </p:txBody>
      </p:sp>
      <p:sp>
        <p:nvSpPr>
          <p:cNvPr id="19465" name="TextBox 11"/>
          <p:cNvSpPr txBox="1">
            <a:spLocks noChangeArrowheads="1"/>
          </p:cNvSpPr>
          <p:nvPr/>
        </p:nvSpPr>
        <p:spPr bwMode="auto">
          <a:xfrm>
            <a:off x="2700338" y="428625"/>
            <a:ext cx="54435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1800225"/>
          </a:xfrm>
        </p:spPr>
        <p:txBody>
          <a:bodyPr/>
          <a:lstStyle/>
          <a:p>
            <a:r>
              <a:rPr lang="ru-RU" altLang="ru-RU" sz="5400" b="1" smtClean="0">
                <a:latin typeface="Times New Roman" pitchFamily="18" charset="0"/>
                <a:cs typeface="Times New Roman" pitchFamily="18" charset="0"/>
              </a:rPr>
              <a:t>Спасибо за занятие!!!</a:t>
            </a:r>
          </a:p>
        </p:txBody>
      </p:sp>
      <p:sp>
        <p:nvSpPr>
          <p:cNvPr id="20483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5860C-AC65-46C4-9425-0B9778F1869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5" name="Picture 2" descr="I:\47197467_3dac96de6803d637fcc72bc4d060319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0688" y="3357563"/>
            <a:ext cx="26654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ru-RU" altLang="ru-RU" sz="4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altLang="ru-RU" sz="4400" b="1" smtClean="0">
                <a:latin typeface="Times New Roman" pitchFamily="18" charset="0"/>
                <a:cs typeface="Times New Roman" pitchFamily="18" charset="0"/>
              </a:rPr>
              <a:t>Великая цель образования – это не знания, а действия!</a:t>
            </a:r>
          </a:p>
          <a:p>
            <a:pPr marL="0" indent="0">
              <a:buFont typeface="Arial" charset="0"/>
              <a:buNone/>
            </a:pPr>
            <a:endParaRPr lang="ru-RU" altLang="ru-RU" sz="4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altLang="ru-RU" sz="4400" b="1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Герберт Спенсер</a:t>
            </a:r>
            <a:endParaRPr lang="ru-RU" altLang="ru-RU" sz="4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7C049-6674-4E12-A560-7320F0ED8F1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2071688"/>
            <a:ext cx="30353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50D05-8A77-4ADD-B7BD-5F93C35F6657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339975" y="333375"/>
            <a:ext cx="6624638" cy="115093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Отгадай ребус</a:t>
            </a:r>
          </a:p>
        </p:txBody>
      </p:sp>
      <p:pic>
        <p:nvPicPr>
          <p:cNvPr id="12308" name="Picture 2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2070100"/>
            <a:ext cx="2159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675" y="2070100"/>
            <a:ext cx="2174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0" name="Picture 2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475" y="2070100"/>
            <a:ext cx="2159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0200" y="2060575"/>
            <a:ext cx="136842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116013" y="5467350"/>
            <a:ext cx="22320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5400" b="1">
                <a:solidFill>
                  <a:schemeClr val="accent2"/>
                </a:solidFill>
              </a:rPr>
              <a:t>КОМБ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130550" y="5467350"/>
            <a:ext cx="3097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5400" b="1">
                <a:solidFill>
                  <a:schemeClr val="accent2"/>
                </a:solidFill>
              </a:rPr>
              <a:t>ИНАТОР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011863" y="5467350"/>
            <a:ext cx="17287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5400" b="1">
                <a:solidFill>
                  <a:schemeClr val="accent2"/>
                </a:solidFill>
              </a:rPr>
              <a:t>ИКА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300788" y="2128838"/>
            <a:ext cx="1511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FF0000"/>
                </a:solidFill>
              </a:rPr>
              <a:t>ГЛ = К</a:t>
            </a:r>
          </a:p>
        </p:txBody>
      </p:sp>
      <p:pic>
        <p:nvPicPr>
          <p:cNvPr id="12320" name="Picture 3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8" y="3714750"/>
            <a:ext cx="236855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1" name="Picture 2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75" y="3429000"/>
            <a:ext cx="2159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1" name="Picture 3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38" y="2071688"/>
            <a:ext cx="2554287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2" name="Picture 3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0"/>
            <a:ext cx="240506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314" grpId="0"/>
      <p:bldP spid="12315" grpId="0"/>
      <p:bldP spid="12316" grpId="0"/>
      <p:bldP spid="123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0A18D-271C-4CCE-9FD9-E32F446066A4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BCE0AF-F47D-4B18-8FB2-0DDC98E2DA45}" type="datetime1">
              <a:rPr lang="ru-RU"/>
              <a:pPr>
                <a:defRPr/>
              </a:pPr>
              <a:t>19.02.2018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143125" y="4643438"/>
            <a:ext cx="6786563" cy="1938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Термин «комбинаторика» был введён в математический обиход  немецким философом, математиком Лейбницем, который в 1666 году опубликовал свой труд «Рассуждения о комбинаторном искусстве».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5750" y="3357563"/>
            <a:ext cx="8643938" cy="12001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Термин «комбинаторика» происходит от латинского слова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combina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», что в переводе на русский означает – «сочетать», «соединять».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85750" y="2286000"/>
            <a:ext cx="8643938" cy="830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Область математики, в которой изучают комбинаторные задачи, называется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комбинаторикой.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4643446"/>
            <a:ext cx="1845673" cy="2010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Прямоугольник 23"/>
          <p:cNvSpPr/>
          <p:nvPr/>
        </p:nvSpPr>
        <p:spPr>
          <a:xfrm>
            <a:off x="285750" y="142875"/>
            <a:ext cx="8643938" cy="1938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i="1" dirty="0">
                <a:solidFill>
                  <a:schemeClr val="dk1"/>
                </a:solidFill>
                <a:latin typeface="+mn-lt"/>
              </a:rPr>
              <a:t>          </a:t>
            </a:r>
            <a:r>
              <a:rPr lang="ru-RU" sz="24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 математике есть задачи, в которых требуется из элементов составить различные наборы, подсчитать количество всевозможных комбинаций объектов, составленных по определённому правилу. Задачи такого типа называются </a:t>
            </a:r>
            <a:r>
              <a:rPr lang="ru-RU" sz="2400" b="1" i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комбинаторными задачами.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F6A2-34E6-4B1F-854E-C337D66BCCA1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63713" y="188913"/>
            <a:ext cx="6192837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значит решить</a:t>
            </a:r>
            <a:b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комбинаторную задачу?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14375" y="1844675"/>
            <a:ext cx="8143875" cy="46418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800" b="1" i="1" smtClean="0"/>
              <a:t>     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Решить  комбинаторную  задачу - это  значит выписать или сосчитать все возможные комбинации (способы, варианты) составленные из объектов (цифр, букв, чисел, слов, предметов и др.,) отвечающих условию задачи.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6238" y="4221163"/>
            <a:ext cx="31559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354887" cy="8509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Задача № 1</a:t>
            </a:r>
            <a:endParaRPr lang="ru-RU" b="1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На завтрак в школьной столовой  можно выбрать кашу манную, гречневую, овсяную или рисовую;  запить можно чаем с лимоном, какао или соком. Сколько вариантов завтрака из двух блюд (каши и напитка) в столовой?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6AD61-65DE-462D-90D1-03971A980DB8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5600" y="4508500"/>
            <a:ext cx="3457575" cy="2065338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922337"/>
          </a:xfrm>
        </p:spPr>
        <p:txBody>
          <a:bodyPr/>
          <a:lstStyle/>
          <a:p>
            <a:r>
              <a:rPr lang="ru-RU" alt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Задача №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 Тани есть 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розовая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желтая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кофта  и черная,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зеленая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синяя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юбки. Сколько различных вариантов нарядов можно составить из них?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85DDB-3A9F-4367-BF90-DEA2459D86D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03350" y="274638"/>
            <a:ext cx="7283450" cy="850900"/>
          </a:xfrm>
        </p:spPr>
        <p:txBody>
          <a:bodyPr/>
          <a:lstStyle/>
          <a:p>
            <a:r>
              <a:rPr lang="ru-RU" alt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Задача №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Государственные флаги некоторых стран состоят из трех горизонтальных полос разного цвета. Сколько существует различных вариантов флагов с белой, синей и красной полосой?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01F18-A66A-48CC-A450-B11D7BA5D37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5148263" y="4149725"/>
            <a:ext cx="3455987" cy="2120900"/>
            <a:chOff x="793" y="1344"/>
            <a:chExt cx="953" cy="544"/>
          </a:xfrm>
        </p:grpSpPr>
        <p:sp>
          <p:nvSpPr>
            <p:cNvPr id="9222" name="Rectangle 10"/>
            <p:cNvSpPr>
              <a:spLocks noChangeArrowheads="1"/>
            </p:cNvSpPr>
            <p:nvPr/>
          </p:nvSpPr>
          <p:spPr bwMode="auto">
            <a:xfrm>
              <a:off x="793" y="1344"/>
              <a:ext cx="953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23" name="Rectangle 11"/>
            <p:cNvSpPr>
              <a:spLocks noChangeArrowheads="1"/>
            </p:cNvSpPr>
            <p:nvPr/>
          </p:nvSpPr>
          <p:spPr bwMode="auto">
            <a:xfrm>
              <a:off x="793" y="1525"/>
              <a:ext cx="953" cy="181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24" name="Rectangle 12"/>
            <p:cNvSpPr>
              <a:spLocks noChangeArrowheads="1"/>
            </p:cNvSpPr>
            <p:nvPr/>
          </p:nvSpPr>
          <p:spPr bwMode="auto">
            <a:xfrm>
              <a:off x="793" y="1706"/>
              <a:ext cx="953" cy="1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43"/>
          <p:cNvGrpSpPr>
            <a:grpSpLocks/>
          </p:cNvGrpSpPr>
          <p:nvPr/>
        </p:nvGrpSpPr>
        <p:grpSpPr bwMode="auto">
          <a:xfrm>
            <a:off x="571500" y="500063"/>
            <a:ext cx="8072438" cy="5238750"/>
            <a:chOff x="571500" y="500063"/>
            <a:chExt cx="8072438" cy="5238750"/>
          </a:xfrm>
        </p:grpSpPr>
        <p:pic>
          <p:nvPicPr>
            <p:cNvPr id="10272" name="Рисунок 3" descr="4248916_kasha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00063"/>
              <a:ext cx="1393825" cy="1357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3" name="Рисунок 4" descr="66962743_1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25" y="500063"/>
              <a:ext cx="1500188" cy="1357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4" name="Рисунок 5" descr="ovsyanka_kasha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688" y="500063"/>
              <a:ext cx="1571625" cy="1309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5" name="Рисунок 6" descr="437_zoom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188" y="500063"/>
              <a:ext cx="1428750" cy="1285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6" name="Рисунок 7" descr="warm_tea.jpe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" y="1992313"/>
              <a:ext cx="1214438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7" name="Рисунок 8" descr="632_G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" y="3214688"/>
              <a:ext cx="1214438" cy="1144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8" name="Рисунок 10" descr="th_suco.jp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" y="4524375"/>
              <a:ext cx="1214438" cy="1214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00034" y="357166"/>
          <a:ext cx="8286809" cy="5500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1634"/>
                <a:gridCol w="1743089"/>
                <a:gridCol w="1657362"/>
                <a:gridCol w="1657362"/>
                <a:gridCol w="1657362"/>
              </a:tblGrid>
              <a:tr h="161354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КАША </a:t>
                      </a:r>
                    </a:p>
                    <a:p>
                      <a:endParaRPr lang="ru-RU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endParaRPr lang="ru-RU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endParaRPr lang="ru-RU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r>
                        <a:rPr lang="ru-RU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НАПИТОК</a:t>
                      </a:r>
                      <a:r>
                        <a:rPr lang="ru-RU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 </a:t>
                      </a:r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73488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20175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3517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7" name="Рисунок 26" descr="4248916_kasha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0" y="2071688"/>
            <a:ext cx="85725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 descr="warm_tea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5188" y="2416175"/>
            <a:ext cx="785812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Рисунок 41" descr="66962743_1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2071688"/>
            <a:ext cx="8636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25" descr="warm_tea.jpe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25" y="2487613"/>
            <a:ext cx="714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Рисунок 27" descr="warm_tea.jpe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63" y="2473325"/>
            <a:ext cx="71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Рисунок 44" descr="ovsyanka_kasha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6650" y="2000250"/>
            <a:ext cx="860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Рисунок 28" descr="warm_tea.jpe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25" y="2473325"/>
            <a:ext cx="71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Рисунок 47" descr="437_zoom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563" y="20716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51"/>
          <p:cNvGrpSpPr>
            <a:grpSpLocks/>
          </p:cNvGrpSpPr>
          <p:nvPr/>
        </p:nvGrpSpPr>
        <p:grpSpPr bwMode="auto">
          <a:xfrm>
            <a:off x="2143125" y="3214688"/>
            <a:ext cx="6572250" cy="2547937"/>
            <a:chOff x="2143108" y="3214686"/>
            <a:chExt cx="6572272" cy="2547950"/>
          </a:xfrm>
        </p:grpSpPr>
        <p:pic>
          <p:nvPicPr>
            <p:cNvPr id="10255" name="Рисунок 31" descr="4248916_kasha.jp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488" y="4572008"/>
              <a:ext cx="857256" cy="735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6" name="Рисунок 37" descr="th_suco.jpg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08" y="5000636"/>
              <a:ext cx="71438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7" name="Рисунок 39" descr="th_suco.jpg"/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2132" y="5000636"/>
              <a:ext cx="642942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8" name="Рисунок 40" descr="th_suco.jpg"/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206" y="5000636"/>
              <a:ext cx="642942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9" name="Рисунок 43" descr="66962743_1.jpg"/>
            <p:cNvPicPr>
              <a:picLocks noChangeAspect="1"/>
            </p:cNvPicPr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4500570"/>
              <a:ext cx="863415" cy="785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0" name="Рисунок 38" descr="th_suco.jpg"/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20" y="5000636"/>
              <a:ext cx="642942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1" name="Рисунок 46" descr="ovsyanka_kasha.jpg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4500570"/>
              <a:ext cx="860500" cy="714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62" name="Группа 50"/>
            <p:cNvGrpSpPr>
              <a:grpSpLocks/>
            </p:cNvGrpSpPr>
            <p:nvPr/>
          </p:nvGrpSpPr>
          <p:grpSpPr bwMode="auto">
            <a:xfrm>
              <a:off x="2143108" y="3214686"/>
              <a:ext cx="6572272" cy="1143008"/>
              <a:chOff x="2143108" y="3214686"/>
              <a:chExt cx="6572272" cy="1143008"/>
            </a:xfrm>
          </p:grpSpPr>
          <p:pic>
            <p:nvPicPr>
              <p:cNvPr id="10264" name="Рисунок 30" descr="4248916_kasha.jpg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7488" y="3214686"/>
                <a:ext cx="857256" cy="735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5" name="Рисунок 32" descr="632_G.JPG"/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3108" y="3571876"/>
                <a:ext cx="571504" cy="756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6" name="Рисунок 34" descr="632_G.JPG"/>
              <p:cNvPicPr>
                <a:picLocks noChangeAspect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2132" y="3643314"/>
                <a:ext cx="571504" cy="68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7" name="Рисунок 35" descr="632_G.JPG"/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86644" y="3643314"/>
                <a:ext cx="582220" cy="68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8" name="Рисунок 42" descr="66962743_1.jpg"/>
              <p:cNvPicPr>
                <a:picLocks noChangeAspect="1"/>
              </p:cNvPicPr>
              <p:nvPr/>
            </p:nvPicPr>
            <p:blipFill>
              <a:blip r:embed="rId1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0562" y="3214686"/>
                <a:ext cx="863415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9" name="Рисунок 33" descr="632_G.JPG"/>
              <p:cNvPicPr>
                <a:picLocks noChangeAspect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7620" y="3643314"/>
                <a:ext cx="571504" cy="714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0" name="Рисунок 45" descr="ovsyanka_kasha.jpg"/>
              <p:cNvPicPr>
                <a:picLocks noChangeAspect="1"/>
              </p:cNvPicPr>
              <p:nvPr/>
            </p:nvPicPr>
            <p:blipFill>
              <a:blip r:embed="rId1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15074" y="3214686"/>
                <a:ext cx="860500" cy="714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1" name="Рисунок 48" descr="437_zoom.jpg"/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9586" y="3214686"/>
                <a:ext cx="785794" cy="785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63" name="Рисунок 49" descr="437_zoom.jpg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9586" y="4572008"/>
              <a:ext cx="785794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" name="Прямоугольник 40"/>
          <p:cNvSpPr/>
          <p:nvPr/>
        </p:nvSpPr>
        <p:spPr>
          <a:xfrm>
            <a:off x="1403350" y="-71438"/>
            <a:ext cx="5883275" cy="5238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Табличный способ решения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485775" y="6092825"/>
            <a:ext cx="55260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Решение: 4 • 3 = 12 (вариантов)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84 -1.11111E-6 L 2.5E-6 -1.1111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872 7.40741E-7 L -0.00816 0.0025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98 3.7037E-6 L -5.27778E-6 3.7037E-6 " pathEditMode="relative" ptsTypes="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086 0.01066 L 5.27778E-6 5.18519E-6 " pathEditMode="relative" ptsTypes="AA">
                                      <p:cBhvr>
                                        <p:cTn id="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ренажер №4">
  <a:themeElements>
    <a:clrScheme name="математика - 22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математика - 2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22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Тренажер №4</Template>
  <TotalTime>611</TotalTime>
  <Words>754</Words>
  <Application>Microsoft Office PowerPoint</Application>
  <PresentationFormat>Экран (4:3)</PresentationFormat>
  <Paragraphs>127</Paragraphs>
  <Slides>19</Slides>
  <Notes>2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Bookman Old Style</vt:lpstr>
      <vt:lpstr>Wingdings</vt:lpstr>
      <vt:lpstr>Тренажер №4</vt:lpstr>
      <vt:lpstr>Педагогическая  мастерская</vt:lpstr>
      <vt:lpstr>Презентация PowerPoint</vt:lpstr>
      <vt:lpstr>Презентация PowerPoint</vt:lpstr>
      <vt:lpstr>Презентация PowerPoint</vt:lpstr>
      <vt:lpstr>Что значит решить  комбинаторную задачу?</vt:lpstr>
      <vt:lpstr>Задача № 1</vt:lpstr>
      <vt:lpstr>Задача № 2</vt:lpstr>
      <vt:lpstr>Задача № 3</vt:lpstr>
      <vt:lpstr>Презентация PowerPoint</vt:lpstr>
      <vt:lpstr>Презентация PowerPoint</vt:lpstr>
      <vt:lpstr>Презентация PowerPoint</vt:lpstr>
      <vt:lpstr>ПРАВИЛО УМНОЖЕНИЯ</vt:lpstr>
      <vt:lpstr>Комбинаторные задачи на правило умножения</vt:lpstr>
      <vt:lpstr>Зарядка для глаз</vt:lpstr>
      <vt:lpstr>Самостоятельная работа</vt:lpstr>
      <vt:lpstr>Самостоятельная работа</vt:lpstr>
      <vt:lpstr>Самостоятельная работа</vt:lpstr>
      <vt:lpstr>Презентация PowerPoint</vt:lpstr>
      <vt:lpstr>Спасибо за занятие!!!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№4 “Формулы сокращенного умножения”</dc:title>
  <dc:creator>Администратор</dc:creator>
  <cp:lastModifiedBy>Павел А.Сафронов</cp:lastModifiedBy>
  <cp:revision>47</cp:revision>
  <dcterms:created xsi:type="dcterms:W3CDTF">2010-04-20T12:28:21Z</dcterms:created>
  <dcterms:modified xsi:type="dcterms:W3CDTF">2018-02-19T04:21:42Z</dcterms:modified>
</cp:coreProperties>
</file>