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0" r:id="rId6"/>
    <p:sldId id="267" r:id="rId7"/>
    <p:sldId id="259" r:id="rId8"/>
    <p:sldId id="261" r:id="rId9"/>
    <p:sldId id="262" r:id="rId10"/>
    <p:sldId id="263" r:id="rId11"/>
    <p:sldId id="264" r:id="rId12"/>
    <p:sldId id="271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  <a:defRPr/>
            </a:pPr>
            <a:r>
              <a:rPr lang="ru-RU" sz="72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Государственное </a:t>
            </a:r>
            <a: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</a:t>
            </a:r>
            <a:b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дополнительного профессионального </a:t>
            </a:r>
            <a:r>
              <a:rPr lang="ru-RU" sz="72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образования «Челябинский </a:t>
            </a:r>
            <a: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институт переподготовки и повышения квалификации работников образования»</a:t>
            </a:r>
            <a:b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Кафедра начального </a:t>
            </a:r>
            <a:r>
              <a:rPr lang="ru-RU" sz="72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ru-RU" sz="8600" b="1" dirty="0" smtClean="0">
              <a:ln w="0"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ru-RU" sz="8600" b="1" dirty="0">
              <a:ln w="0"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r>
              <a:rPr lang="ru-RU" sz="8600" b="1" dirty="0" err="1" smtClean="0">
                <a:ln w="0"/>
                <a:latin typeface="Arial" pitchFamily="34" charset="0"/>
                <a:cs typeface="Arial" pitchFamily="34" charset="0"/>
              </a:rPr>
              <a:t>Вадутова</a:t>
            </a:r>
            <a:r>
              <a:rPr lang="ru-RU" sz="8600" b="1" dirty="0" smtClean="0">
                <a:ln w="0"/>
                <a:latin typeface="Arial" pitchFamily="34" charset="0"/>
                <a:cs typeface="Arial" pitchFamily="34" charset="0"/>
              </a:rPr>
              <a:t> Динара </a:t>
            </a:r>
            <a:r>
              <a:rPr lang="ru-RU" sz="8600" b="1" dirty="0" err="1" smtClean="0">
                <a:ln w="0"/>
                <a:latin typeface="Arial" pitchFamily="34" charset="0"/>
                <a:cs typeface="Arial" pitchFamily="34" charset="0"/>
              </a:rPr>
              <a:t>Самировна</a:t>
            </a:r>
            <a:endParaRPr lang="ru-RU" sz="8600" b="1" dirty="0" smtClean="0">
              <a:ln w="0"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ru-RU" sz="8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8600" b="1" dirty="0" err="1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Психолого</a:t>
            </a:r>
            <a:r>
              <a:rPr lang="ru-RU" sz="8600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 – педагогические условия формирования самооценки в младшем школьном возрасте</a:t>
            </a:r>
            <a:endParaRPr lang="ru-RU" sz="8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5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5000" b="1" dirty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Научный руководитель:</a:t>
            </a:r>
          </a:p>
          <a:p>
            <a:pPr algn="r">
              <a:lnSpc>
                <a:spcPct val="120000"/>
              </a:lnSpc>
              <a:buNone/>
              <a:defRPr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Девятова Ирина Евгеньевна, </a:t>
            </a:r>
          </a:p>
          <a:p>
            <a:pPr algn="r">
              <a:lnSpc>
                <a:spcPct val="120000"/>
              </a:lnSpc>
              <a:buNone/>
              <a:defRPr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доцент кафедры НО </a:t>
            </a:r>
          </a:p>
          <a:p>
            <a:pPr algn="r">
              <a:lnSpc>
                <a:spcPct val="120000"/>
              </a:lnSpc>
              <a:buNone/>
              <a:defRPr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кандидат педагогических наук, доцент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ru-RU" sz="5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r>
              <a:rPr lang="ru-RU" sz="5000" b="1" dirty="0" smtClean="0">
                <a:ln w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Важнейшим </a:t>
            </a:r>
            <a:r>
              <a:rPr lang="ru-RU" dirty="0"/>
              <a:t>результатом реализации нового Федерального образовательного стандарта является формирование универсальных учебных действий (УУД). Основным инструментом для формирования УУД являются информационно-коммуникационные технологии, к которым относятся и образовательные ресурсы в сети Интернет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Глава 2. </a:t>
            </a:r>
            <a:r>
              <a:rPr lang="ru-RU" sz="2000" dirty="0">
                <a:effectLst/>
                <a:cs typeface="Arial" pitchFamily="34" charset="0"/>
              </a:rPr>
              <a:t>ПРАКТИЧЕСКОЕ ИЗУЧЕНИЕ ПСИХОЛОГО-ПЕДАГОГИЧЕСКИХ УСЛОВИЙ ФОРМИРОВАНИЯ САМООЦЕНКИ В МЛАДШЕМ ШКОЛЬНОМ ВОЗРАСТЕ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2.2.</a:t>
            </a:r>
            <a:r>
              <a:rPr lang="ru-RU" sz="2400" dirty="0">
                <a:effectLst/>
              </a:rPr>
              <a:t> </a:t>
            </a:r>
            <a:r>
              <a:rPr lang="ru-RU" sz="2200" b="0" dirty="0">
                <a:effectLst/>
              </a:rPr>
              <a:t>Использование ресурсов интернет для формирования познавательной самооценки в начальном общем образовании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Глава 2. </a:t>
            </a:r>
            <a:r>
              <a:rPr lang="ru-RU" sz="2000" dirty="0">
                <a:effectLst/>
                <a:cs typeface="Arial" pitchFamily="34" charset="0"/>
              </a:rPr>
              <a:t>ПРАКТИЧЕСКОЕ ИЗУЧЕНИЕ ПСИХОЛОГО-ПЕДАГОГИЧЕСКИХ УСЛОВИЙ ФОРМИРОВАНИЯ САМООЦЕНКИ В МЛАДШЕМ ШКОЛЬНОМ ВОЗРАСТЕ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2.3.</a:t>
            </a:r>
            <a:r>
              <a:rPr lang="ru-RU" sz="2400" dirty="0">
                <a:effectLst/>
              </a:rPr>
              <a:t> </a:t>
            </a:r>
            <a:r>
              <a:rPr lang="ru-RU" sz="2200" b="0" dirty="0">
                <a:effectLst/>
              </a:rPr>
              <a:t>Содержание педагогической диагностики познавательной самооценки в младшем школьном возрасте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9" t="17099" r="9841" b="12902"/>
          <a:stretch/>
        </p:blipFill>
        <p:spPr bwMode="auto">
          <a:xfrm>
            <a:off x="971600" y="1844824"/>
            <a:ext cx="7632847" cy="423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Глава 2. </a:t>
            </a:r>
            <a:r>
              <a:rPr lang="ru-RU" sz="2000" dirty="0">
                <a:effectLst/>
                <a:cs typeface="Arial" pitchFamily="34" charset="0"/>
              </a:rPr>
              <a:t>ПРАКТИЧЕСКОЕ ИЗУЧЕНИЕ ПСИХОЛОГО-ПЕДАГОГИЧЕСКИХ УСЛОВИЙ ФОРМИРОВАНИЯ САМООЦЕНКИ В МЛАДШЕМ ШКОЛЬНОМ ВОЗРАСТЕ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2.3.</a:t>
            </a:r>
            <a:r>
              <a:rPr lang="ru-RU" sz="2400" dirty="0">
                <a:effectLst/>
              </a:rPr>
              <a:t> </a:t>
            </a:r>
            <a:r>
              <a:rPr lang="ru-RU" sz="2200" dirty="0">
                <a:effectLst/>
              </a:rPr>
              <a:t>Содержание педагогической диагностики познавательной самооценки в младшем школьном возрасте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3" t="17819" r="11015" b="23888"/>
          <a:stretch/>
        </p:blipFill>
        <p:spPr bwMode="auto">
          <a:xfrm>
            <a:off x="0" y="2132856"/>
            <a:ext cx="447881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7" t="19964" r="10910" b="30369"/>
          <a:stretch/>
        </p:blipFill>
        <p:spPr bwMode="auto">
          <a:xfrm>
            <a:off x="4352746" y="2132856"/>
            <a:ext cx="4767188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3" t="17817" r="11714" b="31216"/>
          <a:stretch/>
        </p:blipFill>
        <p:spPr bwMode="auto">
          <a:xfrm>
            <a:off x="4450340" y="4653136"/>
            <a:ext cx="45720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48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  <a:defRPr/>
            </a:pPr>
            <a:r>
              <a:rPr lang="ru-RU" sz="72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Государственное </a:t>
            </a:r>
            <a: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</a:t>
            </a:r>
            <a:b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дополнительного профессионального </a:t>
            </a:r>
            <a:r>
              <a:rPr lang="ru-RU" sz="72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образования «Челябинский </a:t>
            </a:r>
            <a: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институт переподготовки и повышения квалификации работников образования»</a:t>
            </a:r>
            <a:b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Кафедра начального </a:t>
            </a:r>
            <a:r>
              <a:rPr lang="ru-RU" sz="7200" b="1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ru-RU" sz="8600" b="1" dirty="0" smtClean="0">
              <a:ln w="0"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ru-RU" sz="8600" b="1" dirty="0">
              <a:ln w="0"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r>
              <a:rPr lang="ru-RU" sz="8600" b="1" dirty="0" err="1" smtClean="0">
                <a:ln w="0"/>
                <a:latin typeface="Arial" pitchFamily="34" charset="0"/>
                <a:cs typeface="Arial" pitchFamily="34" charset="0"/>
              </a:rPr>
              <a:t>Вадутова</a:t>
            </a:r>
            <a:r>
              <a:rPr lang="ru-RU" sz="8600" b="1" dirty="0" smtClean="0">
                <a:ln w="0"/>
                <a:latin typeface="Arial" pitchFamily="34" charset="0"/>
                <a:cs typeface="Arial" pitchFamily="34" charset="0"/>
              </a:rPr>
              <a:t> Динара </a:t>
            </a:r>
            <a:r>
              <a:rPr lang="ru-RU" sz="8600" b="1" dirty="0" err="1" smtClean="0">
                <a:ln w="0"/>
                <a:latin typeface="Arial" pitchFamily="34" charset="0"/>
                <a:cs typeface="Arial" pitchFamily="34" charset="0"/>
              </a:rPr>
              <a:t>Самировна</a:t>
            </a:r>
            <a:endParaRPr lang="ru-RU" sz="8600" b="1" dirty="0" smtClean="0">
              <a:ln w="0"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ru-RU" sz="8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8600" b="1" dirty="0" err="1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Психолого</a:t>
            </a:r>
            <a:r>
              <a:rPr lang="ru-RU" sz="8600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 – педагогические условия формирования самооценки в младшем школьном возрасте</a:t>
            </a:r>
            <a:endParaRPr lang="ru-RU" sz="8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5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endParaRPr lang="ru-RU" sz="5000" b="1" dirty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20000"/>
              </a:lnSpc>
              <a:buNone/>
              <a:defRPr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Научный руководитель:</a:t>
            </a:r>
          </a:p>
          <a:p>
            <a:pPr algn="r">
              <a:lnSpc>
                <a:spcPct val="120000"/>
              </a:lnSpc>
              <a:buNone/>
              <a:defRPr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Девятова Ирина Евгеньевна, </a:t>
            </a:r>
          </a:p>
          <a:p>
            <a:pPr algn="r">
              <a:lnSpc>
                <a:spcPct val="120000"/>
              </a:lnSpc>
              <a:buNone/>
              <a:defRPr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доцент кафедры НО </a:t>
            </a:r>
          </a:p>
          <a:p>
            <a:pPr algn="r">
              <a:lnSpc>
                <a:spcPct val="120000"/>
              </a:lnSpc>
              <a:buNone/>
              <a:defRPr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кандидат педагогических наук, доцент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ru-RU" sz="5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r>
              <a:rPr lang="ru-RU" sz="5000" b="1" dirty="0" smtClean="0">
                <a:ln w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29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itchFamily="34" charset="0"/>
              </a:rPr>
              <a:t>Цель исследования: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изучить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педагогические  условия формирования самооценки в младшем школьном возрасте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Объект исследования: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самооценки младшего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школьника. </a:t>
            </a:r>
          </a:p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Предмет исследования: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влияние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педагогических условий на формирование самооценки младшего школьника.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Гипотеза исследования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 smtClean="0"/>
              <a:t>познавательная</a:t>
            </a:r>
            <a:r>
              <a:rPr lang="ru-RU" b="1" dirty="0" smtClean="0"/>
              <a:t> </a:t>
            </a:r>
            <a:r>
              <a:rPr lang="ru-RU" dirty="0"/>
              <a:t>самооценка младших школьников формируется под влиянием следующих психолого-педагогических условий:</a:t>
            </a:r>
          </a:p>
          <a:p>
            <a:pPr lvl="0"/>
            <a:r>
              <a:rPr lang="ru-RU" dirty="0"/>
              <a:t> предъявление требований, соответствующих возрастным особенностям младшего школьника и уровню его личностного развития;</a:t>
            </a:r>
          </a:p>
          <a:p>
            <a:pPr lvl="0"/>
            <a:r>
              <a:rPr lang="ru-RU" dirty="0"/>
              <a:t> организация системной индивидуальной и совместной оценочной деятельности учащихся на уроках в начальной школе;</a:t>
            </a:r>
          </a:p>
          <a:p>
            <a:pPr lvl="0"/>
            <a:r>
              <a:rPr lang="ru-RU" dirty="0"/>
              <a:t>опора при организации процесса оценивания на умение учащихся анализировать собственное продвижение и делать вывод (рефлексивный подход).</a:t>
            </a:r>
          </a:p>
        </p:txBody>
      </p:sp>
    </p:spTree>
    <p:extLst>
      <p:ext uri="{BB962C8B-B14F-4D97-AF65-F5344CB8AC3E}">
        <p14:creationId xmlns:p14="http://schemas.microsoft.com/office/powerpoint/2010/main" val="289555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Проанализировать самооценку как социально-психологический феномен.</a:t>
            </a:r>
          </a:p>
          <a:p>
            <a:pPr lvl="0"/>
            <a:r>
              <a:rPr lang="ru-RU" dirty="0"/>
              <a:t>Рассмотреть познавательную самооценку в структуре учебной деятельности   младшего школьника.</a:t>
            </a:r>
          </a:p>
          <a:p>
            <a:pPr lvl="0"/>
            <a:r>
              <a:rPr lang="ru-RU" dirty="0"/>
              <a:t>Охарактеризовать формирование познавательной самооценки у младших школьников как универсального учебного действия.</a:t>
            </a:r>
          </a:p>
          <a:p>
            <a:pPr lvl="0"/>
            <a:r>
              <a:rPr lang="ru-RU" dirty="0"/>
              <a:t>Обобщить практический педагогический опыт по формированию познавательной самооценки младшего школьника.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Задачи исследования: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Глава 1.</a:t>
            </a:r>
            <a:r>
              <a:rPr lang="ru-RU" sz="2400" dirty="0">
                <a:effectLst/>
              </a:rPr>
              <a:t> </a:t>
            </a:r>
            <a:r>
              <a:rPr lang="ru-RU" sz="2000" dirty="0" smtClean="0">
                <a:effectLst/>
              </a:rPr>
              <a:t>ТЕОРЕТИЧЕСКОЕ ИЗУЧЕНИЕ ПСИХОЛОГО-ПЕДАГОГИЧЕСКИХ УСЛОВИЙ ФОРМИРОВАНИЯ САМООЦЕНКИ В МЛАДШЕМ ШКОЛЬНОМ ВОЗРАСТЕ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1.1. </a:t>
            </a:r>
            <a:r>
              <a:rPr lang="ru-RU" sz="2200" b="0" dirty="0">
                <a:effectLst/>
              </a:rPr>
              <a:t>Самооценка как социально-психологический феномен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21" y="2194967"/>
            <a:ext cx="1209675" cy="177165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593" y="2316252"/>
            <a:ext cx="1285875" cy="15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4559052"/>
            <a:ext cx="1019175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35696" y="2708920"/>
            <a:ext cx="1660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Борис Герасимович Ананьев</a:t>
            </a:r>
          </a:p>
          <a:p>
            <a:r>
              <a:rPr lang="ru-RU" dirty="0" smtClean="0"/>
              <a:t>(</a:t>
            </a:r>
            <a:r>
              <a:rPr lang="ru-RU" sz="1400" dirty="0" smtClean="0"/>
              <a:t>1907-1972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47359" y="4882723"/>
            <a:ext cx="13965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Даниил</a:t>
            </a:r>
          </a:p>
          <a:p>
            <a:r>
              <a:rPr lang="ru-RU" dirty="0" smtClean="0"/>
              <a:t>Борисович</a:t>
            </a:r>
          </a:p>
          <a:p>
            <a:r>
              <a:rPr lang="ru-RU" dirty="0" err="1" smtClean="0"/>
              <a:t>Эльконин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(</a:t>
            </a:r>
            <a:r>
              <a:rPr lang="ru-RU" sz="1400" dirty="0" smtClean="0"/>
              <a:t>1904-1984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87862" y="2708920"/>
            <a:ext cx="14847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Лидия </a:t>
            </a:r>
          </a:p>
          <a:p>
            <a:r>
              <a:rPr lang="ru-RU" dirty="0" smtClean="0"/>
              <a:t>Ильинична</a:t>
            </a:r>
          </a:p>
          <a:p>
            <a:r>
              <a:rPr lang="ru-RU" dirty="0" err="1" smtClean="0"/>
              <a:t>Божович</a:t>
            </a:r>
            <a:endParaRPr lang="ru-RU" dirty="0" smtClean="0"/>
          </a:p>
          <a:p>
            <a:r>
              <a:rPr lang="ru-RU" sz="1400" dirty="0" smtClean="0"/>
              <a:t>(1908-1981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13444" y="5022875"/>
            <a:ext cx="16353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Сергей</a:t>
            </a:r>
          </a:p>
          <a:p>
            <a:r>
              <a:rPr lang="ru-RU" dirty="0" smtClean="0"/>
              <a:t>Леонидович</a:t>
            </a:r>
          </a:p>
          <a:p>
            <a:r>
              <a:rPr lang="ru-RU" dirty="0" smtClean="0"/>
              <a:t>Рубинштейн</a:t>
            </a:r>
          </a:p>
          <a:p>
            <a:r>
              <a:rPr lang="ru-RU" dirty="0" smtClean="0"/>
              <a:t>(</a:t>
            </a:r>
            <a:r>
              <a:rPr lang="ru-RU" sz="1400" dirty="0" smtClean="0"/>
              <a:t>1889-1960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238" y="4405952"/>
            <a:ext cx="1361306" cy="183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67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Самооценка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личностное образование, принимающее непосредственное участие в регуляции поведения и деятельности, как автономная характеристика личности,  ее центральный компонент, формирующийся при активном участии личности и отражающий своеобразие ее внутреннего мира </a:t>
            </a:r>
          </a:p>
        </p:txBody>
      </p:sp>
    </p:spTree>
    <p:extLst>
      <p:ext uri="{BB962C8B-B14F-4D97-AF65-F5344CB8AC3E}">
        <p14:creationId xmlns:p14="http://schemas.microsoft.com/office/powerpoint/2010/main" val="307385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Познавательная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самооценка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— новообразование личности младшего школьника, отражающее отношение между познавательной деятельностью учащегося, его внутренними ценностями и оценками со стороны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748464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Глава 1. </a:t>
            </a:r>
            <a:r>
              <a:rPr lang="ru-RU" sz="2000" dirty="0">
                <a:effectLst/>
                <a:cs typeface="Arial" pitchFamily="34" charset="0"/>
              </a:rPr>
              <a:t>ТЕОРЕТИЧЕСКОЕ ИЗУЧЕНИЕ ПСИХОЛОГО-ПЕДАГОГИЧЕСКИХ УСЛОВИЙ ФОРМИРОВАНИЯ САМООЦЕНКИ В МЛАДШЕМ ШКОЛЬНОМ ВОЗРАСТЕ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1.2.</a:t>
            </a:r>
            <a:r>
              <a:rPr lang="ru-RU" sz="2400" dirty="0">
                <a:effectLst/>
              </a:rPr>
              <a:t> </a:t>
            </a:r>
            <a:r>
              <a:rPr lang="ru-RU" sz="2200" b="0" dirty="0">
                <a:effectLst/>
              </a:rPr>
              <a:t>Познавательная самооценка в структуре учебной </a:t>
            </a:r>
            <a:r>
              <a:rPr lang="ru-RU" sz="2200" b="0" dirty="0" smtClean="0">
                <a:effectLst/>
              </a:rPr>
              <a:t>деятельности младшего </a:t>
            </a:r>
            <a:r>
              <a:rPr lang="ru-RU" sz="2200" b="0" dirty="0">
                <a:effectLst/>
              </a:rPr>
              <a:t>школьника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ФГОС НОО </a:t>
            </a:r>
            <a:r>
              <a:rPr lang="ru-RU" dirty="0"/>
              <a:t>универсальные учебные действия представлены тремя видами: </a:t>
            </a:r>
            <a:r>
              <a:rPr lang="ru-RU" dirty="0" smtClean="0"/>
              <a:t>	регулятивные</a:t>
            </a:r>
            <a:r>
              <a:rPr lang="ru-RU" dirty="0"/>
              <a:t>, </a:t>
            </a:r>
            <a:endParaRPr lang="ru-RU" dirty="0" smtClean="0"/>
          </a:p>
          <a:p>
            <a:pPr marL="109728" indent="0">
              <a:buNone/>
            </a:pPr>
            <a:r>
              <a:rPr lang="ru-RU" dirty="0"/>
              <a:t>	</a:t>
            </a:r>
            <a:r>
              <a:rPr lang="ru-RU" dirty="0" smtClean="0"/>
              <a:t>познавательные</a:t>
            </a:r>
            <a:r>
              <a:rPr lang="ru-RU" dirty="0"/>
              <a:t>, </a:t>
            </a:r>
            <a:endParaRPr lang="ru-RU" dirty="0" smtClean="0"/>
          </a:p>
          <a:p>
            <a:pPr marL="109728" indent="0">
              <a:buNone/>
            </a:pPr>
            <a:r>
              <a:rPr lang="ru-RU" dirty="0"/>
              <a:t>	</a:t>
            </a:r>
            <a:r>
              <a:rPr lang="ru-RU" dirty="0" smtClean="0"/>
              <a:t>коммуникативные</a:t>
            </a:r>
            <a:r>
              <a:rPr lang="ru-RU" dirty="0"/>
              <a:t>.</a:t>
            </a:r>
          </a:p>
          <a:p>
            <a:pPr marL="109728" indent="0">
              <a:buNone/>
            </a:pPr>
            <a:r>
              <a:rPr lang="ru-RU" dirty="0"/>
              <a:t>Оценочные действия младшего школьника включены в регулятивные универсальные учебные </a:t>
            </a:r>
            <a:r>
              <a:rPr lang="ru-RU" dirty="0" smtClean="0"/>
              <a:t>действия.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Глава 1. </a:t>
            </a:r>
            <a:r>
              <a:rPr lang="ru-RU" sz="2000" dirty="0">
                <a:effectLst/>
                <a:cs typeface="Arial" pitchFamily="34" charset="0"/>
              </a:rPr>
              <a:t>ТЕОРЕТИЧЕСКОЕ ИЗУЧЕНИЕ ПСИХОЛОГО-ПЕДАГОГИЧЕСКИХ УСЛОВИЙ ФОРМИРОВАНИЯ САМООЦЕНКИ В МЛАДШЕМ ШКОЛЬНОМ ВОЗРАСТЕ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1.3. </a:t>
            </a:r>
            <a:r>
              <a:rPr lang="ru-RU" sz="2200" b="0" dirty="0">
                <a:effectLst/>
              </a:rPr>
              <a:t>Формирование самооценки младших школьников как универсального учебного действия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Светофор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Говорящие рисунки</a:t>
            </a:r>
            <a:r>
              <a:rPr lang="ru-RU" dirty="0" smtClean="0"/>
              <a:t>»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Лесенка успеха</a:t>
            </a:r>
            <a:r>
              <a:rPr lang="ru-RU" dirty="0" smtClean="0"/>
              <a:t>»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Карточка сомнений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Волшебные </a:t>
            </a:r>
            <a:r>
              <a:rPr lang="ru-RU" dirty="0" smtClean="0"/>
              <a:t>линеечки»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Листы </a:t>
            </a:r>
            <a:r>
              <a:rPr lang="ru-RU" dirty="0"/>
              <a:t>индивидуальных достижений.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Глава 2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effectLst/>
                <a:cs typeface="Arial" pitchFamily="34" charset="0"/>
              </a:rPr>
              <a:t>ПРАКТИЧЕСКОЕ </a:t>
            </a:r>
            <a:r>
              <a:rPr lang="ru-RU" sz="2000" dirty="0">
                <a:effectLst/>
                <a:cs typeface="Arial" pitchFamily="34" charset="0"/>
              </a:rPr>
              <a:t>ИЗУЧЕНИЕ ПСИХОЛОГО-ПЕДАГОГИЧЕСКИХ УСЛОВИЙ ФОРМИРОВАНИЯ САМООЦЕНКИ В МЛАДШЕМ ШКОЛЬНОМ ВОЗРАСТЕ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2.1.</a:t>
            </a:r>
            <a:r>
              <a:rPr lang="ru-RU" sz="2400" dirty="0">
                <a:effectLst/>
              </a:rPr>
              <a:t> </a:t>
            </a:r>
            <a:r>
              <a:rPr lang="ru-RU" sz="2200" b="0" dirty="0">
                <a:effectLst/>
              </a:rPr>
              <a:t>Приёмы формирования познавательной самооценки в начальном общем образовании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  <p:pic>
        <p:nvPicPr>
          <p:cNvPr id="5" name="Рисунок 4" descr="http://www.yamal-obr.ru/content/yamal/pics/gallery/11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130" y="2274962"/>
            <a:ext cx="2295525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yamal-obr.ru/content/yamal/pics/gallery/111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859" y="2972993"/>
            <a:ext cx="3428802" cy="116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www.yamal-obr.ru/content/yamal/pics/gallery/111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09" y="4137147"/>
            <a:ext cx="20193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251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Презентация PowerPoint</vt:lpstr>
      <vt:lpstr>Презентация PowerPoint</vt:lpstr>
      <vt:lpstr>Презентация PowerPoint</vt:lpstr>
      <vt:lpstr>Задачи исследования:</vt:lpstr>
      <vt:lpstr>Глава 1. ТЕОРЕТИЧЕСКОЕ ИЗУЧЕНИЕ ПСИХОЛОГО-ПЕДАГОГИЧЕСКИХ УСЛОВИЙ ФОРМИРОВАНИЯ САМООЦЕНКИ В МЛАДШЕМ ШКОЛЬНОМ ВОЗРАСТЕ  1.1. Самооценка как социально-психологический феномен  </vt:lpstr>
      <vt:lpstr>Презентация PowerPoint</vt:lpstr>
      <vt:lpstr> Глава 1. ТЕОРЕТИЧЕСКОЕ ИЗУЧЕНИЕ ПСИХОЛОГО-ПЕДАГОГИЧЕСКИХ УСЛОВИЙ ФОРМИРОВАНИЯ САМООЦЕНКИ В МЛАДШЕМ ШКОЛЬНОМ ВОЗРАСТЕ  1.2. Познавательная самооценка в структуре учебной деятельности младшего школьника  </vt:lpstr>
      <vt:lpstr> Глава 1. ТЕОРЕТИЧЕСКОЕ ИЗУЧЕНИЕ ПСИХОЛОГО-ПЕДАГОГИЧЕСКИХ УСЛОВИЙ ФОРМИРОВАНИЯ САМООЦЕНКИ В МЛАДШЕМ ШКОЛЬНОМ ВОЗРАСТЕ  1.3. Формирование самооценки младших школьников как универсального учебного действия  </vt:lpstr>
      <vt:lpstr> Глава 2. ПРАКТИЧЕСКОЕ ИЗУЧЕНИЕ ПСИХОЛОГО-ПЕДАГОГИЧЕСКИХ УСЛОВИЙ ФОРМИРОВАНИЯ САМООЦЕНКИ В МЛАДШЕМ ШКОЛЬНОМ ВОЗРАСТЕ  2.1. Приёмы формирования познавательной самооценки в начальном общем образовании </vt:lpstr>
      <vt:lpstr> Глава 2. ПРАКТИЧЕСКОЕ ИЗУЧЕНИЕ ПСИХОЛОГО-ПЕДАГОГИЧЕСКИХ УСЛОВИЙ ФОРМИРОВАНИЯ САМООЦЕНКИ В МЛАДШЕМ ШКОЛЬНОМ ВОЗРАСТЕ  2.2. Использование ресурсов интернет для формирования познавательной самооценки в начальном общем образовании </vt:lpstr>
      <vt:lpstr> Глава 2. ПРАКТИЧЕСКОЕ ИЗУЧЕНИЕ ПСИХОЛОГО-ПЕДАГОГИЧЕСКИХ УСЛОВИЙ ФОРМИРОВАНИЯ САМООЦЕНКИ В МЛАДШЕМ ШКОЛЬНОМ ВОЗРАСТЕ  2.3. Содержание педагогической диагностики познавательной самооценки в младшем школьном возрасте </vt:lpstr>
      <vt:lpstr> Глава 2. ПРАКТИЧЕСКОЕ ИЗУЧЕНИЕ ПСИХОЛОГО-ПЕДАГОГИЧЕСКИХ УСЛОВИЙ ФОРМИРОВАНИЯ САМООЦЕНКИ В МЛАДШЕМ ШКОЛЬНОМ ВОЗРАСТЕ  2.3. Содержание педагогической диагностики познавательной самооценки в младшем школьном возрасте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</dc:title>
  <dc:creator>ПК</dc:creator>
  <cp:lastModifiedBy>студент</cp:lastModifiedBy>
  <cp:revision>12</cp:revision>
  <dcterms:created xsi:type="dcterms:W3CDTF">2018-11-20T12:34:31Z</dcterms:created>
  <dcterms:modified xsi:type="dcterms:W3CDTF">2018-11-29T10:25:29Z</dcterms:modified>
</cp:coreProperties>
</file>