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65" r:id="rId5"/>
    <p:sldId id="264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59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63" r:id="rId25"/>
    <p:sldId id="261" r:id="rId26"/>
    <p:sldId id="260" r:id="rId2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21" autoAdjust="0"/>
    <p:restoredTop sz="94660"/>
  </p:normalViewPr>
  <p:slideViewPr>
    <p:cSldViewPr snapToGrid="0">
      <p:cViewPr varScale="1">
        <p:scale>
          <a:sx n="55" d="100"/>
          <a:sy n="55" d="100"/>
        </p:scale>
        <p:origin x="-846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E120F-EDD2-4406-8A08-462872C7A815}" type="datetimeFigureOut">
              <a:rPr lang="ru-RU" smtClean="0"/>
              <a:t>04.04.2018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8E0B1-4710-4C80-A82C-2768246CE6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3476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E120F-EDD2-4406-8A08-462872C7A815}" type="datetimeFigureOut">
              <a:rPr lang="ru-RU" smtClean="0"/>
              <a:t>04.04.2018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8E0B1-4710-4C80-A82C-2768246CE6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592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E120F-EDD2-4406-8A08-462872C7A815}" type="datetimeFigureOut">
              <a:rPr lang="ru-RU" smtClean="0"/>
              <a:t>04.04.2018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8E0B1-4710-4C80-A82C-2768246CE6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05347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E120F-EDD2-4406-8A08-462872C7A815}" type="datetimeFigureOut">
              <a:rPr lang="ru-RU" smtClean="0"/>
              <a:t>04.04.2018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8E0B1-4710-4C80-A82C-2768246CE6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3540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E120F-EDD2-4406-8A08-462872C7A815}" type="datetimeFigureOut">
              <a:rPr lang="ru-RU" smtClean="0"/>
              <a:t>04.04.2018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8E0B1-4710-4C80-A82C-2768246CE6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39589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E120F-EDD2-4406-8A08-462872C7A815}" type="datetimeFigureOut">
              <a:rPr lang="ru-RU" smtClean="0"/>
              <a:t>04.04.2018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8E0B1-4710-4C80-A82C-2768246CE6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84754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E120F-EDD2-4406-8A08-462872C7A815}" type="datetimeFigureOut">
              <a:rPr lang="ru-RU" smtClean="0"/>
              <a:t>04.04.2018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8E0B1-4710-4C80-A82C-2768246CE6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96401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E120F-EDD2-4406-8A08-462872C7A815}" type="datetimeFigureOut">
              <a:rPr lang="ru-RU" smtClean="0"/>
              <a:t>04.04.2018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8E0B1-4710-4C80-A82C-2768246CE6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73153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E120F-EDD2-4406-8A08-462872C7A815}" type="datetimeFigureOut">
              <a:rPr lang="ru-RU" smtClean="0"/>
              <a:t>04.04.2018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8E0B1-4710-4C80-A82C-2768246CE6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44876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E120F-EDD2-4406-8A08-462872C7A815}" type="datetimeFigureOut">
              <a:rPr lang="ru-RU" smtClean="0"/>
              <a:t>04.04.2018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8E0B1-4710-4C80-A82C-2768246CE6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61941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E120F-EDD2-4406-8A08-462872C7A815}" type="datetimeFigureOut">
              <a:rPr lang="ru-RU" smtClean="0"/>
              <a:t>04.04.2018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8E0B1-4710-4C80-A82C-2768246CE6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8375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BE120F-EDD2-4406-8A08-462872C7A815}" type="datetimeFigureOut">
              <a:rPr lang="ru-RU" smtClean="0"/>
              <a:t>04.04.2018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F8E0B1-4710-4C80-A82C-2768246CE6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0040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s://elibrary.ru/contents.asp?issueid=1840655" TargetMode="External"/><Relationship Id="rId13" Type="http://schemas.openxmlformats.org/officeDocument/2006/relationships/hyperlink" Target="https://elibrary.ru/item.asp?id=26378775" TargetMode="External"/><Relationship Id="rId3" Type="http://schemas.openxmlformats.org/officeDocument/2006/relationships/hyperlink" Target="https://elibrary.ru/publisher_about.asp?pubsid=8049" TargetMode="External"/><Relationship Id="rId7" Type="http://schemas.openxmlformats.org/officeDocument/2006/relationships/hyperlink" Target="https://elibrary.ru/item.asp?id=29430938" TargetMode="External"/><Relationship Id="rId12" Type="http://schemas.openxmlformats.org/officeDocument/2006/relationships/hyperlink" Target="https://elibrary.ru/contents.asp?issueid=1840737&amp;selid=29433126" TargetMode="External"/><Relationship Id="rId2" Type="http://schemas.openxmlformats.org/officeDocument/2006/relationships/hyperlink" Target="https://elibrary.ru/title_about.asp?id=8389" TargetMode="External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library.ru/contents.asp?issueid=1585592&amp;selid=26210809" TargetMode="External"/><Relationship Id="rId11" Type="http://schemas.openxmlformats.org/officeDocument/2006/relationships/hyperlink" Target="https://elibrary.ru/contents.asp?issueid=1840737" TargetMode="External"/><Relationship Id="rId5" Type="http://schemas.openxmlformats.org/officeDocument/2006/relationships/hyperlink" Target="https://elibrary.ru/contents.asp?issueid=1585592" TargetMode="External"/><Relationship Id="rId15" Type="http://schemas.openxmlformats.org/officeDocument/2006/relationships/hyperlink" Target="https://elibrary.ru/contents.asp?issueid=1593253&amp;selid=26378775" TargetMode="External"/><Relationship Id="rId10" Type="http://schemas.openxmlformats.org/officeDocument/2006/relationships/hyperlink" Target="https://elibrary.ru/item.asp?id=29433126" TargetMode="External"/><Relationship Id="rId4" Type="http://schemas.openxmlformats.org/officeDocument/2006/relationships/hyperlink" Target="https://elibrary.ru/item.asp?id=26210809" TargetMode="External"/><Relationship Id="rId9" Type="http://schemas.openxmlformats.org/officeDocument/2006/relationships/hyperlink" Target="https://elibrary.ru/contents.asp?issueid=1840655&amp;selid=29430938" TargetMode="External"/><Relationship Id="rId14" Type="http://schemas.openxmlformats.org/officeDocument/2006/relationships/hyperlink" Target="https://elibrary.ru/contents.asp?issueid=1593253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77834" y="846303"/>
            <a:ext cx="10636332" cy="2387600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Содержание и специальные условия  осуществления адаптивного физического воспитания детей </a:t>
            </a: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ru-RU" sz="3600" b="1" dirty="0" smtClean="0"/>
              <a:t>с особыми образовательными потребностями</a:t>
            </a:r>
            <a:endParaRPr lang="ru-RU" sz="36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02130" y="3697041"/>
            <a:ext cx="9144000" cy="1991240"/>
          </a:xfrm>
        </p:spPr>
        <p:txBody>
          <a:bodyPr>
            <a:normAutofit fontScale="92500" lnSpcReduction="20000"/>
          </a:bodyPr>
          <a:lstStyle/>
          <a:p>
            <a:endParaRPr lang="ru-RU" dirty="0" smtClean="0"/>
          </a:p>
          <a:p>
            <a:pPr algn="r"/>
            <a:r>
              <a:rPr lang="ru-RU" sz="3200" dirty="0" smtClean="0"/>
              <a:t>ГБУ ДПО ЧИППКРО, </a:t>
            </a:r>
          </a:p>
          <a:p>
            <a:pPr algn="r"/>
            <a:r>
              <a:rPr lang="ru-RU" sz="3200" dirty="0" smtClean="0"/>
              <a:t>кафедра специального (коррекционного) образования,</a:t>
            </a:r>
          </a:p>
          <a:p>
            <a:pPr algn="r"/>
            <a:r>
              <a:rPr lang="ru-RU" sz="3200" dirty="0" smtClean="0"/>
              <a:t>МБОУ СОШ № 115 </a:t>
            </a:r>
            <a:r>
              <a:rPr lang="ru-RU" sz="3200" dirty="0" err="1" smtClean="0"/>
              <a:t>г.Челябинска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5426241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19439"/>
          </a:xfrm>
        </p:spPr>
        <p:txBody>
          <a:bodyPr/>
          <a:lstStyle/>
          <a:p>
            <a:pPr algn="ctr"/>
            <a:r>
              <a:rPr lang="ru-RU" dirty="0" smtClean="0"/>
              <a:t>Воспитательные задачи программы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184564"/>
            <a:ext cx="10515600" cy="5320145"/>
          </a:xfrm>
        </p:spPr>
        <p:txBody>
          <a:bodyPr>
            <a:normAutofit lnSpcReduction="10000"/>
          </a:bodyPr>
          <a:lstStyle/>
          <a:p>
            <a:pPr lvl="0"/>
            <a:r>
              <a:rPr lang="ru-RU" dirty="0" smtClean="0"/>
              <a:t>Обучение </a:t>
            </a:r>
            <a:r>
              <a:rPr lang="ru-RU" dirty="0"/>
              <a:t>приемам снятия психического напряжения, формирование позитивных приемов поведения </a:t>
            </a:r>
          </a:p>
          <a:p>
            <a:pPr lvl="0"/>
            <a:r>
              <a:rPr lang="ru-RU" dirty="0"/>
              <a:t>Воспитание </a:t>
            </a:r>
            <a:r>
              <a:rPr lang="ru-RU" dirty="0" smtClean="0"/>
              <a:t>чувства </a:t>
            </a:r>
            <a:r>
              <a:rPr lang="ru-RU" dirty="0"/>
              <a:t>внутренней свободы, уверенности в себе, своих силах и </a:t>
            </a:r>
            <a:r>
              <a:rPr lang="ru-RU" dirty="0" smtClean="0"/>
              <a:t>возможностях</a:t>
            </a:r>
            <a:endParaRPr lang="ru-RU" dirty="0"/>
          </a:p>
          <a:p>
            <a:pPr lvl="0"/>
            <a:r>
              <a:rPr lang="ru-RU" dirty="0"/>
              <a:t>Воспитание нравственных и морально-волевых качеств и навыков осознанного отношения к самостоятельной деятельности, смелости, </a:t>
            </a:r>
            <a:r>
              <a:rPr lang="ru-RU" dirty="0" smtClean="0"/>
              <a:t>настойчивости</a:t>
            </a:r>
            <a:endParaRPr lang="ru-RU" dirty="0"/>
          </a:p>
          <a:p>
            <a:pPr lvl="0"/>
            <a:r>
              <a:rPr lang="ru-RU" dirty="0"/>
              <a:t>Воспитание   устойчивого   интереса к занятиям физическими </a:t>
            </a:r>
            <a:r>
              <a:rPr lang="ru-RU" dirty="0" smtClean="0"/>
              <a:t>упражнениями</a:t>
            </a:r>
            <a:endParaRPr lang="ru-RU" dirty="0"/>
          </a:p>
          <a:p>
            <a:pPr lvl="0"/>
            <a:r>
              <a:rPr lang="ru-RU" dirty="0" smtClean="0"/>
              <a:t>Создание </a:t>
            </a:r>
            <a:r>
              <a:rPr lang="ru-RU" dirty="0"/>
              <a:t>возможностей для самовыражения детей, развитие активности</a:t>
            </a:r>
            <a:r>
              <a:rPr lang="ru-RU" dirty="0" smtClean="0"/>
              <a:t>, </a:t>
            </a:r>
            <a:r>
              <a:rPr lang="ru-RU" dirty="0"/>
              <a:t>общительности, развитие у обучающихся способности к самопознанию, рефлексии, совершенствование навыков конструктивного общения</a:t>
            </a:r>
          </a:p>
        </p:txBody>
      </p:sp>
    </p:spTree>
    <p:extLst>
      <p:ext uri="{BB962C8B-B14F-4D97-AF65-F5344CB8AC3E}">
        <p14:creationId xmlns:p14="http://schemas.microsoft.com/office/powerpoint/2010/main" val="17176996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Ценностные ориентиры содержания учебного предмета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033443"/>
            <a:ext cx="10515600" cy="4351338"/>
          </a:xfrm>
        </p:spPr>
        <p:txBody>
          <a:bodyPr>
            <a:noAutofit/>
          </a:bodyPr>
          <a:lstStyle/>
          <a:p>
            <a:pPr lvl="0"/>
            <a:r>
              <a:rPr lang="ru-RU" sz="3200" dirty="0" smtClean="0"/>
              <a:t>осознание </a:t>
            </a:r>
            <a:r>
              <a:rPr lang="ru-RU" sz="3200" dirty="0"/>
              <a:t>ценности  других </a:t>
            </a:r>
            <a:r>
              <a:rPr lang="ru-RU" sz="3200" dirty="0" smtClean="0"/>
              <a:t>людей, </a:t>
            </a:r>
            <a:r>
              <a:rPr lang="ru-RU" sz="3200" dirty="0"/>
              <a:t>ценности человеческой жизни,</a:t>
            </a:r>
          </a:p>
          <a:p>
            <a:pPr lvl="0"/>
            <a:r>
              <a:rPr lang="ru-RU" sz="3200" dirty="0"/>
              <a:t>формирование физических качеств характера, осознание их отличия от умственных способностей;</a:t>
            </a:r>
          </a:p>
          <a:p>
            <a:pPr lvl="0"/>
            <a:r>
              <a:rPr lang="ru-RU" sz="3200" dirty="0"/>
              <a:t>развитие нравственных и волевых качеств, </a:t>
            </a:r>
          </a:p>
          <a:p>
            <a:pPr lvl="0"/>
            <a:r>
              <a:rPr lang="ru-RU" sz="3200" dirty="0"/>
              <a:t>овладение учащимися универсальными учебными действиями  как  способностями к саморазвитию и самосовершенствованию путем сознательного и активного присвоения нового </a:t>
            </a:r>
            <a:r>
              <a:rPr lang="ru-RU" sz="3200" dirty="0" smtClean="0"/>
              <a:t>опыта </a:t>
            </a:r>
            <a:endParaRPr lang="ru-RU" sz="3200" dirty="0"/>
          </a:p>
          <a:p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1822799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Предметные результаты освоения образовательной программы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6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ru-RU" dirty="0" smtClean="0"/>
              <a:t>первоначальные </a:t>
            </a:r>
            <a:r>
              <a:rPr lang="ru-RU" dirty="0"/>
              <a:t>представления о значении адаптивной физической культуры для укрепления здоровья </a:t>
            </a:r>
            <a:r>
              <a:rPr lang="ru-RU" dirty="0" smtClean="0"/>
              <a:t>человека, </a:t>
            </a:r>
            <a:r>
              <a:rPr lang="ru-RU" dirty="0"/>
              <a:t>о её позитивном влиянии на развитие </a:t>
            </a:r>
            <a:r>
              <a:rPr lang="ru-RU" dirty="0" smtClean="0"/>
              <a:t>человека, </a:t>
            </a:r>
            <a:r>
              <a:rPr lang="ru-RU" dirty="0"/>
              <a:t>о физической культуре и здоровье как факторах успешной </a:t>
            </a:r>
            <a:r>
              <a:rPr lang="ru-RU" dirty="0" smtClean="0"/>
              <a:t>учёбы, социализации и самореализации;</a:t>
            </a:r>
            <a:endParaRPr lang="ru-RU" dirty="0"/>
          </a:p>
          <a:p>
            <a:pPr lvl="0"/>
            <a:r>
              <a:rPr lang="ru-RU" dirty="0" smtClean="0"/>
              <a:t>умение </a:t>
            </a:r>
            <a:r>
              <a:rPr lang="ru-RU" dirty="0"/>
              <a:t>организовывать </a:t>
            </a:r>
            <a:r>
              <a:rPr lang="ru-RU" dirty="0" err="1"/>
              <a:t>здоровьесберегающую</a:t>
            </a:r>
            <a:r>
              <a:rPr lang="ru-RU" dirty="0"/>
              <a:t> жизнедеятельность (режим дня, утренняя зарядка, оздоровительные мероприятия, подвижные игры и т.д.);</a:t>
            </a:r>
          </a:p>
          <a:p>
            <a:pPr lvl="0"/>
            <a:r>
              <a:rPr lang="ru-RU" dirty="0"/>
              <a:t>навыки систематического наблюдения за своим физическим состоянием, величиной физических нагрузок, данными мониторинга здоровья (рост, масса тела и др.), показателями развития основных физических качеств (силы, быстроты, выносливости, координации, гибкости);</a:t>
            </a:r>
          </a:p>
          <a:p>
            <a:pPr lvl="0"/>
            <a:r>
              <a:rPr lang="ru-RU" dirty="0"/>
              <a:t>навыки правильной, устойчивой и быстрой ходьбы, с индивидуальной коррекцией дефектов походки.</a:t>
            </a:r>
          </a:p>
        </p:txBody>
      </p:sp>
    </p:spTree>
    <p:extLst>
      <p:ext uri="{BB962C8B-B14F-4D97-AF65-F5344CB8AC3E}">
        <p14:creationId xmlns:p14="http://schemas.microsoft.com/office/powerpoint/2010/main" val="26807710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Личностные результаты освоения образовательной программы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050213"/>
            <a:ext cx="10515600" cy="5032376"/>
          </a:xfrm>
        </p:spPr>
        <p:txBody>
          <a:bodyPr>
            <a:normAutofit/>
          </a:bodyPr>
          <a:lstStyle/>
          <a:p>
            <a:pPr lvl="0"/>
            <a:r>
              <a:rPr lang="ru-RU" dirty="0" smtClean="0"/>
              <a:t>умения </a:t>
            </a:r>
            <a:r>
              <a:rPr lang="ru-RU" dirty="0"/>
              <a:t>и навыки физкультурно-оздоровительной деятельности;</a:t>
            </a:r>
          </a:p>
          <a:p>
            <a:pPr lvl="0"/>
            <a:r>
              <a:rPr lang="ru-RU" dirty="0"/>
              <a:t> умения и навыки формирования правильной осанки</a:t>
            </a:r>
            <a:r>
              <a:rPr lang="ru-RU" dirty="0" smtClean="0"/>
              <a:t>;</a:t>
            </a:r>
          </a:p>
          <a:p>
            <a:pPr lvl="0"/>
            <a:r>
              <a:rPr lang="ru-RU" dirty="0" smtClean="0"/>
              <a:t>знания </a:t>
            </a:r>
            <a:r>
              <a:rPr lang="ru-RU" dirty="0"/>
              <a:t>об особенностях увеличения подвижности суставов конечностей;</a:t>
            </a:r>
          </a:p>
          <a:p>
            <a:pPr lvl="0"/>
            <a:r>
              <a:rPr lang="ru-RU" dirty="0"/>
              <a:t>знания об особенностях развития вестибулярного </a:t>
            </a:r>
            <a:r>
              <a:rPr lang="ru-RU" dirty="0" smtClean="0"/>
              <a:t>аппарата</a:t>
            </a:r>
            <a:endParaRPr lang="ru-RU" dirty="0"/>
          </a:p>
          <a:p>
            <a:pPr lvl="0"/>
            <a:r>
              <a:rPr lang="ru-RU" dirty="0"/>
              <a:t>умения и навыки формирования и развития координационных способностей;</a:t>
            </a:r>
          </a:p>
          <a:p>
            <a:pPr lvl="0"/>
            <a:r>
              <a:rPr lang="ru-RU" dirty="0"/>
              <a:t> знания об особенностях формирования свода </a:t>
            </a:r>
            <a:r>
              <a:rPr lang="ru-RU" dirty="0" smtClean="0"/>
              <a:t>стопы; комплексы </a:t>
            </a:r>
            <a:r>
              <a:rPr lang="ru-RU" dirty="0"/>
              <a:t>дыхательных </a:t>
            </a:r>
            <a:r>
              <a:rPr lang="ru-RU" dirty="0" smtClean="0"/>
              <a:t>упражнений; гимнастика </a:t>
            </a:r>
            <a:r>
              <a:rPr lang="ru-RU" dirty="0"/>
              <a:t>для глаз</a:t>
            </a:r>
          </a:p>
        </p:txBody>
      </p:sp>
    </p:spTree>
    <p:extLst>
      <p:ext uri="{BB962C8B-B14F-4D97-AF65-F5344CB8AC3E}">
        <p14:creationId xmlns:p14="http://schemas.microsoft.com/office/powerpoint/2010/main" val="32954409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63528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dirty="0" err="1" smtClean="0"/>
              <a:t>Метапредметные</a:t>
            </a:r>
            <a:r>
              <a:rPr lang="ru-RU" dirty="0" smtClean="0"/>
              <a:t> результаты освоения образовательной программы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431473"/>
            <a:ext cx="10515600" cy="3745490"/>
          </a:xfrm>
        </p:spPr>
        <p:txBody>
          <a:bodyPr>
            <a:normAutofit/>
          </a:bodyPr>
          <a:lstStyle/>
          <a:p>
            <a:pPr lvl="0"/>
            <a:r>
              <a:rPr lang="ru-RU" sz="3200" dirty="0" smtClean="0"/>
              <a:t>умения </a:t>
            </a:r>
            <a:r>
              <a:rPr lang="ru-RU" sz="3200" dirty="0"/>
              <a:t>и навыки целенаправленной двигательной активности, </a:t>
            </a:r>
          </a:p>
          <a:p>
            <a:pPr lvl="0"/>
            <a:r>
              <a:rPr lang="ru-RU" sz="3200" dirty="0"/>
              <a:t>улучшение возможностей  двигательного потенциала; </a:t>
            </a:r>
            <a:endParaRPr lang="ru-RU" sz="3200" dirty="0" smtClean="0"/>
          </a:p>
          <a:p>
            <a:pPr lvl="0"/>
            <a:r>
              <a:rPr lang="ru-RU" sz="3200" dirty="0" smtClean="0"/>
              <a:t>использование комплексов </a:t>
            </a:r>
            <a:r>
              <a:rPr lang="ru-RU" sz="3200" dirty="0"/>
              <a:t>дыхательных упражнений, направленных на укрепление здоровья;</a:t>
            </a:r>
          </a:p>
          <a:p>
            <a:pPr lvl="0"/>
            <a:r>
              <a:rPr lang="ru-RU" sz="3200" dirty="0" smtClean="0"/>
              <a:t>формирование </a:t>
            </a:r>
            <a:r>
              <a:rPr lang="ru-RU" sz="3200" dirty="0"/>
              <a:t>и развитие </a:t>
            </a:r>
            <a:r>
              <a:rPr lang="ru-RU" sz="3200" dirty="0" smtClean="0"/>
              <a:t>речи </a:t>
            </a:r>
            <a:endParaRPr lang="ru-RU" sz="32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35218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1322" y="5091505"/>
            <a:ext cx="11049000" cy="1325563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Организация адаптивного физического воспитания детей с особыми образовательными потребностями</a:t>
            </a:r>
            <a:r>
              <a:rPr lang="ru-RU" sz="2800" dirty="0" smtClean="0"/>
              <a:t>: сборник методических  материалов / под ред. Кислякова А.В.  – Челябинск: ЧИППКРО, 2016 г. – 58 с.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ipk74.ru/</a:t>
            </a:r>
            <a:r>
              <a:rPr lang="en-US" sz="2800" dirty="0" err="1" smtClean="0"/>
              <a:t>kafio</a:t>
            </a:r>
            <a:r>
              <a:rPr lang="en-US" sz="2800" dirty="0" smtClean="0"/>
              <a:t>/</a:t>
            </a:r>
            <a:r>
              <a:rPr lang="en-US" sz="2800" dirty="0" err="1" smtClean="0"/>
              <a:t>ksko</a:t>
            </a:r>
            <a:r>
              <a:rPr lang="en-US" sz="2800" dirty="0" smtClean="0"/>
              <a:t>/</a:t>
            </a:r>
            <a:r>
              <a:rPr lang="en-US" sz="2800" dirty="0" err="1" smtClean="0"/>
              <a:t>pozitivnyj-pedagogicheskij-opyt</a:t>
            </a:r>
            <a:r>
              <a:rPr lang="en-US" sz="2800" dirty="0" smtClean="0"/>
              <a:t>/pozitivnyy-pedagogicheskiy-opyt-rukovoditeley-i-pedagogicheskikh-rabotnikov-sistemy-obrazovaniya-chelyabinskoy-oblasti/ </a:t>
            </a:r>
            <a:r>
              <a:rPr lang="ru-RU" sz="2800" dirty="0" smtClean="0"/>
              <a:t> </a:t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322" y="573792"/>
            <a:ext cx="8204229" cy="3722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1461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541589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Отношение </a:t>
            </a:r>
            <a:r>
              <a:rPr lang="ru-RU" dirty="0"/>
              <a:t>родителей детей с ограниченными возможностями здоровья к </a:t>
            </a:r>
            <a:r>
              <a:rPr lang="ru-RU" dirty="0" smtClean="0"/>
              <a:t>используемым образовательным подходам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182091"/>
            <a:ext cx="10515600" cy="3994872"/>
          </a:xfrm>
        </p:spPr>
        <p:txBody>
          <a:bodyPr/>
          <a:lstStyle/>
          <a:p>
            <a:pPr lvl="0"/>
            <a:r>
              <a:rPr lang="ru-RU" dirty="0"/>
              <a:t>недостаточность дополнительных сопровождающих форм и методов адаптивного физического воспитания, </a:t>
            </a:r>
          </a:p>
          <a:p>
            <a:pPr lvl="0"/>
            <a:r>
              <a:rPr lang="ru-RU" dirty="0"/>
              <a:t>отсутствие специальных обучающих программ (мало уроков физической подготовки, крайне необходимых детям-инвалидам); </a:t>
            </a:r>
          </a:p>
          <a:p>
            <a:pPr lvl="0"/>
            <a:r>
              <a:rPr lang="ru-RU" dirty="0"/>
              <a:t>личностные особенности детей (затруднения в общении, недостаточная организованность и т.д</a:t>
            </a:r>
            <a:r>
              <a:rPr lang="ru-RU" dirty="0" smtClean="0"/>
              <a:t>.)</a:t>
            </a:r>
          </a:p>
          <a:p>
            <a:r>
              <a:rPr lang="ru-RU" dirty="0"/>
              <a:t>отсутствие индивидуального подхода (в том числе на уроках физкультуры и ЛФК) и индивидуальной программы для каждого ребёнка; </a:t>
            </a:r>
          </a:p>
          <a:p>
            <a:pPr lv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930676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81377"/>
            <a:ext cx="10515600" cy="83782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Методика инклюзивного </a:t>
            </a:r>
            <a:r>
              <a:rPr lang="ru-RU" dirty="0"/>
              <a:t>физического воспитания школы № 593 Санкт-Петербурга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27621" y="1379622"/>
            <a:ext cx="7619999" cy="5221704"/>
          </a:xfrm>
        </p:spPr>
        <p:txBody>
          <a:bodyPr>
            <a:noAutofit/>
          </a:bodyPr>
          <a:lstStyle/>
          <a:p>
            <a:r>
              <a:rPr lang="ru-RU" dirty="0"/>
              <a:t>комплекс уроков образовательной, коррекционно-развивающей, оздоровительной, лечебно-профилактической направленности, направленности на организацию труда и отдыха</a:t>
            </a:r>
          </a:p>
          <a:p>
            <a:pPr lvl="0"/>
            <a:r>
              <a:rPr lang="ru-RU" dirty="0" smtClean="0"/>
              <a:t>выполнение </a:t>
            </a:r>
            <a:r>
              <a:rPr lang="ru-RU" dirty="0"/>
              <a:t>различных ролевых </a:t>
            </a:r>
            <a:r>
              <a:rPr lang="ru-RU" dirty="0" smtClean="0"/>
              <a:t>функций: </a:t>
            </a:r>
            <a:r>
              <a:rPr lang="ru-RU" dirty="0"/>
              <a:t>нападающего, защитника, вратаря, судьи, водящего</a:t>
            </a:r>
            <a:r>
              <a:rPr lang="ru-RU" dirty="0" smtClean="0"/>
              <a:t>;</a:t>
            </a:r>
            <a:endParaRPr lang="ru-RU" dirty="0"/>
          </a:p>
          <a:p>
            <a:pPr lvl="0"/>
            <a:r>
              <a:rPr lang="ru-RU" dirty="0"/>
              <a:t>выполнение различных заданий при проведении эстафет;</a:t>
            </a:r>
          </a:p>
          <a:p>
            <a:r>
              <a:rPr lang="ru-RU" dirty="0"/>
              <a:t>выполнение упражнений с «преимуществом, </a:t>
            </a:r>
            <a:r>
              <a:rPr lang="ru-RU" dirty="0" smtClean="0"/>
              <a:t>льготой» </a:t>
            </a:r>
            <a:r>
              <a:rPr lang="ru-RU" dirty="0"/>
              <a:t>при определении исходных и конечных </a:t>
            </a:r>
            <a:r>
              <a:rPr lang="ru-RU" dirty="0" smtClean="0"/>
              <a:t>положений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546" y="2277979"/>
            <a:ext cx="4408013" cy="2479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8180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Примеры выполнения упражнений с «преимуществом, </a:t>
            </a:r>
            <a:r>
              <a:rPr lang="ru-RU" dirty="0" smtClean="0"/>
              <a:t>утяжелением»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033443"/>
            <a:ext cx="10515600" cy="4824557"/>
          </a:xfrm>
        </p:spPr>
        <p:txBody>
          <a:bodyPr>
            <a:normAutofit/>
          </a:bodyPr>
          <a:lstStyle/>
          <a:p>
            <a:r>
              <a:rPr lang="ru-RU" sz="3600" dirty="0"/>
              <a:t>применение здоровыми детьми различных вариантов отягощения, утяжеления;</a:t>
            </a:r>
          </a:p>
          <a:p>
            <a:r>
              <a:rPr lang="ru-RU" sz="3600" dirty="0"/>
              <a:t>выполнение упражнений с «преимуществом» в виде льготы по времени, по дистанции, по высоте;</a:t>
            </a:r>
          </a:p>
          <a:p>
            <a:r>
              <a:rPr lang="ru-RU" sz="3600" dirty="0"/>
              <a:t>при выполнении эстафет «преимущество» состояло в том, что здоровые дети выполняют задания на фоне утомления, а дети с особыми потребностями </a:t>
            </a:r>
            <a:r>
              <a:rPr lang="ru-RU" sz="3600" dirty="0" smtClean="0"/>
              <a:t>- после </a:t>
            </a:r>
            <a:r>
              <a:rPr lang="ru-RU" sz="3600" dirty="0"/>
              <a:t>отдыха</a:t>
            </a:r>
          </a:p>
        </p:txBody>
      </p:sp>
    </p:spTree>
    <p:extLst>
      <p:ext uri="{BB962C8B-B14F-4D97-AF65-F5344CB8AC3E}">
        <p14:creationId xmlns:p14="http://schemas.microsoft.com/office/powerpoint/2010/main" val="477051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442161"/>
            <a:ext cx="10515600" cy="1325563"/>
          </a:xfrm>
        </p:spPr>
        <p:txBody>
          <a:bodyPr/>
          <a:lstStyle/>
          <a:p>
            <a:pPr algn="ctr"/>
            <a:r>
              <a:rPr lang="ru-RU" dirty="0" smtClean="0"/>
              <a:t>Приемы </a:t>
            </a:r>
            <a:r>
              <a:rPr lang="ru-RU" dirty="0"/>
              <a:t>активизации межличностных взаимоотношений в коллективе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137352"/>
            <a:ext cx="10515600" cy="4720648"/>
          </a:xfrm>
        </p:spPr>
        <p:txBody>
          <a:bodyPr/>
          <a:lstStyle/>
          <a:p>
            <a:r>
              <a:rPr lang="ru-RU" dirty="0" smtClean="0"/>
              <a:t>интеграция </a:t>
            </a:r>
            <a:r>
              <a:rPr lang="ru-RU" dirty="0"/>
              <a:t>урочных и внеурочных форм занятий: утренняя гигиеническая гимнастика, физкультминутка, подвижные перемены, занятия во время прогулки, </a:t>
            </a:r>
            <a:endParaRPr lang="ru-RU" dirty="0" smtClean="0"/>
          </a:p>
          <a:p>
            <a:r>
              <a:rPr lang="ru-RU" dirty="0" smtClean="0"/>
              <a:t>общешкольные </a:t>
            </a:r>
            <a:r>
              <a:rPr lang="ru-RU" dirty="0"/>
              <a:t>оздоровительные мероприятия, дни здоровья, </a:t>
            </a:r>
            <a:endParaRPr lang="ru-RU" dirty="0" smtClean="0"/>
          </a:p>
          <a:p>
            <a:r>
              <a:rPr lang="ru-RU" dirty="0" smtClean="0"/>
              <a:t>секционные </a:t>
            </a:r>
            <a:r>
              <a:rPr lang="ru-RU" dirty="0"/>
              <a:t>занятия </a:t>
            </a:r>
            <a:endParaRPr lang="ru-RU" dirty="0" smtClean="0"/>
          </a:p>
          <a:p>
            <a:r>
              <a:rPr lang="ru-RU" dirty="0" smtClean="0"/>
              <a:t>формирование </a:t>
            </a:r>
            <a:r>
              <a:rPr lang="ru-RU" dirty="0"/>
              <a:t>умений самостоятельной организации и </a:t>
            </a:r>
            <a:r>
              <a:rPr lang="ru-RU" dirty="0" smtClean="0"/>
              <a:t>проведении </a:t>
            </a:r>
            <a:r>
              <a:rPr lang="ru-RU" dirty="0"/>
              <a:t>мероприятий, укрепляющих здоровье, </a:t>
            </a:r>
            <a:endParaRPr lang="ru-RU" dirty="0" smtClean="0"/>
          </a:p>
          <a:p>
            <a:r>
              <a:rPr lang="ru-RU" dirty="0" smtClean="0"/>
              <a:t>лечебная </a:t>
            </a:r>
            <a:r>
              <a:rPr lang="ru-RU" dirty="0"/>
              <a:t>физкультура и система закаливающих процедур</a:t>
            </a:r>
          </a:p>
        </p:txBody>
      </p:sp>
    </p:spTree>
    <p:extLst>
      <p:ext uri="{BB962C8B-B14F-4D97-AF65-F5344CB8AC3E}">
        <p14:creationId xmlns:p14="http://schemas.microsoft.com/office/powerpoint/2010/main" val="21544363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Информационно-организационное сопровождение адаптивного физического воспитания 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00926" y="2086881"/>
            <a:ext cx="7952874" cy="4490381"/>
          </a:xfrm>
        </p:spPr>
        <p:txBody>
          <a:bodyPr>
            <a:normAutofit fontScale="85000" lnSpcReduction="10000"/>
          </a:bodyPr>
          <a:lstStyle/>
          <a:p>
            <a:pPr lvl="0"/>
            <a:r>
              <a:rPr lang="ru-RU" dirty="0"/>
              <a:t>Федеральный закон «Об образовании в РФ» от 29 декабря 2012 г. № 273-ФЗ;</a:t>
            </a:r>
          </a:p>
          <a:p>
            <a:pPr lvl="0"/>
            <a:r>
              <a:rPr lang="ru-RU" dirty="0"/>
              <a:t>Федеральный закон N 329-ФЗ "О физической культуре и спорте в Российской Федерации" от 04.12.2007</a:t>
            </a:r>
            <a:r>
              <a:rPr lang="ru-RU" dirty="0" smtClean="0"/>
              <a:t>;</a:t>
            </a:r>
            <a:endParaRPr lang="en-US" dirty="0" smtClean="0"/>
          </a:p>
          <a:p>
            <a:pPr lvl="0"/>
            <a:r>
              <a:rPr lang="ru-RU" dirty="0"/>
              <a:t>Распоряжение Правительства РФ от 07.08.2009 N 1101-р </a:t>
            </a:r>
            <a:r>
              <a:rPr lang="ru-RU" dirty="0" smtClean="0"/>
              <a:t>«Об </a:t>
            </a:r>
            <a:r>
              <a:rPr lang="ru-RU" dirty="0"/>
              <a:t>утверждении Стратегии развития физической культуры и спорта в Российской Федерации на период до 2020 </a:t>
            </a:r>
            <a:r>
              <a:rPr lang="ru-RU" dirty="0" smtClean="0"/>
              <a:t>года»</a:t>
            </a:r>
          </a:p>
          <a:p>
            <a:pPr lvl="0"/>
            <a:r>
              <a:rPr lang="ru-RU" dirty="0" smtClean="0"/>
              <a:t>ФГОС начального общего образования для обучающихся с ограниченными возможностями здоровья</a:t>
            </a:r>
          </a:p>
          <a:p>
            <a:pPr lvl="0"/>
            <a:r>
              <a:rPr lang="ru-RU" dirty="0" err="1" smtClean="0"/>
              <a:t>Ф</a:t>
            </a:r>
            <a:r>
              <a:rPr lang="ru-RU" cap="all" dirty="0" err="1" smtClean="0"/>
              <a:t>гос</a:t>
            </a:r>
            <a:r>
              <a:rPr lang="ru-RU" dirty="0" smtClean="0"/>
              <a:t> общего образования обучающихся с умственной отсталостью (интеллектуальными нарушениями)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959" y="4262551"/>
            <a:ext cx="2543175" cy="18002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558" y="1881244"/>
            <a:ext cx="2085975" cy="219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8423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205345"/>
            <a:ext cx="10515600" cy="497161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dirty="0" smtClean="0">
                <a:effectLst/>
                <a:latin typeface="+mj-lt"/>
                <a:ea typeface="Times New Roman" panose="02020603050405020304" pitchFamily="18" charset="0"/>
              </a:rPr>
              <a:t>Развитие координационных способностей учащихся </a:t>
            </a:r>
            <a:r>
              <a:rPr lang="en-US" sz="3600" dirty="0" smtClean="0">
                <a:effectLst/>
                <a:latin typeface="+mj-lt"/>
                <a:ea typeface="Times New Roman" panose="02020603050405020304" pitchFamily="18" charset="0"/>
              </a:rPr>
              <a:t>c</a:t>
            </a:r>
            <a:r>
              <a:rPr lang="ru-RU" sz="3600" dirty="0" smtClean="0">
                <a:effectLst/>
                <a:latin typeface="+mj-lt"/>
                <a:ea typeface="Times New Roman" panose="02020603050405020304" pitchFamily="18" charset="0"/>
              </a:rPr>
              <a:t> нарушением интеллекта посредством использования игровых технологий на уроках физической культуры</a:t>
            </a:r>
          </a:p>
          <a:p>
            <a:pPr algn="ctr"/>
            <a:endParaRPr lang="ru-RU" sz="3600" dirty="0">
              <a:latin typeface="+mj-lt"/>
            </a:endParaRPr>
          </a:p>
          <a:p>
            <a:pPr marL="0" indent="0" algn="ctr">
              <a:buNone/>
            </a:pPr>
            <a:r>
              <a:rPr lang="ru-RU" sz="3600" dirty="0" err="1" smtClean="0">
                <a:latin typeface="+mj-lt"/>
              </a:rPr>
              <a:t>Орлянская</a:t>
            </a:r>
            <a:r>
              <a:rPr lang="ru-RU" sz="3600" dirty="0" smtClean="0">
                <a:latin typeface="+mj-lt"/>
              </a:rPr>
              <a:t> Юлия Борисовна</a:t>
            </a:r>
            <a:endParaRPr lang="ru-RU" sz="3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825835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Информационно-методическое обеспечение </a:t>
            </a:r>
            <a:r>
              <a:rPr lang="ru-RU" dirty="0"/>
              <a:t>коррекционных программ в области адаптивного воспитания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51163" y="2178916"/>
            <a:ext cx="10515600" cy="4351338"/>
          </a:xfrm>
        </p:spPr>
        <p:txBody>
          <a:bodyPr/>
          <a:lstStyle/>
          <a:p>
            <a:pPr lvl="0"/>
            <a:r>
              <a:rPr lang="ru-RU" dirty="0"/>
              <a:t>Евсеев, С.П. Теория и организация адаптивной физической культуры [Текст]: учебник / С.П. Евсеев. - М. : Спорт, 2016. - 616 с. </a:t>
            </a:r>
          </a:p>
          <a:p>
            <a:pPr lvl="0"/>
            <a:r>
              <a:rPr lang="ru-RU" dirty="0"/>
              <a:t>Комплексная </a:t>
            </a:r>
            <a:r>
              <a:rPr lang="ru-RU" dirty="0" err="1"/>
              <a:t>абилитация</a:t>
            </a:r>
            <a:r>
              <a:rPr lang="ru-RU" dirty="0"/>
              <a:t> детей с нарушениями движений в специальных образовательных учреждениях: программно-методические материалы / И.А. Смирнова и др., СПб, 2008</a:t>
            </a:r>
          </a:p>
          <a:p>
            <a:pPr lvl="0"/>
            <a:r>
              <a:rPr lang="ru-RU" dirty="0"/>
              <a:t>Левченко И.Ю., Приходько О.Г. Технологии обучения и воспитания детей с нарушениями ОДА. М., 2001</a:t>
            </a:r>
          </a:p>
          <a:p>
            <a:pPr lvl="0"/>
            <a:r>
              <a:rPr lang="ru-RU" dirty="0"/>
              <a:t>Программы специальной общеобразовательной школы для детей с последствиями полиомиелита и церебральными параличами. М., 1986.</a:t>
            </a:r>
          </a:p>
        </p:txBody>
      </p:sp>
    </p:spTree>
    <p:extLst>
      <p:ext uri="{BB962C8B-B14F-4D97-AF65-F5344CB8AC3E}">
        <p14:creationId xmlns:p14="http://schemas.microsoft.com/office/powerpoint/2010/main" val="12670651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Информационно-методическое обеспечение коррекционных программ в области адаптивного воспитания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1946" y="2158134"/>
            <a:ext cx="10515600" cy="4351338"/>
          </a:xfrm>
        </p:spPr>
        <p:txBody>
          <a:bodyPr/>
          <a:lstStyle/>
          <a:p>
            <a:pPr lvl="0"/>
            <a:r>
              <a:rPr lang="ru-RU" dirty="0"/>
              <a:t>Программы начальных классов школ для детей с последствиями полиомиелита и церебральным параличом (русский язык, математика, ручной труд). М., 1981.</a:t>
            </a:r>
          </a:p>
          <a:p>
            <a:pPr lvl="0"/>
            <a:r>
              <a:rPr lang="ru-RU" dirty="0"/>
              <a:t>Программы логопедических занятий и уроков физкультуры в начальных классах школ для детей с последствиями полиомиелита и церебральными параличами. М., 1979</a:t>
            </a:r>
          </a:p>
          <a:p>
            <a:pPr lvl="0"/>
            <a:r>
              <a:rPr lang="ru-RU" dirty="0"/>
              <a:t>Программа по физической культуре для учащихся I-XI классов, отнесенных по состоянию здоровья к специальной медицинской группе». (А.П. Матвеев, Т.В. Петрова, Л.В. </a:t>
            </a:r>
            <a:r>
              <a:rPr lang="ru-RU" dirty="0" err="1"/>
              <a:t>Каверкина</a:t>
            </a:r>
            <a:r>
              <a:rPr lang="ru-RU" dirty="0"/>
              <a:t>, - М.; Дрофа 2006г.)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346497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033443"/>
            <a:ext cx="10515600" cy="4824557"/>
          </a:xfrm>
        </p:spPr>
        <p:txBody>
          <a:bodyPr>
            <a:normAutofit lnSpcReduction="10000"/>
          </a:bodyPr>
          <a:lstStyle/>
          <a:p>
            <a:pPr lvl="0"/>
            <a:r>
              <a:rPr lang="ru-RU" dirty="0"/>
              <a:t>Теория и организация адаптивной физической культуры [Текст]: учебник. В 2 т. Т. 2: Содержание и методики адаптивной физической культуры и характеристика ее основных видов / Под общей ред. проф. С.П. Евсеева. - 2-е изд., </a:t>
            </a:r>
            <a:r>
              <a:rPr lang="ru-RU" dirty="0" err="1"/>
              <a:t>испр</a:t>
            </a:r>
            <a:r>
              <a:rPr lang="ru-RU" dirty="0"/>
              <a:t>. и доп.-М.: Советский спорт, 2005. - 448 с. 2000 экз. - ISBN 5-9718-0092-2 </a:t>
            </a:r>
          </a:p>
          <a:p>
            <a:pPr lvl="0"/>
            <a:r>
              <a:rPr lang="ru-RU" dirty="0"/>
              <a:t> </a:t>
            </a:r>
            <a:r>
              <a:rPr lang="ru-RU" dirty="0" err="1"/>
              <a:t>Шапкова</a:t>
            </a:r>
            <a:r>
              <a:rPr lang="ru-RU" dirty="0"/>
              <a:t>, Л.В. Частные методики адаптивной физической культуры [Текст]: учебник / под общ. ред. проф. Л.В. </a:t>
            </a:r>
            <a:r>
              <a:rPr lang="ru-RU" dirty="0" err="1"/>
              <a:t>Шапковой</a:t>
            </a:r>
            <a:r>
              <a:rPr lang="ru-RU" dirty="0"/>
              <a:t>. - М.: Советский спорт, 2007. - 608 с. </a:t>
            </a:r>
          </a:p>
          <a:p>
            <a:r>
              <a:rPr lang="ru-RU" dirty="0"/>
              <a:t>Аксенова, О.Э. Адаптивная физическая культура в школе. Начальная школа [Текст]: </a:t>
            </a:r>
            <a:r>
              <a:rPr lang="ru-RU" dirty="0" err="1"/>
              <a:t>учебн</a:t>
            </a:r>
            <a:r>
              <a:rPr lang="ru-RU" dirty="0"/>
              <a:t>. пособие / О.Э. Аксенова-автор составитель / Под. общей редакцией С.П. Евсеева. - СПБ, СПБГАФК им. П.Ф. Лесгафта, 2003. - 240 с. </a:t>
            </a:r>
          </a:p>
          <a:p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mtClean="0"/>
              <a:t>Информационно-методическое обеспечение коррекционных программ в области адаптивного воспитания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27830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365126"/>
            <a:ext cx="11049000" cy="988662"/>
          </a:xfrm>
        </p:spPr>
        <p:txBody>
          <a:bodyPr/>
          <a:lstStyle/>
          <a:p>
            <a:r>
              <a:rPr lang="ru-RU" dirty="0" smtClean="0"/>
              <a:t>Электронная библиотека </a:t>
            </a:r>
            <a:r>
              <a:rPr lang="en-US" dirty="0" smtClean="0"/>
              <a:t>elibrary.ru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6463" y="1573481"/>
            <a:ext cx="12015537" cy="5284519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2000" b="1" u="sng" dirty="0">
                <a:hlinkClick r:id="rId2"/>
              </a:rPr>
              <a:t>АДАПТИВНАЯ ФИЗИЧЕСКАЯ </a:t>
            </a:r>
            <a:r>
              <a:rPr lang="ru-RU" sz="2000" b="1" u="sng" dirty="0" smtClean="0">
                <a:hlinkClick r:id="rId2"/>
              </a:rPr>
              <a:t>КУЛЬТУРА</a:t>
            </a:r>
            <a:r>
              <a:rPr lang="ru-RU" sz="2000" b="1" u="sng" dirty="0" smtClean="0"/>
              <a:t>.  </a:t>
            </a:r>
            <a:r>
              <a:rPr lang="ru-RU" sz="2000" dirty="0" smtClean="0">
                <a:hlinkClick r:id="rId3"/>
              </a:rPr>
              <a:t>Региональная </a:t>
            </a:r>
            <a:r>
              <a:rPr lang="ru-RU" sz="2000" dirty="0">
                <a:hlinkClick r:id="rId3"/>
              </a:rPr>
              <a:t>общественная организация инвалидов "Специальный олимпийский комитет </a:t>
            </a:r>
            <a:r>
              <a:rPr lang="ru-RU" sz="2000" dirty="0" smtClean="0">
                <a:hlinkClick r:id="rId3"/>
              </a:rPr>
              <a:t>СПб«</a:t>
            </a:r>
            <a:r>
              <a:rPr lang="ru-RU" sz="2000" dirty="0" smtClean="0"/>
              <a:t> </a:t>
            </a:r>
            <a:r>
              <a:rPr lang="ru-RU" sz="2000" i="1" dirty="0" smtClean="0"/>
              <a:t>(</a:t>
            </a:r>
            <a:r>
              <a:rPr lang="ru-RU" sz="2000" i="1" dirty="0"/>
              <a:t>Санкт-Петербург</a:t>
            </a:r>
            <a:r>
              <a:rPr lang="ru-RU" sz="2000" i="1" dirty="0" smtClean="0"/>
              <a:t>). Журнал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2000" b="1" dirty="0" smtClean="0">
                <a:hlinkClick r:id="rId4"/>
              </a:rPr>
              <a:t>ИСПОЛЬЗОВАНИЕ </a:t>
            </a:r>
            <a:r>
              <a:rPr lang="ru-RU" sz="2000" b="1" dirty="0">
                <a:hlinkClick r:id="rId4"/>
              </a:rPr>
              <a:t>ИНДИВИДУАЛЬНЫХ ПРОГРАММ ФИЗИЧЕСКОГО </a:t>
            </a:r>
            <a:r>
              <a:rPr lang="ru-RU" sz="2000" b="1" dirty="0" smtClean="0">
                <a:hlinkClick r:id="rId4"/>
              </a:rPr>
              <a:t>РАЗВИТИЯ</a:t>
            </a:r>
            <a:r>
              <a:rPr lang="ru-RU" sz="2000" b="1" dirty="0" smtClean="0"/>
              <a:t>.  </a:t>
            </a:r>
            <a:r>
              <a:rPr lang="ru-RU" sz="2000" i="1" dirty="0" err="1" smtClean="0"/>
              <a:t>Клинова</a:t>
            </a:r>
            <a:r>
              <a:rPr lang="ru-RU" sz="2000" i="1" dirty="0" smtClean="0"/>
              <a:t> </a:t>
            </a:r>
            <a:r>
              <a:rPr lang="ru-RU" sz="2000" i="1" dirty="0"/>
              <a:t>О.А.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>
                <a:hlinkClick r:id="rId5"/>
              </a:rPr>
              <a:t>Вестник Югорского государственного университета</a:t>
            </a:r>
            <a:r>
              <a:rPr lang="ru-RU" sz="2000" dirty="0"/>
              <a:t>. 2016. </a:t>
            </a:r>
            <a:r>
              <a:rPr lang="ru-RU" sz="2000" dirty="0">
                <a:hlinkClick r:id="rId6"/>
              </a:rPr>
              <a:t>№ 1 (40)</a:t>
            </a:r>
            <a:r>
              <a:rPr lang="ru-RU" sz="2000" dirty="0"/>
              <a:t>. С. 183-188. </a:t>
            </a:r>
            <a:endParaRPr lang="en-US" sz="2000" dirty="0" smtClean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2000" b="1" u="sng" dirty="0" smtClean="0">
                <a:hlinkClick r:id="rId7"/>
              </a:rPr>
              <a:t>ЭЛЕМЕНТЫ </a:t>
            </a:r>
            <a:r>
              <a:rPr lang="ru-RU" sz="2000" b="1" u="sng" dirty="0">
                <a:hlinkClick r:id="rId7"/>
              </a:rPr>
              <a:t>СПОРТИВНЫХ ИГР В АДАПТИВНОМ ФИЗИЧЕСКОМ ВОСПИТАНИИ ДЕТЕЙ С НАРУШЕНИЕМ </a:t>
            </a:r>
            <a:r>
              <a:rPr lang="ru-RU" sz="2000" b="1" u="sng" dirty="0" smtClean="0">
                <a:hlinkClick r:id="rId7"/>
              </a:rPr>
              <a:t>СЛУХА</a:t>
            </a:r>
            <a:r>
              <a:rPr lang="ru-RU" sz="2000" b="1" u="sng" dirty="0" smtClean="0"/>
              <a:t>. </a:t>
            </a:r>
            <a:r>
              <a:rPr lang="ru-RU" sz="2000" i="1" dirty="0" smtClean="0"/>
              <a:t>Ермакова </a:t>
            </a:r>
            <a:r>
              <a:rPr lang="ru-RU" sz="2000" i="1" dirty="0"/>
              <a:t>Ю.Н., Осокина Е.А</a:t>
            </a:r>
            <a:r>
              <a:rPr lang="ru-RU" sz="2000" i="1" dirty="0" smtClean="0"/>
              <a:t>. </a:t>
            </a:r>
            <a:r>
              <a:rPr lang="ru-RU" sz="2000" dirty="0" smtClean="0">
                <a:hlinkClick r:id="rId8"/>
              </a:rPr>
              <a:t>Научный </a:t>
            </a:r>
            <a:r>
              <a:rPr lang="ru-RU" sz="2000" dirty="0">
                <a:hlinkClick r:id="rId8"/>
              </a:rPr>
              <a:t>поиск</a:t>
            </a:r>
            <a:r>
              <a:rPr lang="ru-RU" sz="2000" dirty="0"/>
              <a:t>. 2017. </a:t>
            </a:r>
            <a:r>
              <a:rPr lang="ru-RU" sz="2000" dirty="0">
                <a:hlinkClick r:id="rId9"/>
              </a:rPr>
              <a:t>№ 2</a:t>
            </a:r>
            <a:r>
              <a:rPr lang="ru-RU" sz="2000" dirty="0"/>
              <a:t>. С. 74-76</a:t>
            </a:r>
            <a:r>
              <a:rPr lang="ru-RU" sz="2000" dirty="0" smtClean="0"/>
              <a:t>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2000" b="1" u="sng" dirty="0" smtClean="0">
                <a:hlinkClick r:id="rId7"/>
              </a:rPr>
              <a:t>ЭЛЕМЕНТЫ </a:t>
            </a:r>
            <a:r>
              <a:rPr lang="ru-RU" sz="2000" b="1" u="sng" dirty="0">
                <a:hlinkClick r:id="rId7"/>
              </a:rPr>
              <a:t>СПОРТИВНЫХ ИГР В АДАПТИВНОМ ФИЗИЧЕСКОМ ВОСПИТАНИИ ДЕТЕЙ С НАРУШЕНИЕМ </a:t>
            </a:r>
            <a:r>
              <a:rPr lang="ru-RU" sz="2000" b="1" u="sng" dirty="0" smtClean="0">
                <a:hlinkClick r:id="rId7"/>
              </a:rPr>
              <a:t>СЛУХА</a:t>
            </a:r>
            <a:r>
              <a:rPr lang="ru-RU" sz="2000" b="1" u="sng" dirty="0" smtClean="0"/>
              <a:t>. </a:t>
            </a:r>
            <a:r>
              <a:rPr lang="ru-RU" sz="2000" i="1" dirty="0" smtClean="0"/>
              <a:t>Ермакова </a:t>
            </a:r>
            <a:r>
              <a:rPr lang="ru-RU" sz="2000" i="1" dirty="0"/>
              <a:t>Ю.Н., Осокина Е.А</a:t>
            </a:r>
            <a:r>
              <a:rPr lang="ru-RU" sz="2000" i="1" dirty="0" smtClean="0"/>
              <a:t>. </a:t>
            </a:r>
            <a:r>
              <a:rPr lang="ru-RU" sz="2000" dirty="0" smtClean="0">
                <a:hlinkClick r:id="rId8"/>
              </a:rPr>
              <a:t>Научный </a:t>
            </a:r>
            <a:r>
              <a:rPr lang="ru-RU" sz="2000" dirty="0">
                <a:hlinkClick r:id="rId8"/>
              </a:rPr>
              <a:t>поиск</a:t>
            </a:r>
            <a:r>
              <a:rPr lang="ru-RU" sz="2000" dirty="0"/>
              <a:t>. 2017. </a:t>
            </a:r>
            <a:r>
              <a:rPr lang="ru-RU" sz="2000" dirty="0">
                <a:hlinkClick r:id="rId9"/>
              </a:rPr>
              <a:t>№ 2</a:t>
            </a:r>
            <a:r>
              <a:rPr lang="ru-RU" sz="2000" dirty="0"/>
              <a:t>. С. 74-76</a:t>
            </a:r>
            <a:r>
              <a:rPr lang="ru-RU" sz="2000" dirty="0" smtClean="0"/>
              <a:t>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2000" b="1" u="sng" dirty="0">
                <a:hlinkClick r:id="rId10"/>
              </a:rPr>
              <a:t>К ВОПРОСУ ИСПОЛЬЗОВАНИЯ СЮЖЕТНО-РОЛЕВОЙ РИТМИЧЕСКОЙ ГИМНАСТИКИ В ПРОЦЕССЕ АДАПТИВНОГО ФИЗИЧЕСКОГО ВОСПИТАНИЯ ДЕТЕЙ С СИНДРОМОМ </a:t>
            </a:r>
            <a:r>
              <a:rPr lang="ru-RU" sz="2000" b="1" u="sng" dirty="0" smtClean="0">
                <a:hlinkClick r:id="rId10"/>
              </a:rPr>
              <a:t>ДАУНА</a:t>
            </a:r>
            <a:r>
              <a:rPr lang="ru-RU" sz="2000" b="1" u="sng" dirty="0" smtClean="0"/>
              <a:t>.  </a:t>
            </a:r>
            <a:r>
              <a:rPr lang="ru-RU" sz="2000" i="1" dirty="0" smtClean="0"/>
              <a:t>Фомина </a:t>
            </a:r>
            <a:r>
              <a:rPr lang="ru-RU" sz="2000" i="1" dirty="0"/>
              <a:t>Н.А</a:t>
            </a:r>
            <a:r>
              <a:rPr lang="ru-RU" sz="2000" i="1" dirty="0" smtClean="0"/>
              <a:t>. </a:t>
            </a:r>
            <a:r>
              <a:rPr lang="ru-RU" sz="2000" dirty="0" smtClean="0">
                <a:hlinkClick r:id="rId11"/>
              </a:rPr>
              <a:t>Физическое </a:t>
            </a:r>
            <a:r>
              <a:rPr lang="ru-RU" sz="2000" dirty="0">
                <a:hlinkClick r:id="rId11"/>
              </a:rPr>
              <a:t>воспитание и спортивная тренировка</a:t>
            </a:r>
            <a:r>
              <a:rPr lang="ru-RU" sz="2000" dirty="0"/>
              <a:t>. 2017. </a:t>
            </a:r>
            <a:r>
              <a:rPr lang="ru-RU" sz="2000" dirty="0">
                <a:hlinkClick r:id="rId12"/>
              </a:rPr>
              <a:t>№ 2 (20)</a:t>
            </a:r>
            <a:r>
              <a:rPr lang="ru-RU" sz="2000" dirty="0"/>
              <a:t>. С. 52-57</a:t>
            </a:r>
            <a:r>
              <a:rPr lang="ru-RU" sz="2000" dirty="0" smtClean="0"/>
              <a:t>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2000" b="1" u="sng" dirty="0">
                <a:hlinkClick r:id="rId13"/>
              </a:rPr>
              <a:t>МЕТОД АДАПТИВНОГО ФИЗИЧЕСКОГО РАЗВИТИЯ И ВОСПИТАНИЯ ДЕТЕЙ С НАРУШЕНИЕМ ЗРЕНИЯ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i="1" dirty="0"/>
              <a:t>Иванов В.Д., </a:t>
            </a:r>
            <a:r>
              <a:rPr lang="ru-RU" sz="2000" i="1" dirty="0" err="1"/>
              <a:t>Смиронова</a:t>
            </a:r>
            <a:r>
              <a:rPr lang="ru-RU" sz="2000" i="1" dirty="0"/>
              <a:t> В.З., </a:t>
            </a:r>
            <a:r>
              <a:rPr lang="ru-RU" sz="2000" i="1" dirty="0" err="1"/>
              <a:t>Ульданова</a:t>
            </a:r>
            <a:r>
              <a:rPr lang="ru-RU" sz="2000" i="1" dirty="0"/>
              <a:t> В.М</a:t>
            </a:r>
            <a:r>
              <a:rPr lang="ru-RU" sz="2000" i="1" dirty="0" smtClean="0"/>
              <a:t>. </a:t>
            </a:r>
            <a:r>
              <a:rPr lang="ru-RU" sz="2000" dirty="0" smtClean="0">
                <a:hlinkClick r:id="rId14"/>
              </a:rPr>
              <a:t>Педагогика </a:t>
            </a:r>
            <a:r>
              <a:rPr lang="ru-RU" sz="2000" dirty="0">
                <a:hlinkClick r:id="rId14"/>
              </a:rPr>
              <a:t>и психология: актуальные вопросы теории и практики</a:t>
            </a:r>
            <a:r>
              <a:rPr lang="ru-RU" sz="2000" dirty="0"/>
              <a:t>. 2016. </a:t>
            </a:r>
            <a:r>
              <a:rPr lang="ru-RU" sz="2000" dirty="0">
                <a:hlinkClick r:id="rId15"/>
              </a:rPr>
              <a:t>№ 2 (7)</a:t>
            </a:r>
            <a:r>
              <a:rPr lang="ru-RU" sz="2000" dirty="0"/>
              <a:t>. С. 174-178.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67538" y="74096"/>
            <a:ext cx="2991852" cy="1570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8586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6935" y="782219"/>
            <a:ext cx="7583905" cy="1325563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Программы повышения квалификации</a:t>
            </a:r>
            <a:br>
              <a:rPr lang="ru-RU" sz="2800" dirty="0" smtClean="0"/>
            </a:br>
            <a:r>
              <a:rPr lang="ru-RU" sz="2800" dirty="0" smtClean="0"/>
              <a:t>ГБУ ДПО ЧИППКРО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61737" y="2390273"/>
            <a:ext cx="10515600" cy="4165388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«Содержание и технологии реализации дополнительных общеобразовательных программ в области физической культуры и спорта» (для педагогов дополнительного образования физкультурно-спортивной направленности, тренеры преподаватели</a:t>
            </a:r>
            <a:r>
              <a:rPr lang="ru-RU" dirty="0" smtClean="0"/>
              <a:t>)</a:t>
            </a:r>
          </a:p>
          <a:p>
            <a:r>
              <a:rPr lang="ru-RU" dirty="0" smtClean="0"/>
              <a:t>Теория </a:t>
            </a:r>
            <a:r>
              <a:rPr lang="ru-RU" dirty="0"/>
              <a:t>и методика обучения и воспитания в условиях реализации ФГОС начального общего образования обучающихся с ОВЗ </a:t>
            </a:r>
          </a:p>
          <a:p>
            <a:r>
              <a:rPr lang="ru-RU" dirty="0" smtClean="0"/>
              <a:t>Научно-методическое </a:t>
            </a:r>
            <a:r>
              <a:rPr lang="ru-RU" dirty="0"/>
              <a:t>и ресурсное обеспечение основного общего образования, охраны и укрепления ограниченных возможностей здоровья детей в связи с задержкой их психического развития</a:t>
            </a:r>
          </a:p>
          <a:p>
            <a:r>
              <a:rPr lang="ru-RU" dirty="0" smtClean="0"/>
              <a:t>Теория </a:t>
            </a:r>
            <a:r>
              <a:rPr lang="ru-RU" dirty="0"/>
              <a:t>и методика обучения и воспитания в условиях реализации ФГОС образования обучающихся с умственной отсталостью (интеллектуальными нарушениями) 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8695" y="415410"/>
            <a:ext cx="4027821" cy="1910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6540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7911" y="235866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Программы профессиональной переподготовки </a:t>
            </a:r>
            <a:br>
              <a:rPr lang="ru-RU" sz="3200" dirty="0" smtClean="0"/>
            </a:br>
            <a:r>
              <a:rPr lang="ru-RU" sz="3200" dirty="0" smtClean="0"/>
              <a:t>ГБУ ДПО ЧИППКРО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50495" y="3860688"/>
            <a:ext cx="10070432" cy="236365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sz="3200" dirty="0" smtClean="0"/>
              <a:t>«Педагогическая </a:t>
            </a:r>
            <a:r>
              <a:rPr lang="ru-RU" sz="3200" dirty="0"/>
              <a:t>деятельность в сфере </a:t>
            </a:r>
            <a:r>
              <a:rPr lang="ru-RU" sz="3200" dirty="0" smtClean="0"/>
              <a:t>специального </a:t>
            </a:r>
            <a:r>
              <a:rPr lang="ru-RU" sz="3200" dirty="0"/>
              <a:t>(дефектологического) образования</a:t>
            </a:r>
            <a:r>
              <a:rPr lang="ru-RU" sz="3200" dirty="0" smtClean="0"/>
              <a:t>»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sz="3200" dirty="0" smtClean="0"/>
              <a:t>«Педагогика и психология инклюзивного образования»</a:t>
            </a:r>
            <a:endParaRPr lang="ru-RU" sz="3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2584" y="370184"/>
            <a:ext cx="4303796" cy="1695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3320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0375" y="2164278"/>
            <a:ext cx="4768634" cy="1325563"/>
          </a:xfrm>
        </p:spPr>
        <p:txBody>
          <a:bodyPr>
            <a:noAutofit/>
          </a:bodyPr>
          <a:lstStyle/>
          <a:p>
            <a:r>
              <a:rPr lang="en-US" sz="2800" dirty="0"/>
              <a:t>http://xn--b1atfb1adk.xn--p1ai</a:t>
            </a:r>
            <a:r>
              <a:rPr lang="en-US" sz="2800" dirty="0" smtClean="0"/>
              <a:t>/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en-US" sz="2800" dirty="0" smtClean="0"/>
              <a:t>http://www.minsport.gov.ru/sport/paralympic/arkhiv/28279/</a:t>
            </a: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3671" y="389970"/>
            <a:ext cx="6465662" cy="576711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575" y="4614636"/>
            <a:ext cx="2745184" cy="154244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35779" y="4739887"/>
            <a:ext cx="1731471" cy="1291944"/>
          </a:xfrm>
          <a:prstGeom prst="rect">
            <a:avLst/>
          </a:prstGeom>
        </p:spPr>
      </p:pic>
      <p:sp>
        <p:nvSpPr>
          <p:cNvPr id="6" name="AutoShape 2" descr="ÐÐ°ÑÑÐ¸Ð½ÐºÐ¸ Ð¿Ð¾ Ð·Ð°Ð¿ÑÐ¾ÑÑ Ð°Ð´Ð°Ð¿ÑÐ¸Ð²Ð½Ð°Ñ ÑÐ¸Ð·ÐºÑÐ»ÑÑÑÑÐ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4471" y="389970"/>
            <a:ext cx="5012576" cy="1253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6613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3901" y="307975"/>
            <a:ext cx="4703134" cy="1325563"/>
          </a:xfrm>
        </p:spPr>
        <p:txBody>
          <a:bodyPr/>
          <a:lstStyle/>
          <a:p>
            <a:r>
              <a:rPr lang="en-US" dirty="0" smtClean="0"/>
              <a:t>http://fgosreestr.ru/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0551" y="1481138"/>
            <a:ext cx="10972799" cy="5082600"/>
          </a:xfrm>
          <a:prstGeom prst="rect">
            <a:avLst/>
          </a:prstGeom>
        </p:spPr>
      </p:pic>
      <p:pic>
        <p:nvPicPr>
          <p:cNvPr id="1026" name="Picture 2" descr="ÐÐ°ÑÑÐ¸Ð½ÐºÐ¸ Ð¿Ð¾ Ð·Ð°Ð¿ÑÐ¾ÑÑ Ð¿ÑÐ¾Ð³ÑÐ°Ð¼Ð¼Ð° ÐºÐ¾ÑÑÐµÐºÑÐ¸Ð¾Ð½Ð½Ð¾Ð¹ ÑÐ°Ð±Ð¾ÑÑ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22229" y="-1"/>
            <a:ext cx="3384661" cy="2431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ÐÐ°ÑÑÐ¸Ð½ÐºÐ¸ Ð¿Ð¾ Ð·Ð°Ð¿ÑÐ¾ÑÑ Ð¸Ð½Ð´Ð¸Ð²Ð¸Ð´ÑÐ°Ð»ÑÐ½Ð°Ñ Ð¿ÑÐ¾Ð³ÑÐ°Ð¼Ð¼Ð° ÑÐµÐ°Ð±Ð¸Ð»Ð¸ÑÐ°ÑÐ¸Ð¸ Ð¸Ð½Ð²Ð°Ð»Ð¸Ð´Ð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78779" y="1873142"/>
            <a:ext cx="3056341" cy="1749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83156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850" y="365125"/>
            <a:ext cx="11715750" cy="1325563"/>
          </a:xfrm>
        </p:spPr>
        <p:txBody>
          <a:bodyPr>
            <a:noAutofit/>
          </a:bodyPr>
          <a:lstStyle/>
          <a:p>
            <a:pPr algn="ctr"/>
            <a:r>
              <a:rPr lang="ru-RU" sz="3600" dirty="0"/>
              <a:t>Физическое воспитание и адаптивная физическая </a:t>
            </a:r>
            <a:r>
              <a:rPr lang="ru-RU" sz="3600" dirty="0" smtClean="0"/>
              <a:t>культура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25905" y="1690688"/>
            <a:ext cx="10515600" cy="491793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3200" dirty="0"/>
              <a:t>Дети с ОВЗ занимаются по индивидуальным программам, составленным врачом и педагогом по физическому воспитанию с учетом рекомендаций </a:t>
            </a:r>
            <a:r>
              <a:rPr lang="ru-RU" sz="3200" dirty="0" smtClean="0"/>
              <a:t>врачей-специалистов:</a:t>
            </a:r>
          </a:p>
          <a:p>
            <a:r>
              <a:rPr lang="ru-RU" sz="3200" dirty="0" smtClean="0"/>
              <a:t>физическое </a:t>
            </a:r>
            <a:r>
              <a:rPr lang="ru-RU" sz="3200" dirty="0"/>
              <a:t>воспитание личности, </a:t>
            </a:r>
            <a:endParaRPr lang="ru-RU" sz="3200" dirty="0" smtClean="0"/>
          </a:p>
          <a:p>
            <a:r>
              <a:rPr lang="ru-RU" sz="3200" dirty="0" smtClean="0"/>
              <a:t>приобретение </a:t>
            </a:r>
            <a:r>
              <a:rPr lang="ru-RU" sz="3200" dirty="0"/>
              <a:t>знаний, умений и навыков в области физической культуры и спорта, </a:t>
            </a:r>
            <a:endParaRPr lang="ru-RU" sz="3200" dirty="0" smtClean="0"/>
          </a:p>
          <a:p>
            <a:r>
              <a:rPr lang="ru-RU" sz="3200" dirty="0" smtClean="0"/>
              <a:t>физическое </a:t>
            </a:r>
            <a:r>
              <a:rPr lang="ru-RU" sz="3200" dirty="0"/>
              <a:t>совершенствование, </a:t>
            </a:r>
            <a:endParaRPr lang="ru-RU" sz="3200" dirty="0" smtClean="0"/>
          </a:p>
          <a:p>
            <a:r>
              <a:rPr lang="ru-RU" sz="3200" dirty="0" smtClean="0"/>
              <a:t>формирование </a:t>
            </a:r>
            <a:r>
              <a:rPr lang="ru-RU" sz="3200" dirty="0"/>
              <a:t>культуры здорового и безопасного образа жизни, </a:t>
            </a:r>
            <a:endParaRPr lang="ru-RU" sz="3200" dirty="0" smtClean="0"/>
          </a:p>
          <a:p>
            <a:r>
              <a:rPr lang="ru-RU" sz="3200" dirty="0" smtClean="0"/>
              <a:t>укрепление </a:t>
            </a:r>
            <a:r>
              <a:rPr lang="ru-RU" sz="3200" dirty="0"/>
              <a:t>здоровья</a:t>
            </a:r>
          </a:p>
        </p:txBody>
      </p:sp>
    </p:spTree>
    <p:extLst>
      <p:ext uri="{BB962C8B-B14F-4D97-AF65-F5344CB8AC3E}">
        <p14:creationId xmlns:p14="http://schemas.microsoft.com/office/powerpoint/2010/main" val="19162333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«Адаптивная физическая культура»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52210" y="1825625"/>
            <a:ext cx="6701589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/>
              <a:t>Цель программы: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формирование </a:t>
            </a:r>
            <a:r>
              <a:rPr lang="ru-RU" dirty="0"/>
              <a:t>у учащихся устойчивых мотивов и потребностей в бережном отношении к своему здоровью,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целостное развитие </a:t>
            </a:r>
            <a:r>
              <a:rPr lang="ru-RU" dirty="0"/>
              <a:t>физических и психических качеств,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творческое использование </a:t>
            </a:r>
            <a:r>
              <a:rPr lang="ru-RU" dirty="0"/>
              <a:t>средств физической культуры в организации здорового образа жизни,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развитие </a:t>
            </a:r>
            <a:r>
              <a:rPr lang="ru-RU" dirty="0"/>
              <a:t>физических качеств и способностей,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укрепление </a:t>
            </a:r>
            <a:r>
              <a:rPr lang="ru-RU" dirty="0"/>
              <a:t>здоровья. 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6484" y="1690688"/>
            <a:ext cx="3377579" cy="4698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131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Образовательные задачи программы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ru-RU" dirty="0" smtClean="0"/>
              <a:t>Усвоение </a:t>
            </a:r>
            <a:r>
              <a:rPr lang="ru-RU" dirty="0"/>
              <a:t>опыта разнообразной деятельности и поведения, возможности самостоятельной деятельности</a:t>
            </a:r>
          </a:p>
          <a:p>
            <a:pPr lvl="0"/>
            <a:r>
              <a:rPr lang="ru-RU" dirty="0"/>
              <a:t>Формирование у учащихся средств </a:t>
            </a:r>
            <a:r>
              <a:rPr lang="ru-RU" dirty="0" err="1"/>
              <a:t>дефицитарных</a:t>
            </a:r>
            <a:r>
              <a:rPr lang="ru-RU" dirty="0"/>
              <a:t> психомоторных функций, не поддающихся </a:t>
            </a:r>
            <a:r>
              <a:rPr lang="ru-RU" dirty="0" smtClean="0"/>
              <a:t>исправлению</a:t>
            </a:r>
            <a:endParaRPr lang="ru-RU" dirty="0"/>
          </a:p>
          <a:p>
            <a:pPr lvl="0"/>
            <a:r>
              <a:rPr lang="ru-RU" dirty="0"/>
              <a:t>Освоение системы знаний, необходимой для сознательного освоения двигательных умений и </a:t>
            </a:r>
            <a:r>
              <a:rPr lang="ru-RU" dirty="0" smtClean="0"/>
              <a:t>навыков</a:t>
            </a:r>
            <a:endParaRPr lang="ru-RU" dirty="0"/>
          </a:p>
          <a:p>
            <a:pPr lvl="0"/>
            <a:r>
              <a:rPr lang="ru-RU" dirty="0"/>
              <a:t>Формирование и развитие </a:t>
            </a:r>
            <a:r>
              <a:rPr lang="ru-RU" dirty="0" smtClean="0"/>
              <a:t>жизненно </a:t>
            </a:r>
            <a:r>
              <a:rPr lang="ru-RU" dirty="0"/>
              <a:t>необходимых двигательных умений и </a:t>
            </a:r>
            <a:r>
              <a:rPr lang="ru-RU" dirty="0" smtClean="0"/>
              <a:t>навыков</a:t>
            </a:r>
            <a:endParaRPr lang="ru-RU" dirty="0"/>
          </a:p>
          <a:p>
            <a:pPr lvl="0"/>
            <a:r>
              <a:rPr lang="ru-RU" dirty="0"/>
              <a:t> Обучение технике правильного выполнения физических </a:t>
            </a:r>
            <a:r>
              <a:rPr lang="ru-RU" dirty="0" smtClean="0"/>
              <a:t>упражнений</a:t>
            </a:r>
            <a:endParaRPr lang="ru-RU" dirty="0"/>
          </a:p>
          <a:p>
            <a:pPr lvl="0"/>
            <a:r>
              <a:rPr lang="ru-RU" dirty="0"/>
              <a:t> Формирование навыка ориентировки в строении собственного тела в </a:t>
            </a:r>
            <a:r>
              <a:rPr lang="ru-RU" dirty="0" smtClean="0"/>
              <a:t>пространстве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724197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52831"/>
            <a:ext cx="10515600" cy="881784"/>
          </a:xfrm>
        </p:spPr>
        <p:txBody>
          <a:bodyPr/>
          <a:lstStyle/>
          <a:p>
            <a:pPr algn="ctr"/>
            <a:r>
              <a:rPr lang="ru-RU" dirty="0" smtClean="0"/>
              <a:t>Развивающие задачи программы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134615"/>
            <a:ext cx="10945091" cy="4351338"/>
          </a:xfrm>
        </p:spPr>
        <p:txBody>
          <a:bodyPr>
            <a:noAutofit/>
          </a:bodyPr>
          <a:lstStyle/>
          <a:p>
            <a:pPr lvl="0"/>
            <a:r>
              <a:rPr lang="ru-RU" sz="3200" dirty="0" smtClean="0"/>
              <a:t>Формирование </a:t>
            </a:r>
            <a:r>
              <a:rPr lang="ru-RU" sz="3200" dirty="0"/>
              <a:t>способов познавательной </a:t>
            </a:r>
            <a:r>
              <a:rPr lang="ru-RU" sz="3200" dirty="0" smtClean="0"/>
              <a:t>деятельности </a:t>
            </a:r>
          </a:p>
          <a:p>
            <a:pPr lvl="0"/>
            <a:r>
              <a:rPr lang="ru-RU" sz="3200" dirty="0" smtClean="0"/>
              <a:t>Обучение </a:t>
            </a:r>
            <a:r>
              <a:rPr lang="ru-RU" sz="3200" dirty="0"/>
              <a:t>навыкам планирования жизнедеятельности и реализации этих </a:t>
            </a:r>
            <a:r>
              <a:rPr lang="ru-RU" sz="3200" dirty="0" smtClean="0"/>
              <a:t>планов</a:t>
            </a:r>
            <a:endParaRPr lang="ru-RU" sz="3200" dirty="0"/>
          </a:p>
          <a:p>
            <a:pPr lvl="0"/>
            <a:r>
              <a:rPr lang="ru-RU" sz="3200" dirty="0"/>
              <a:t>Формирование готовности к изменению способов поведения в зависимости от смены жизненных ситуаций и </a:t>
            </a:r>
            <a:r>
              <a:rPr lang="ru-RU" sz="3200" dirty="0" smtClean="0"/>
              <a:t>обстоятельств</a:t>
            </a:r>
            <a:endParaRPr lang="ru-RU" sz="3200" dirty="0"/>
          </a:p>
          <a:p>
            <a:pPr lvl="0"/>
            <a:r>
              <a:rPr lang="ru-RU" sz="3200" dirty="0"/>
              <a:t>Развитие двигательных качеств </a:t>
            </a:r>
            <a:endParaRPr lang="ru-RU" sz="3200" dirty="0" smtClean="0"/>
          </a:p>
          <a:p>
            <a:pPr lvl="0"/>
            <a:r>
              <a:rPr lang="ru-RU" sz="3200" dirty="0" smtClean="0"/>
              <a:t>Развитие </a:t>
            </a:r>
            <a:r>
              <a:rPr lang="ru-RU" sz="3200" dirty="0"/>
              <a:t>пространственно-временной </a:t>
            </a:r>
            <a:r>
              <a:rPr lang="ru-RU" sz="3200" dirty="0" smtClean="0"/>
              <a:t>дифференцировки</a:t>
            </a:r>
            <a:endParaRPr lang="ru-RU" sz="3200" dirty="0"/>
          </a:p>
          <a:p>
            <a:pPr lvl="0"/>
            <a:r>
              <a:rPr lang="ru-RU" sz="3200" dirty="0"/>
              <a:t>Обогащение словарного </a:t>
            </a:r>
            <a:r>
              <a:rPr lang="ru-RU" sz="3200" dirty="0" smtClean="0"/>
              <a:t>запаса</a:t>
            </a:r>
            <a:endParaRPr lang="ru-RU" sz="3200" dirty="0"/>
          </a:p>
          <a:p>
            <a:pPr lvl="0"/>
            <a:r>
              <a:rPr lang="ru-RU" sz="3200" dirty="0"/>
              <a:t>Развитие критичности к себе и своей собственной деятельности и её </a:t>
            </a:r>
            <a:r>
              <a:rPr lang="ru-RU" sz="3200" dirty="0" smtClean="0"/>
              <a:t>результатам</a:t>
            </a:r>
            <a:endParaRPr lang="ru-RU" sz="3200" dirty="0"/>
          </a:p>
          <a:p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8755826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Оздоровительные и коррекционные задачи программы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6"/>
          </a:xfrm>
        </p:spPr>
        <p:txBody>
          <a:bodyPr>
            <a:normAutofit/>
          </a:bodyPr>
          <a:lstStyle/>
          <a:p>
            <a:pPr lvl="0"/>
            <a:r>
              <a:rPr lang="ru-RU" sz="3200" dirty="0" smtClean="0"/>
              <a:t>Укрепление </a:t>
            </a:r>
            <a:r>
              <a:rPr lang="ru-RU" sz="3200" dirty="0"/>
              <a:t>и сохранение здоровья, </a:t>
            </a:r>
            <a:r>
              <a:rPr lang="ru-RU" sz="3200" dirty="0" smtClean="0"/>
              <a:t>закаливание</a:t>
            </a:r>
            <a:endParaRPr lang="ru-RU" sz="3200" dirty="0"/>
          </a:p>
          <a:p>
            <a:pPr lvl="0"/>
            <a:r>
              <a:rPr lang="ru-RU" sz="3200" dirty="0"/>
              <a:t>Активизация защитных сил организма </a:t>
            </a:r>
            <a:r>
              <a:rPr lang="ru-RU" sz="3200" dirty="0" smtClean="0"/>
              <a:t>ребёнка</a:t>
            </a:r>
            <a:endParaRPr lang="ru-RU" sz="3200" dirty="0"/>
          </a:p>
          <a:p>
            <a:pPr lvl="0"/>
            <a:r>
              <a:rPr lang="ru-RU" sz="3200" dirty="0"/>
              <a:t>Повышение физиологической активности органов и систем </a:t>
            </a:r>
            <a:r>
              <a:rPr lang="ru-RU" sz="3200" dirty="0" smtClean="0"/>
              <a:t>организма</a:t>
            </a:r>
            <a:endParaRPr lang="ru-RU" sz="3200" dirty="0"/>
          </a:p>
          <a:p>
            <a:pPr lvl="0"/>
            <a:r>
              <a:rPr lang="ru-RU" sz="3200" dirty="0"/>
              <a:t>Укрепление и развитие сердечно-сосудистой и дыхательной </a:t>
            </a:r>
            <a:r>
              <a:rPr lang="ru-RU" sz="3200" dirty="0" smtClean="0"/>
              <a:t>системы</a:t>
            </a:r>
            <a:endParaRPr lang="ru-RU" sz="3200" dirty="0"/>
          </a:p>
          <a:p>
            <a:pPr lvl="0"/>
            <a:r>
              <a:rPr lang="ru-RU" sz="3200" dirty="0"/>
              <a:t>Коррекция нарушений опорно-двигательного аппарата (нарушение осанки, сколиозы,   плоскостопия).</a:t>
            </a:r>
          </a:p>
          <a:p>
            <a:pPr lvl="0"/>
            <a:r>
              <a:rPr lang="ru-RU" sz="3200" dirty="0"/>
              <a:t>Коррекция и развитие общей и мелкой моторики.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8362621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488</TotalTime>
  <Words>1367</Words>
  <Application>Microsoft Office PowerPoint</Application>
  <PresentationFormat>Произвольный</PresentationFormat>
  <Paragraphs>129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Содержание и специальные условия  осуществления адаптивного физического воспитания детей  с особыми образовательными потребностями</vt:lpstr>
      <vt:lpstr>Информационно-организационное сопровождение адаптивного физического воспитания </vt:lpstr>
      <vt:lpstr>http://xn--b1atfb1adk.xn--p1ai/  http://www.minsport.gov.ru/sport/paralympic/arkhiv/28279/</vt:lpstr>
      <vt:lpstr>http://fgosreestr.ru/</vt:lpstr>
      <vt:lpstr>Физическое воспитание и адаптивная физическая культура</vt:lpstr>
      <vt:lpstr>«Адаптивная физическая культура»</vt:lpstr>
      <vt:lpstr>Образовательные задачи программы</vt:lpstr>
      <vt:lpstr>Развивающие задачи программы</vt:lpstr>
      <vt:lpstr>Оздоровительные и коррекционные задачи программы</vt:lpstr>
      <vt:lpstr>Воспитательные задачи программы</vt:lpstr>
      <vt:lpstr>Ценностные ориентиры содержания учебного предмета</vt:lpstr>
      <vt:lpstr>Предметные результаты освоения образовательной программы</vt:lpstr>
      <vt:lpstr>Личностные результаты освоения образовательной программы</vt:lpstr>
      <vt:lpstr>Метапредметные результаты освоения образовательной программы</vt:lpstr>
      <vt:lpstr>Организация адаптивного физического воспитания детей с особыми образовательными потребностями: сборник методических  материалов / под ред. Кислякова А.В.  – Челябинск: ЧИППКРО, 2016 г. – 58 с.  ipk74.ru/kafio/ksko/pozitivnyj-pedagogicheskij-opyt/pozitivnyy-pedagogicheskiy-opyt-rukovoditeley-i-pedagogicheskikh-rabotnikov-sistemy-obrazovaniya-chelyabinskoy-oblasti/   </vt:lpstr>
      <vt:lpstr>Отношение родителей детей с ограниченными возможностями здоровья к используемым образовательным подходам</vt:lpstr>
      <vt:lpstr>Методика инклюзивного физического воспитания школы № 593 Санкт-Петербурга</vt:lpstr>
      <vt:lpstr>Примеры выполнения упражнений с «преимуществом, утяжелением»</vt:lpstr>
      <vt:lpstr>Приемы активизации межличностных взаимоотношений в коллективе</vt:lpstr>
      <vt:lpstr>Презентация PowerPoint</vt:lpstr>
      <vt:lpstr>Информационно-методическое обеспечение коррекционных программ в области адаптивного воспитания</vt:lpstr>
      <vt:lpstr>Информационно-методическое обеспечение коррекционных программ в области адаптивного воспитания</vt:lpstr>
      <vt:lpstr>Информационно-методическое обеспечение коррекционных программ в области адаптивного воспитания</vt:lpstr>
      <vt:lpstr>Электронная библиотека elibrary.ru</vt:lpstr>
      <vt:lpstr>Программы повышения квалификации ГБУ ДПО ЧИППКРО</vt:lpstr>
      <vt:lpstr>Программы профессиональной переподготовки  ГБУ ДПО ЧИППКРО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Содержание и специальные условия  осуществления адаптивного физического воспитания детей с особыми образовательными потребностями</dc:title>
  <dc:creator>Надежда Ю. Кийкова</dc:creator>
  <cp:lastModifiedBy>Павел А.Сафронов</cp:lastModifiedBy>
  <cp:revision>30</cp:revision>
  <dcterms:created xsi:type="dcterms:W3CDTF">2018-03-27T06:07:25Z</dcterms:created>
  <dcterms:modified xsi:type="dcterms:W3CDTF">2018-04-04T06:14:54Z</dcterms:modified>
</cp:coreProperties>
</file>