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13"/>
  </p:notesMasterIdLst>
  <p:sldIdLst>
    <p:sldId id="260" r:id="rId2"/>
    <p:sldId id="262" r:id="rId3"/>
    <p:sldId id="294" r:id="rId4"/>
    <p:sldId id="295" r:id="rId5"/>
    <p:sldId id="297" r:id="rId6"/>
    <p:sldId id="268" r:id="rId7"/>
    <p:sldId id="271" r:id="rId8"/>
    <p:sldId id="273" r:id="rId9"/>
    <p:sldId id="274" r:id="rId10"/>
    <p:sldId id="275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  <a:srgbClr val="4D4D4D"/>
    <a:srgbClr val="0033CC"/>
    <a:srgbClr val="274F77"/>
    <a:srgbClr val="336699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3669" autoAdjust="0"/>
  </p:normalViewPr>
  <p:slideViewPr>
    <p:cSldViewPr>
      <p:cViewPr>
        <p:scale>
          <a:sx n="122" d="100"/>
          <a:sy n="12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3088D92-403F-4B7E-8761-53080F050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90FC7E3-7775-4CC8-B3D7-30BE9DE3C6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1AEB25-53BB-4580-92AD-0801555C06F5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69275A21-F96D-49B1-9597-8B0EFFFCC8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5D687F3-EEFA-4F89-A11D-1C09B240A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3B0563-7EFA-4A27-B22F-B5CEDB30E4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4E3C3-1ADE-4100-85EE-44A95F762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2D4269-E7AB-4EF0-9A96-4A2A2DBC4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14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D4269-E7AB-4EF0-9A96-4A2A2DBC489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08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D4269-E7AB-4EF0-9A96-4A2A2DBC489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26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E4584-3F99-4744-9F3B-D960920D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4F1500-565C-4DB8-99E4-C23EB591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444C33-63AF-4357-835F-23906479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4C0743-0EC2-43C1-A945-472A686B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C50ECA-FB25-45F7-B80D-FC37321E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B5B3C-2FA2-4645-AA05-45468D9017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549A531-DB75-4105-BB82-FFE16DE647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20713"/>
            <a:ext cx="8893175" cy="583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86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C79ED-943F-4C9E-81F8-321340FC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2E4799-6440-4EDF-936D-C22014296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420DD-5B17-4168-91CF-4275ABD1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43F4CE-53A5-4420-8CA9-1A220987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8CA8A-3784-4BBA-9C17-E01B895D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D07C-2683-4424-B261-663BCD5642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09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4A8403-84E9-46B5-9FB0-CE88E338A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F0E4C6-2B96-4B75-9C12-C9B9ECF8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E8239D-BDF9-4E93-826B-D5F01997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7AA0DE-17F9-4685-8A43-74B28E09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A34C7-AB0B-4CDD-927B-D1BDBB75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90DD0-3E5C-453A-8D49-714D736C62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0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0D4AF-6315-4BD2-B54D-DB4797DA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84B5C8-4DFA-40E1-84E5-A0DA9170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757052-688E-43A4-9180-55393E0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97F752-982B-4DD2-A7F6-7BED840B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F32C13-B45C-4D99-93F8-46683BE4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AA532-A812-4C47-B205-D6F6CFB1EE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5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AD125-5938-404F-BE1B-E882E041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79480A-E707-4431-91FF-43025A879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A26C6A-A71B-4617-8E9A-94426E21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926623-5DC8-46EA-91EE-AD96B37F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4AD90E-9895-410E-9B4D-468AF42E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C0EA-E278-456D-BA59-343659F1E6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44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B0BA02-E736-4530-905C-A877547E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FA7248-DF7D-481D-9214-7A3AFC20C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D32399-3EA4-492A-A438-432EB6BC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B2EBB6-2DE2-42BA-9DA9-ABAE4F74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9E5849-6841-466E-810E-7B0F43C7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6A92E3-9ABF-4ECD-AEFF-65A3BB41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3E4B-D45A-420A-925F-6205933ECA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11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EEC971-59EA-40A7-8361-5A48548E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55FE57-FCB0-4A5C-9953-43DED1DF8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064D7E-F0CC-4FB2-957E-1BC1BEE4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8551D9-6836-4170-A146-CDB260FDA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BCD922-07C6-43DF-9981-43F8BE5D9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706D36-972C-4929-8130-B1EC87CD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8E8AE3-FEE1-4BEA-84FD-FF1CC4BA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C5E741F-BDFE-4FDF-B06A-FD37DC53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20FA9-7033-4E7E-A641-680C535947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67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62E91-A4E7-46F4-AC35-053D3511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B6A0B9-E1E9-46EC-B7A2-BA4C5EB1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F4448D-F1C6-48FD-BD54-3039CD0E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5CE564-FCFF-4E7F-A3AE-522B559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BD048-3797-4756-B14E-A9903E1732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42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170C4A-B96A-4641-BE81-461809FC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6D055B-DB87-4EDF-9817-43AC2574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B486EB-1786-4D42-89B8-BA327A83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8E4CA-525F-4926-8E74-BEECB942A2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0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49D8A9-B235-4A5E-B447-BABCF0AE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3CBBF-5407-4BDE-BE97-F4AFF2986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C48EFC-C305-4714-9F8C-234BEF7EF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8EFB56-C635-422F-A25F-47C29E25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F9C034-1565-4D3B-B57E-0AE4531F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771506-2B2C-4017-95CE-503765D1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722A-3DA7-47B1-9AD4-D08188F3B8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16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A0ECE-9924-4292-94C0-49B9F55B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0B8D2A-EBC5-4DB4-BC2B-18709878E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5528E5-B290-4737-ACE8-4D5166E5C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0B5976-1937-4D39-B16F-808DD16D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7E8806-8E8A-452C-A853-4CC3DBEB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3956C1-7F1C-4AD8-AE0D-3C3C5A7D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DC09C-BE30-4CB1-B624-E6707B3D77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7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6C6F7-CCA4-4C9B-B92B-A217F484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996C77-01D8-4409-AD20-87A0EC876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846641-B1DC-4DA2-96AB-FDE889E67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EDB42-56F6-40A3-93CC-909B22359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6312A-E1BE-4AC4-8221-82BBED6A3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B9C012-F541-420A-BEB8-64E6870D7C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6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ovtest.net/images/preim.jpg">
            <a:extLst>
              <a:ext uri="{FF2B5EF4-FFF2-40B4-BE49-F238E27FC236}">
                <a16:creationId xmlns:a16="http://schemas.microsoft.com/office/drawing/2014/main" xmlns="" id="{505D3BC6-8370-4DDE-BE16-E56F17A8A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FCF3C-E2FA-4268-936B-4364F002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altLang="ru-RU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ЕДИНАЯ ИНФОРМАЦИОННО-ОБРАЗОВАТЕЛЬНАЯ СРЕДА ШКОЛЫ КАК МЕХАНИЗМ ПОВЫШЕНИЯ СОЦИАЛЬНОЙ АКТИВНОСТИ УЧАСТНИКОВ ОБРАЗОВАТЕЛЬНЫХ ОТНОШЕНИЙ</a:t>
            </a:r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1B4AE4-F9FB-4A65-9919-75726DEA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7637" y="5243376"/>
            <a:ext cx="3247697" cy="512463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altLang="ru-RU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Апостолова</a:t>
            </a:r>
            <a:r>
              <a:rPr lang="en-US" altLang="ru-RU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Л.С., </a:t>
            </a:r>
          </a:p>
          <a:p>
            <a:pPr algn="ctr" defTabSz="914400">
              <a:spcBef>
                <a:spcPts val="1000"/>
              </a:spcBef>
            </a:pPr>
            <a:r>
              <a:rPr lang="en-US" altLang="ru-RU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директор</a:t>
            </a:r>
            <a:r>
              <a:rPr lang="en-US" altLang="ru-RU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МОУ «СОШ № 48»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sovtest.net/images/preim.jpg">
            <a:extLst>
              <a:ext uri="{FF2B5EF4-FFF2-40B4-BE49-F238E27FC236}">
                <a16:creationId xmlns:a16="http://schemas.microsoft.com/office/drawing/2014/main" xmlns="" id="{597AC3D0-C36C-4FF0-A5F9-23D28150B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87" r="9091" b="62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581" y="460247"/>
            <a:ext cx="4964858" cy="989423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cs typeface="Times New Roman" pitchFamily="18" charset="0"/>
              </a:rPr>
              <a:t>Результаты деятельности площадки в 2019 году </a:t>
            </a:r>
            <a:endParaRPr 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5581" y="1588741"/>
            <a:ext cx="4965379" cy="462917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ea typeface="Calibri"/>
                <a:cs typeface="Times New Roman" pitchFamily="18" charset="0"/>
              </a:rPr>
              <a:t>повышение социально-профессиональной мобильности, </a:t>
            </a:r>
            <a:r>
              <a:rPr lang="ru-RU" sz="1600" dirty="0">
                <a:effectLst/>
                <a:ea typeface="Times New Roman"/>
                <a:cs typeface="Times New Roman" pitchFamily="18" charset="0"/>
              </a:rPr>
              <a:t>уровня </a:t>
            </a:r>
            <a:r>
              <a:rPr lang="ru-RU" sz="1600" dirty="0" err="1">
                <a:effectLst/>
                <a:ea typeface="Times New Roman"/>
                <a:cs typeface="Times New Roman" pitchFamily="18" charset="0"/>
              </a:rPr>
              <a:t>медиаграмотности</a:t>
            </a:r>
            <a:r>
              <a:rPr lang="ru-RU" sz="1600" dirty="0">
                <a:effectLst/>
                <a:ea typeface="Times New Roman"/>
                <a:cs typeface="Times New Roman" pitchFamily="18" charset="0"/>
              </a:rPr>
              <a:t> участников образовательных отношений;</a:t>
            </a:r>
            <a:endParaRPr lang="ru-RU" sz="1600" dirty="0">
              <a:effectLst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ea typeface="Calibri"/>
                <a:cs typeface="Times New Roman" pitchFamily="18" charset="0"/>
              </a:rPr>
              <a:t>внедрение  эффективных практик реализации модели единой информационно-образовательной среды школы  в условиях реализации ФГОС;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a typeface="Calibri"/>
                <a:cs typeface="Times New Roman" pitchFamily="18" charset="0"/>
              </a:rPr>
              <a:t>формирование</a:t>
            </a:r>
            <a:r>
              <a:rPr lang="ru-RU" sz="1600" dirty="0">
                <a:effectLst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effectLst/>
                <a:ea typeface="Times New Roman"/>
                <a:cs typeface="Times New Roman" pitchFamily="18" charset="0"/>
              </a:rPr>
              <a:t>самостоятельности и ответственности потребления информационной продукции;</a:t>
            </a:r>
            <a:endParaRPr lang="ru-RU" sz="1600" dirty="0">
              <a:effectLst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a typeface="Calibri"/>
                <a:cs typeface="Times New Roman" pitchFamily="18" charset="0"/>
              </a:rPr>
              <a:t>б</a:t>
            </a:r>
            <a:r>
              <a:rPr lang="ru-RU" sz="1600" dirty="0">
                <a:effectLst/>
                <a:ea typeface="Calibri"/>
                <a:cs typeface="Times New Roman" pitchFamily="18" charset="0"/>
              </a:rPr>
              <a:t>олее эффективное использование ресурсов информационной образовательной среды в установлении и реализации отношений, связей и контактов участников образовательных отношений по актуальным вопросам развития школы.</a:t>
            </a:r>
          </a:p>
          <a:p>
            <a:pPr marL="109537" indent="0">
              <a:spcAft>
                <a:spcPts val="0"/>
              </a:spcAft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Ожидаемый</a:t>
            </a:r>
            <a:r>
              <a:rPr lang="ru-RU" sz="1600" b="1" i="1" dirty="0">
                <a:effectLst/>
                <a:ea typeface="Times New Roman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эффект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ea typeface="Times New Roman"/>
                <a:cs typeface="Times New Roman" pitchFamily="18" charset="0"/>
              </a:rPr>
              <a:t>ф</a:t>
            </a:r>
            <a:r>
              <a:rPr lang="ru-RU" sz="1600" dirty="0">
                <a:effectLst/>
                <a:ea typeface="Times New Roman"/>
                <a:cs typeface="Times New Roman" pitchFamily="18" charset="0"/>
              </a:rPr>
              <a:t>ормирование активной позиции участников образовательных отношений в практической деятельности социальной направленности.</a:t>
            </a:r>
          </a:p>
          <a:p>
            <a:pPr marL="109537" indent="0">
              <a:spcAft>
                <a:spcPts val="0"/>
              </a:spcAft>
              <a:buNone/>
            </a:pPr>
            <a:endParaRPr lang="ru-RU" sz="1600" dirty="0">
              <a:effectLst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8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ovtest.net/images/preim.jpg">
            <a:extLst>
              <a:ext uri="{FF2B5EF4-FFF2-40B4-BE49-F238E27FC236}">
                <a16:creationId xmlns:a16="http://schemas.microsoft.com/office/drawing/2014/main" xmlns="" id="{505D3BC6-8370-4DDE-BE16-E56F17A8A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FCF3C-E2FA-4268-936B-4364F002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ru-RU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A97AE4D-138D-4D97-8CE9-D22E08EF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7637" y="5243376"/>
            <a:ext cx="3247697" cy="5124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7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549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www.sovtest.net/images/preim.jpg">
            <a:extLst>
              <a:ext uri="{FF2B5EF4-FFF2-40B4-BE49-F238E27FC236}">
                <a16:creationId xmlns:a16="http://schemas.microsoft.com/office/drawing/2014/main" xmlns="" id="{220ECD46-D3CE-491A-9834-351060DA3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395429F-CAF5-400B-B0A1-61665872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277679"/>
            <a:ext cx="4032447" cy="1964879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Цель деятельности площадки в 2019 году: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формирование информационной культуры участников образовательных отношений в условиях современной и безопасной цифровой образовательной среды.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www.sovtest.net/images/preim.jpg">
            <a:extLst>
              <a:ext uri="{FF2B5EF4-FFF2-40B4-BE49-F238E27FC236}">
                <a16:creationId xmlns:a16="http://schemas.microsoft.com/office/drawing/2014/main" xmlns="" id="{220ECD46-D3CE-491A-9834-351060DA3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" r="9081" b="1028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: Shape 35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50" y="1"/>
            <a:ext cx="4750946" cy="4946650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05"/>
            <a:ext cx="4609192" cy="4789669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395429F-CAF5-400B-B0A1-61665872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60" y="692696"/>
            <a:ext cx="4248472" cy="233268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Образовательная политика школы: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Выработка единых требований к поведению всех участников образовательной деятельности в информационном поле образовательной организации</a:t>
            </a:r>
          </a:p>
          <a:p>
            <a:pPr marL="0" indent="0">
              <a:buNone/>
              <a:defRPr/>
            </a:pPr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328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www.sovtest.net/images/preim.jpg">
            <a:extLst>
              <a:ext uri="{FF2B5EF4-FFF2-40B4-BE49-F238E27FC236}">
                <a16:creationId xmlns:a16="http://schemas.microsoft.com/office/drawing/2014/main" xmlns="" id="{220ECD46-D3CE-491A-9834-351060DA3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7" r="8786" b="603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24CD679-7405-4CD3-A92A-9469F279A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395429F-CAF5-400B-B0A1-61665872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321176"/>
            <a:ext cx="4319337" cy="5896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ea typeface="Calibri" pitchFamily="34" charset="0"/>
                <a:cs typeface="Times New Roman" pitchFamily="18" charset="0"/>
              </a:rPr>
              <a:t>Задачи площадки в 2019 году: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формирование у участников образовательных отношений сознательного и ответственного поведения в интернете, поиск  адекватных стратегий защиты подростков от рисков информационной среды;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выработка единых требований к поведению всех участников образовательной деятельности в информационном поле образовательной организации;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развитие и реализация совместных детско-взрослых социальных проектов;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методическое сопровождение деятельности участников образовательных отношений в медиапространстве;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внедрение и распространение эффективных практик реализации модели единой информационно-образовательной среды в области организации взаимодействия  участников образовательных отношений; поиск новых форм и методов работы с детьми, родителями и педагогами;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расширение форм взаимодействия образовательной организации с её социальными партнерами  для обеспечения открытости и доступности информационно-образовательной среды школы.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548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FB04E-C1DD-41EA-A1A4-9CD074D8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000" b="1" dirty="0" err="1">
                <a:solidFill>
                  <a:srgbClr val="FFFFFF"/>
                </a:solidFill>
              </a:rPr>
              <a:t>Главная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задача</a:t>
            </a:r>
            <a:r>
              <a:rPr lang="en-US" sz="2000" b="1" dirty="0">
                <a:solidFill>
                  <a:srgbClr val="FFFFFF"/>
                </a:solidFill>
              </a:rPr>
              <a:t>: </a:t>
            </a:r>
            <a:r>
              <a:rPr lang="en-US" sz="2000" b="1" dirty="0" err="1">
                <a:solidFill>
                  <a:srgbClr val="FFFFFF"/>
                </a:solidFill>
              </a:rPr>
              <a:t>демонстрация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взрослыми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участниками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образовательных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отношений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безопасного</a:t>
            </a:r>
            <a:r>
              <a:rPr lang="en-US" sz="2000" b="1" dirty="0">
                <a:solidFill>
                  <a:srgbClr val="FFFFFF"/>
                </a:solidFill>
              </a:rPr>
              <a:t> и </a:t>
            </a:r>
            <a:r>
              <a:rPr lang="en-US" sz="2000" b="1" dirty="0" err="1">
                <a:solidFill>
                  <a:srgbClr val="FFFFFF"/>
                </a:solidFill>
              </a:rPr>
              <a:t>ответственного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информационного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поведения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75" name="Объект 4">
            <a:extLst>
              <a:ext uri="{FF2B5EF4-FFF2-40B4-BE49-F238E27FC236}">
                <a16:creationId xmlns:a16="http://schemas.microsoft.com/office/drawing/2014/main" xmlns="" id="{8819303A-060D-4190-90FB-5C61F945C4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7524"/>
          <a:stretch/>
        </p:blipFill>
        <p:spPr>
          <a:xfrm>
            <a:off x="240030" y="759830"/>
            <a:ext cx="4091937" cy="309343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6D0BB2D-4B08-4037-BDEE-2C10D3F39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83" r="-1" b="-1"/>
          <a:stretch/>
        </p:blipFill>
        <p:spPr>
          <a:xfrm>
            <a:off x="5213177" y="307731"/>
            <a:ext cx="3289648" cy="399763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2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0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971277-B45F-42C1-A4A3-9316A9A903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422" y="336475"/>
            <a:ext cx="6057180" cy="4829699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ru-RU" sz="17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CAA953-97B5-404E-9507-49ACD6ECA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" y="3429000"/>
            <a:ext cx="27515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Мероприятия площадки в 2019 году </a:t>
            </a:r>
            <a:endParaRPr lang="ru-RU" sz="3200" b="1" i="1" dirty="0">
              <a:solidFill>
                <a:srgbClr val="303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385468"/>
              </p:ext>
            </p:extLst>
          </p:nvPr>
        </p:nvGraphicFramePr>
        <p:xfrm>
          <a:off x="395536" y="231785"/>
          <a:ext cx="8424936" cy="488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97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44294" marR="44294" marT="25678" marB="2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срок проведения</a:t>
                      </a:r>
                    </a:p>
                  </a:txBody>
                  <a:tcPr marL="44294" marR="44294" marT="25678" marB="2567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00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проведение</a:t>
                      </a:r>
                      <a:r>
                        <a:rPr kumimoji="0" lang="ru-RU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вебинара</a:t>
                      </a:r>
                      <a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для педагогических и руководящих работников образовательных организаций Челябинской области по вопросам эффективного взаимодействия участников образовательных отношений в безопасной информационной среде </a:t>
                      </a:r>
                      <a:endParaRPr lang="ru-RU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294" marR="44294" marT="25678" marB="25678"/>
                </a:tc>
                <a:tc>
                  <a:txBody>
                    <a:bodyPr/>
                    <a:lstStyle/>
                    <a:p>
                      <a:endParaRPr kumimoji="0" lang="ru-RU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  <a:endParaRPr lang="ru-RU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294" marR="44294" marT="25678" marB="2567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76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проведение </a:t>
                      </a:r>
                      <a:r>
                        <a:rPr kumimoji="0" lang="ru-RU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практического семинара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для руководителей и педагогов образовательных организаций </a:t>
                      </a:r>
                      <a:r>
                        <a:rPr kumimoji="0" lang="ru-RU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Копейского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городского округа (октябрь) 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по вопросам 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формирования информационной культуры участников образовательных отношений в условиях современной и безопасной цифровой образовательной среды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294" marR="44294" marT="25678" marB="25678"/>
                </a:tc>
                <a:tc>
                  <a:txBody>
                    <a:bodyPr/>
                    <a:lstStyle/>
                    <a:p>
                      <a:endParaRPr kumimoji="0" lang="ru-RU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октябрь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294" marR="44294" marT="25678" marB="2567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49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подготовка </a:t>
                      </a:r>
                      <a:r>
                        <a:rPr kumimoji="0" lang="ru-RU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сборника методических материалов для педагогов и родителей 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«Информационная культура как основа сознательного и ответственного поведения участников образовательных отношений»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294" marR="44294" marT="25678" marB="25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294" marR="44294" marT="25678" marB="2567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529884"/>
            <a:ext cx="4731408" cy="1096331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Мероприятия площадки в 2019 году </a:t>
            </a:r>
            <a:endParaRPr lang="ru-RU" sz="3200" b="1" i="1" dirty="0">
              <a:solidFill>
                <a:srgbClr val="303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42861"/>
              </p:ext>
            </p:extLst>
          </p:nvPr>
        </p:nvGraphicFramePr>
        <p:xfrm>
          <a:off x="251520" y="231785"/>
          <a:ext cx="8352928" cy="477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6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638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43792" marR="43792" marT="25387" marB="253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срок проведения</a:t>
                      </a:r>
                    </a:p>
                  </a:txBody>
                  <a:tcPr marL="43792" marR="43792" marT="25387" marB="253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1246">
                <a:tc>
                  <a:txBody>
                    <a:bodyPr/>
                    <a:lstStyle/>
                    <a:p>
                      <a:pPr marL="452437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размещение на сетевой интерактивной площадке ЧИППКРО </a:t>
                      </a: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методических продуктов 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деятельности:</a:t>
                      </a:r>
                    </a:p>
                    <a:p>
                      <a:pPr marL="628650" marR="0" lvl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буклет «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Как бесконфликтно общаться с родителями в мессенджерах и соцсетях» (правила бесконфликтного общения);</a:t>
                      </a:r>
                    </a:p>
                    <a:p>
                      <a:pPr marL="628650" marR="0" lvl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методические рекомендации по теме: «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Родительское собрание по вопросам информационной безопасности детей: кого пригласить, что обсудить, какой материал подготовить»;</a:t>
                      </a:r>
                    </a:p>
                    <a:p>
                      <a:pPr marL="628650" marR="0" lvl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методические рекомендации по теме: «Как оформить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локальный акт школы  «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Правила работы в интернете для учащихся и педагогов»»;</a:t>
                      </a:r>
                    </a:p>
                    <a:p>
                      <a:pPr marL="628650" marR="0" lvl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памятка для родителей и педагогов: «Интернет-зависимое поведение: критерии и методы диагностики»</a:t>
                      </a:r>
                    </a:p>
                  </a:txBody>
                  <a:tcPr marL="43792" marR="43792" marT="25387" marB="25387"/>
                </a:tc>
                <a:tc>
                  <a:txBody>
                    <a:bodyPr/>
                    <a:lstStyle/>
                    <a:p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апрель-ноябрь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3792" marR="43792" marT="25387" marB="253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361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i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публикация статей в научных педагогических журналах</a:t>
                      </a:r>
                      <a:r>
                        <a:rPr lang="ru-RU" sz="1600" i="1" baseline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по тематике проекта</a:t>
                      </a:r>
                      <a:endParaRPr lang="ru-RU" sz="1600" i="1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3792" marR="43792" marT="25387" marB="2538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февраль,</a:t>
                      </a:r>
                    </a:p>
                    <a:p>
                      <a:pPr algn="ctr"/>
                      <a:r>
                        <a:rPr kumimoji="0" lang="ru-RU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май</a:t>
                      </a:r>
                    </a:p>
                  </a:txBody>
                  <a:tcPr marL="43792" marR="43792" marT="25387" marB="2538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96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i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заключение соглашений о сотрудничестве,</a:t>
                      </a:r>
                      <a:r>
                        <a:rPr lang="ru-RU" sz="1600" i="1" baseline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в </a:t>
                      </a:r>
                      <a:r>
                        <a:rPr lang="ru-RU" sz="1600" i="1" baseline="0" err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т.ч</a:t>
                      </a:r>
                      <a:r>
                        <a:rPr lang="ru-RU" sz="1600" i="1" baseline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 с Центром мониторинга социальных сетей </a:t>
                      </a:r>
                      <a:r>
                        <a:rPr lang="ru-RU" sz="1600" i="1" baseline="0" err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г.Челябинска</a:t>
                      </a:r>
                      <a:r>
                        <a:rPr lang="ru-RU" sz="1600" i="1" baseline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(площадка ГБУ «Молодежный ресурсный центр»)</a:t>
                      </a:r>
                      <a:endParaRPr lang="ru-RU" sz="1600" i="1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3792" marR="43792" marT="25387" marB="2538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март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3792" marR="43792" marT="25387" marB="2538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6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207" y="5604617"/>
            <a:ext cx="4844759" cy="9954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3200" b="1" i="1" kern="1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Мероприятия</a:t>
            </a:r>
            <a: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площадки</a:t>
            </a:r>
            <a: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b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2019 </a:t>
            </a:r>
            <a:r>
              <a:rPr lang="en-US" sz="3200" b="1" i="1" kern="1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году</a:t>
            </a:r>
            <a: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(</a:t>
            </a:r>
            <a:r>
              <a:rPr lang="en-US" sz="3200" b="1" i="1" kern="1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вариативная</a:t>
            </a:r>
            <a: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часть</a:t>
            </a:r>
            <a:r>
              <a:rPr lang="en-US" sz="3200" b="1" i="1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8617168"/>
              </p:ext>
            </p:extLst>
          </p:nvPr>
        </p:nvGraphicFramePr>
        <p:xfrm>
          <a:off x="279207" y="247624"/>
          <a:ext cx="8352928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8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7861" marR="27861" marT="35942" marB="359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срок проведения</a:t>
                      </a:r>
                    </a:p>
                  </a:txBody>
                  <a:tcPr marL="27861" marR="27861" marT="35942" marB="3594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86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000" i="1">
                          <a:latin typeface="+mn-lt"/>
                          <a:cs typeface="Times New Roman" pitchFamily="18" charset="0"/>
                        </a:rPr>
                        <a:t>реализация проекта «Семейное воспитание в эпоху информационного общества»</a:t>
                      </a:r>
                    </a:p>
                  </a:txBody>
                  <a:tcPr marL="27861" marR="27861" marT="35942" marB="359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latin typeface="+mn-lt"/>
                          <a:cs typeface="Times New Roman" pitchFamily="18" charset="0"/>
                        </a:rPr>
                        <a:t>март-декабрь</a:t>
                      </a:r>
                    </a:p>
                  </a:txBody>
                  <a:tcPr marL="27861" marR="27861" marT="35942" marB="359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1718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000" i="1" dirty="0">
                          <a:latin typeface="+mn-lt"/>
                          <a:cs typeface="Times New Roman" pitchFamily="18" charset="0"/>
                        </a:rPr>
                        <a:t>проведение семейного </a:t>
                      </a:r>
                      <a:r>
                        <a:rPr lang="en-US" sz="2000" i="1" dirty="0">
                          <a:latin typeface="+mn-lt"/>
                          <a:cs typeface="Times New Roman" pitchFamily="18" charset="0"/>
                        </a:rPr>
                        <a:t>IT-</a:t>
                      </a:r>
                      <a:r>
                        <a:rPr lang="ru-RU" sz="2000" i="1" dirty="0">
                          <a:latin typeface="+mn-lt"/>
                          <a:cs typeface="Times New Roman" pitchFamily="18" charset="0"/>
                        </a:rPr>
                        <a:t>марафона «Читаем всей семьёй» (презентация медиапродуктов в формате </a:t>
                      </a:r>
                      <a:r>
                        <a:rPr lang="ru-RU" sz="2000" i="1" dirty="0" err="1">
                          <a:latin typeface="+mn-lt"/>
                          <a:cs typeface="Times New Roman" pitchFamily="18" charset="0"/>
                        </a:rPr>
                        <a:t>буктрейлеров</a:t>
                      </a:r>
                      <a:r>
                        <a:rPr lang="ru-RU" sz="2000" i="1" dirty="0">
                          <a:latin typeface="+mn-lt"/>
                          <a:cs typeface="Times New Roman" pitchFamily="18" charset="0"/>
                        </a:rPr>
                        <a:t> на</a:t>
                      </a:r>
                      <a:r>
                        <a:rPr lang="ru-RU" sz="2000" i="1" baseline="0" dirty="0">
                          <a:latin typeface="+mn-lt"/>
                          <a:cs typeface="Times New Roman" pitchFamily="18" charset="0"/>
                        </a:rPr>
                        <a:t> тему «Книга моего лета»)</a:t>
                      </a:r>
                      <a:endParaRPr lang="ru-RU" sz="20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27861" marR="27861" marT="35942" marB="359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+mn-lt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27861" marR="27861" marT="35942" marB="3594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171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2000" i="1">
                          <a:latin typeface="+mn-lt"/>
                          <a:cs typeface="Times New Roman" pitchFamily="18" charset="0"/>
                        </a:rPr>
                        <a:t>продолжение реализации практико-ориентированных проектов</a:t>
                      </a:r>
                    </a:p>
                    <a:p>
                      <a:pPr marL="625475" indent="-285750">
                        <a:buFont typeface="Wingdings" pitchFamily="2" charset="2"/>
                        <a:buChar char="ü"/>
                      </a:pPr>
                      <a:r>
                        <a:rPr lang="ru-RU" sz="2000" i="1">
                          <a:latin typeface="+mn-lt"/>
                          <a:cs typeface="Times New Roman" pitchFamily="18" charset="0"/>
                        </a:rPr>
                        <a:t> «Школьное телевидение»</a:t>
                      </a:r>
                    </a:p>
                    <a:p>
                      <a:pPr marL="625475" indent="-285750">
                        <a:buFont typeface="Wingdings" pitchFamily="2" charset="2"/>
                        <a:buChar char="ü"/>
                      </a:pPr>
                      <a:r>
                        <a:rPr lang="ru-RU" sz="2000" i="1">
                          <a:latin typeface="+mn-lt"/>
                          <a:cs typeface="Times New Roman" pitchFamily="18" charset="0"/>
                        </a:rPr>
                        <a:t>«Профессии моей семьи и моего города»</a:t>
                      </a:r>
                    </a:p>
                  </a:txBody>
                  <a:tcPr marL="27861" marR="27861" marT="35942" marB="359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+mn-lt"/>
                          <a:cs typeface="Times New Roman" pitchFamily="18" charset="0"/>
                        </a:rPr>
                        <a:t>в течение года  </a:t>
                      </a:r>
                    </a:p>
                  </a:txBody>
                  <a:tcPr marL="27861" marR="27861" marT="35942" marB="3594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4F39BA2-9C6F-4FC0-B9E3-5DCB73FEE1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651" y="3429000"/>
            <a:ext cx="3664664" cy="25048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9CD399-1D63-46EE-9BCC-9B1D6027A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831" y="4505432"/>
            <a:ext cx="417612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0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497</Words>
  <Application>Microsoft Office PowerPoint</Application>
  <PresentationFormat>Экран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ЕДИНАЯ ИНФОРМАЦИОННО-ОБРАЗОВАТЕЛЬНАЯ СРЕДА ШКОЛЫ КАК МЕХАНИЗМ ПОВЫШЕНИЯ СОЦИАЛЬНОЙ АКТИВНОСТИ УЧАСТНИКОВ ОБРАЗОВАТЕЛЬНЫХ ОТНОШЕНИЙ</vt:lpstr>
      <vt:lpstr>Презентация PowerPoint</vt:lpstr>
      <vt:lpstr>Презентация PowerPoint</vt:lpstr>
      <vt:lpstr>Презентация PowerPoint</vt:lpstr>
      <vt:lpstr>Главная задача: демонстрация взрослыми участниками образовательных отношений безопасного и ответственного информационного поведения</vt:lpstr>
      <vt:lpstr>Презентация PowerPoint</vt:lpstr>
      <vt:lpstr>Мероприятия площадки в 2019 году </vt:lpstr>
      <vt:lpstr>Мероприятия площадки в 2019 году </vt:lpstr>
      <vt:lpstr>Мероприятия площадки  в 2019 году  (вариативная часть)</vt:lpstr>
      <vt:lpstr>Результаты деятельности площадки в 2019 году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ИНФОРМАЦИОННО-ОБРАЗОВАТЕЛЬНАЯ СРЕДА ШКОЛЫ КАК МЕХАНИЗМ ПОВЫШЕНИЯ СОЦИАЛЬНОЙ АКТИВНОСТИ УЧАСТНИКОВ ОБРАЗОВАТЕЛЬНЫХ ОТНОШЕНИЙ</dc:title>
  <dc:creator>АННА АННА</dc:creator>
  <cp:lastModifiedBy>Бессарабов Александр Юрьевич</cp:lastModifiedBy>
  <cp:revision>2</cp:revision>
  <dcterms:created xsi:type="dcterms:W3CDTF">2019-03-24T12:23:52Z</dcterms:created>
  <dcterms:modified xsi:type="dcterms:W3CDTF">2019-04-04T08:48:55Z</dcterms:modified>
</cp:coreProperties>
</file>