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8" r:id="rId4"/>
  </p:sldMasterIdLst>
  <p:notesMasterIdLst>
    <p:notesMasterId r:id="rId7"/>
  </p:notesMasterIdLst>
  <p:handoutMasterIdLst>
    <p:handoutMasterId r:id="rId8"/>
  </p:handoutMasterIdLst>
  <p:sldIdLst>
    <p:sldId id="263" r:id="rId5"/>
    <p:sldId id="262" r:id="rId6"/>
  </p:sldIdLst>
  <p:sldSz cx="10058400" cy="7772400"/>
  <p:notesSz cx="6888163" cy="10020300"/>
  <p:defaultTextStyle>
    <a:defPPr>
      <a:defRPr lang="en-US"/>
    </a:defPPr>
    <a:lvl1pPr marL="0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5083" autoAdjust="0"/>
  </p:normalViewPr>
  <p:slideViewPr>
    <p:cSldViewPr snapToGrid="0">
      <p:cViewPr>
        <p:scale>
          <a:sx n="100" d="100"/>
          <a:sy n="100" d="100"/>
        </p:scale>
        <p:origin x="-1662" y="300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42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latinLnBrk="0">
              <a:defRPr lang="ru-RU"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latinLnBrk="0">
              <a:defRPr lang="ru-RU" sz="1300"/>
            </a:lvl1pPr>
          </a:lstStyle>
          <a:p>
            <a:fld id="{38D6FE3C-34D8-4B4B-9273-D907B0A3B964}" type="datetimeFigureOut">
              <a:rPr lang="ru-RU"/>
              <a:pPr/>
              <a:t>26.12.2019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latinLnBrk="0">
              <a:defRPr lang="ru-RU" sz="13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latinLnBrk="0">
              <a:defRPr lang="ru-RU" sz="1300"/>
            </a:lvl1pPr>
          </a:lstStyle>
          <a:p>
            <a:fld id="{E169A89D-734B-4FAD-B6E7-2B864E72E48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latinLnBrk="0">
              <a:defRPr lang="ru-RU"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latinLnBrk="0">
              <a:defRPr lang="ru-RU" sz="1300"/>
            </a:lvl1pPr>
          </a:lstStyle>
          <a:p>
            <a:fld id="{1D0FF5F4-5691-49AF-9E16-FB22826F7264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1252538"/>
            <a:ext cx="4376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latinLnBrk="0">
              <a:defRPr lang="ru-RU"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latinLnBrk="0">
              <a:defRPr lang="ru-RU" sz="1300"/>
            </a:lvl1pPr>
          </a:lstStyle>
          <a:p>
            <a:fld id="{952A89D7-7603-4ECB-ADF6-F6CF2BE4F4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55713" y="1252538"/>
            <a:ext cx="4376737" cy="33813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300" dirty="0" smtClean="0"/>
          </a:p>
          <a:p>
            <a:pPr lvl="0"/>
            <a:endParaRPr lang="ru-RU" sz="13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1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55713" y="1252538"/>
            <a:ext cx="4376737" cy="33813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1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3" y="1554480"/>
            <a:ext cx="9052560" cy="2072640"/>
          </a:xfrm>
        </p:spPr>
        <p:txBody>
          <a:bodyPr vert="horz" lIns="50941" tIns="0" rIns="50941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3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08760" y="3775924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 userDrawn="1"/>
        </p:nvSpPr>
        <p:spPr>
          <a:xfrm>
            <a:off x="237744" y="457202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 userDrawn="1"/>
        </p:nvSpPr>
        <p:spPr>
          <a:xfrm>
            <a:off x="3575303" y="457202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 userDrawn="1"/>
        </p:nvSpPr>
        <p:spPr>
          <a:xfrm>
            <a:off x="6958584" y="457202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 userDrawn="1"/>
        </p:nvSpPr>
        <p:spPr>
          <a:xfrm>
            <a:off x="237744" y="312566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 userDrawn="1"/>
        </p:nvSpPr>
        <p:spPr>
          <a:xfrm>
            <a:off x="237744" y="3305962"/>
            <a:ext cx="2816352" cy="393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3575303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 userDrawn="1"/>
        </p:nvSpPr>
        <p:spPr>
          <a:xfrm>
            <a:off x="3575303" y="5709686"/>
            <a:ext cx="2816352" cy="15293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 userDrawn="1"/>
        </p:nvSpPr>
        <p:spPr>
          <a:xfrm>
            <a:off x="6959473" y="5709686"/>
            <a:ext cx="2816352" cy="15293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3403601"/>
            <a:ext cx="2286000" cy="369388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  <a:defRPr lang="ru-RU" sz="1200" i="1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40479" y="696688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7"/>
          </p:nvPr>
        </p:nvSpPr>
        <p:spPr>
          <a:xfrm>
            <a:off x="237744" y="640080"/>
            <a:ext cx="2816352" cy="2485582"/>
          </a:xfrm>
          <a:solidFill>
            <a:schemeClr val="bg1">
              <a:lumMod val="95000"/>
            </a:schemeClr>
          </a:solidFill>
        </p:spPr>
        <p:txBody>
          <a:bodyPr tIns="182838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48" name="Рисунок 4"/>
          <p:cNvSpPr>
            <a:spLocks noGrp="1"/>
          </p:cNvSpPr>
          <p:nvPr>
            <p:ph type="pic" sz="quarter" idx="30"/>
          </p:nvPr>
        </p:nvSpPr>
        <p:spPr>
          <a:xfrm>
            <a:off x="3575303" y="1446030"/>
            <a:ext cx="2816352" cy="4080776"/>
          </a:xfrm>
          <a:solidFill>
            <a:schemeClr val="bg1">
              <a:lumMod val="95000"/>
            </a:schemeClr>
          </a:solidFill>
        </p:spPr>
        <p:txBody>
          <a:bodyPr tIns="182838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3575303" y="5526806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51" name="Рисунок 4"/>
          <p:cNvSpPr>
            <a:spLocks noGrp="1"/>
          </p:cNvSpPr>
          <p:nvPr>
            <p:ph type="pic" sz="quarter" idx="31"/>
          </p:nvPr>
        </p:nvSpPr>
        <p:spPr>
          <a:xfrm>
            <a:off x="6959473" y="640082"/>
            <a:ext cx="2816352" cy="4886724"/>
          </a:xfrm>
          <a:solidFill>
            <a:schemeClr val="bg1">
              <a:lumMod val="95000"/>
            </a:schemeClr>
          </a:solidFill>
        </p:spPr>
        <p:txBody>
          <a:bodyPr tIns="182838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6959473" y="5526806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55" name="Текст 21"/>
          <p:cNvSpPr>
            <a:spLocks noGrp="1"/>
          </p:cNvSpPr>
          <p:nvPr>
            <p:ph type="body" sz="quarter" idx="60" hasCustomPrompt="1"/>
          </p:nvPr>
        </p:nvSpPr>
        <p:spPr>
          <a:xfrm>
            <a:off x="3840479" y="5820181"/>
            <a:ext cx="2423160" cy="24724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6" name="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840479" y="6146006"/>
            <a:ext cx="2423160" cy="64293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ru-RU" sz="1100" b="0" i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7" name="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840479" y="6788946"/>
            <a:ext cx="2423160" cy="38019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8" name="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6069" y="5820182"/>
            <a:ext cx="2423160" cy="1040418"/>
          </a:xfrm>
        </p:spPr>
        <p:txBody>
          <a:bodyPr lIns="0" tIns="0" rIns="0" bIns="0" anchor="ctr">
            <a:noAutofit/>
          </a:bodyPr>
          <a:lstStyle>
            <a:lvl1pPr marL="0" indent="0" algn="ctr" latinLnBrk="0">
              <a:lnSpc>
                <a:spcPct val="120000"/>
              </a:lnSpc>
              <a:spcBef>
                <a:spcPts val="0"/>
              </a:spcBef>
              <a:buNone/>
              <a:defRPr lang="ru-RU" sz="25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Название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5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1920" userDrawn="1">
          <p15:clr>
            <a:srgbClr val="FBAE40"/>
          </p15:clr>
        </p15:guide>
        <p15:guide id="6" pos="6156" userDrawn="1">
          <p15:clr>
            <a:srgbClr val="FBAE40"/>
          </p15:clr>
        </p15:guide>
        <p15:guide id="7" pos="4382" userDrawn="1">
          <p15:clr>
            <a:srgbClr val="FBAE40"/>
          </p15:clr>
        </p15:guide>
        <p15:guide id="8" pos="2250" userDrawn="1">
          <p15:clr>
            <a:srgbClr val="FBAE40"/>
          </p15:clr>
        </p15:guide>
        <p15:guide id="9" pos="402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 userDrawn="1"/>
        </p:nvSpPr>
        <p:spPr>
          <a:xfrm>
            <a:off x="6958584" y="640082"/>
            <a:ext cx="2816352" cy="65989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 userDrawn="1"/>
        </p:nvSpPr>
        <p:spPr>
          <a:xfrm>
            <a:off x="6958584" y="457202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56" name="Рисунок 4"/>
          <p:cNvSpPr>
            <a:spLocks noGrp="1"/>
          </p:cNvSpPr>
          <p:nvPr>
            <p:ph type="pic" sz="quarter" idx="60"/>
          </p:nvPr>
        </p:nvSpPr>
        <p:spPr>
          <a:xfrm>
            <a:off x="6958584" y="3265714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38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72" name="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5182" y="5805717"/>
            <a:ext cx="2423160" cy="1204685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3" name="Текст 21"/>
          <p:cNvSpPr>
            <a:spLocks noGrp="1"/>
          </p:cNvSpPr>
          <p:nvPr>
            <p:ph type="body" sz="quarter" idx="64" hasCustomPrompt="1"/>
          </p:nvPr>
        </p:nvSpPr>
        <p:spPr>
          <a:xfrm>
            <a:off x="7155182" y="1622985"/>
            <a:ext cx="2423160" cy="1488472"/>
          </a:xfrm>
        </p:spPr>
        <p:txBody>
          <a:bodyPr lIns="0" tIns="0" rIns="0" bIns="0" anchor="t">
            <a:noAutofit/>
          </a:bodyPr>
          <a:lstStyle>
            <a:lvl1pPr marL="112687" indent="-112687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100">
                <a:solidFill>
                  <a:schemeClr val="tx2"/>
                </a:solidFill>
              </a:defRPr>
            </a:lvl1pPr>
            <a:lvl2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2pPr>
            <a:lvl3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3pPr>
            <a:lvl4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4pPr>
            <a:lvl5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5pPr>
            <a:lvl6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defRPr lang="ru-RU" sz="900"/>
            </a:lvl6pPr>
            <a:lvl7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defRPr lang="ru-RU" sz="900"/>
            </a:lvl7pPr>
            <a:lvl8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defRPr lang="ru-RU" sz="900"/>
            </a:lvl8pPr>
            <a:lvl9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defRPr lang="ru-RU" sz="900"/>
            </a:lvl9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4" name="Прямоугольник 73"/>
          <p:cNvSpPr/>
          <p:nvPr userDrawn="1"/>
        </p:nvSpPr>
        <p:spPr>
          <a:xfrm>
            <a:off x="695858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75" name="Текст 21"/>
          <p:cNvSpPr>
            <a:spLocks noGrp="1"/>
          </p:cNvSpPr>
          <p:nvPr>
            <p:ph type="body" sz="quarter" idx="65" hasCustomPrompt="1"/>
          </p:nvPr>
        </p:nvSpPr>
        <p:spPr>
          <a:xfrm>
            <a:off x="7223760" y="696688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77" name="Прямоугольник 76"/>
          <p:cNvSpPr/>
          <p:nvPr userDrawn="1"/>
        </p:nvSpPr>
        <p:spPr>
          <a:xfrm>
            <a:off x="3575303" y="640082"/>
            <a:ext cx="2816352" cy="65989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 userDrawn="1"/>
        </p:nvSpPr>
        <p:spPr>
          <a:xfrm>
            <a:off x="3575303" y="457202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61" name="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771901" y="822963"/>
            <a:ext cx="2423160" cy="1386841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1" name="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771901" y="4846320"/>
            <a:ext cx="2423160" cy="2164080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ru-RU" sz="1100" b="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6" name="Прямоугольник 75"/>
          <p:cNvSpPr/>
          <p:nvPr userDrawn="1"/>
        </p:nvSpPr>
        <p:spPr>
          <a:xfrm>
            <a:off x="237744" y="640082"/>
            <a:ext cx="2816352" cy="65989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237744" y="457202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23774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ru-RU" dirty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23333" y="5748869"/>
            <a:ext cx="2445174" cy="126153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23333" y="1622985"/>
            <a:ext cx="2445174" cy="1488472"/>
          </a:xfrm>
        </p:spPr>
        <p:txBody>
          <a:bodyPr lIns="0" tIns="0" rIns="0" bIns="0" anchor="t">
            <a:noAutofit/>
          </a:bodyPr>
          <a:lstStyle>
            <a:lvl1pPr marL="112687" indent="-112687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100">
                <a:solidFill>
                  <a:schemeClr val="tx2"/>
                </a:solidFill>
              </a:defRPr>
            </a:lvl1pPr>
            <a:lvl2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2pPr>
            <a:lvl3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3pPr>
            <a:lvl4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4pPr>
            <a:lvl5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5pPr>
            <a:lvl6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defRPr lang="ru-RU" sz="900"/>
            </a:lvl6pPr>
            <a:lvl7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defRPr lang="ru-RU" sz="900"/>
            </a:lvl7pPr>
            <a:lvl8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defRPr lang="ru-RU" sz="900"/>
            </a:lvl8pPr>
            <a:lvl9pPr marL="182838" indent="-182838" latinLnBrk="0">
              <a:lnSpc>
                <a:spcPct val="100000"/>
              </a:lnSpc>
              <a:spcBef>
                <a:spcPts val="599"/>
              </a:spcBef>
              <a:spcAft>
                <a:spcPts val="0"/>
              </a:spcAft>
              <a:defRPr lang="ru-RU" sz="900"/>
            </a:lvl9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2" name="Текст 21"/>
          <p:cNvSpPr>
            <a:spLocks noGrp="1"/>
          </p:cNvSpPr>
          <p:nvPr>
            <p:ph type="body" sz="quarter" idx="58" hasCustomPrompt="1"/>
          </p:nvPr>
        </p:nvSpPr>
        <p:spPr>
          <a:xfrm>
            <a:off x="423333" y="696688"/>
            <a:ext cx="2445174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53" name="Рисунок 4"/>
          <p:cNvSpPr>
            <a:spLocks noGrp="1"/>
          </p:cNvSpPr>
          <p:nvPr>
            <p:ph type="pic" sz="quarter" idx="59"/>
          </p:nvPr>
        </p:nvSpPr>
        <p:spPr>
          <a:xfrm>
            <a:off x="237744" y="3265715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38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54" name="Рисунок 4"/>
          <p:cNvSpPr>
            <a:spLocks noGrp="1"/>
          </p:cNvSpPr>
          <p:nvPr>
            <p:ph type="pic" sz="quarter" idx="30"/>
          </p:nvPr>
        </p:nvSpPr>
        <p:spPr>
          <a:xfrm>
            <a:off x="3575303" y="2351316"/>
            <a:ext cx="2816352" cy="2235200"/>
          </a:xfrm>
          <a:solidFill>
            <a:schemeClr val="bg1">
              <a:lumMod val="95000"/>
            </a:schemeClr>
          </a:solidFill>
        </p:spPr>
        <p:txBody>
          <a:bodyPr tIns="182838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144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250" userDrawn="1">
          <p15:clr>
            <a:srgbClr val="FBAE40"/>
          </p15:clr>
        </p15:guide>
        <p15:guide id="4" pos="4026" userDrawn="1">
          <p15:clr>
            <a:srgbClr val="FBAE40"/>
          </p15:clr>
        </p15:guide>
        <p15:guide id="5" pos="4382" userDrawn="1">
          <p15:clr>
            <a:srgbClr val="FBAE40"/>
          </p15:clr>
        </p15:guide>
        <p15:guide id="6" pos="6160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5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220" y="690880"/>
            <a:ext cx="7795260" cy="207264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0220" y="2842157"/>
            <a:ext cx="7795260" cy="1711007"/>
          </a:xfrm>
        </p:spPr>
        <p:txBody>
          <a:bodyPr anchor="t"/>
          <a:lstStyle>
            <a:lvl1pPr marL="81506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17280" y="7272232"/>
            <a:ext cx="838200" cy="413808"/>
          </a:xfrm>
        </p:spPr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09457"/>
            <a:ext cx="9052560" cy="1295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2920" y="1739794"/>
            <a:ext cx="4444207" cy="851005"/>
          </a:xfrm>
        </p:spPr>
        <p:txBody>
          <a:bodyPr anchor="ctr"/>
          <a:lstStyle>
            <a:lvl1pPr marL="0" indent="0">
              <a:buNone/>
              <a:defRPr sz="27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09528" y="1739794"/>
            <a:ext cx="4445953" cy="851005"/>
          </a:xfrm>
        </p:spPr>
        <p:txBody>
          <a:bodyPr anchor="ctr"/>
          <a:lstStyle>
            <a:lvl1pPr marL="0" indent="0">
              <a:buNone/>
              <a:defRPr sz="27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2920" y="2677160"/>
            <a:ext cx="4444207" cy="426582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9528" y="2677160"/>
            <a:ext cx="4445953" cy="426582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5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2921" y="1727200"/>
            <a:ext cx="3309144" cy="5215785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1680" y="690880"/>
            <a:ext cx="6035040" cy="591926"/>
          </a:xfrm>
        </p:spPr>
        <p:txBody>
          <a:bodyPr lIns="50941" rIns="50941" bIns="0" anchor="b">
            <a:sp3d prstMaterial="softEdge"/>
          </a:bodyPr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11680" y="2076238"/>
            <a:ext cx="6035040" cy="44907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6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1680" y="1322358"/>
            <a:ext cx="6035040" cy="601066"/>
          </a:xfrm>
        </p:spPr>
        <p:txBody>
          <a:bodyPr lIns="50941" tIns="50941" rIns="50941" anchor="t"/>
          <a:lstStyle>
            <a:lvl1pPr marL="0" indent="0" algn="ctr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337048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02920" y="7272232"/>
            <a:ext cx="2346960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l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7BAE6A-DCF3-43E4-B2A0-33D0CF1225FC}" type="datetimeFigureOut">
              <a:rPr lang="ru-RU" smtClean="0"/>
              <a:pPr/>
              <a:t>26.12.2019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36620" y="7272232"/>
            <a:ext cx="3185160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ct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717280" y="7272232"/>
            <a:ext cx="838200" cy="413808"/>
          </a:xfrm>
          <a:prstGeom prst="rect">
            <a:avLst/>
          </a:prstGeom>
        </p:spPr>
        <p:txBody>
          <a:bodyPr vert="horz" lIns="0" tIns="50941" rIns="0" bIns="50941" anchor="b"/>
          <a:lstStyle>
            <a:lvl1pPr algn="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</p:sldLayoutIdLst>
  <p:txStyles>
    <p:titleStyle>
      <a:lvl1pPr algn="ctr" rtl="0" eaLnBrk="1" latinLnBrk="0" hangingPunct="1">
        <a:spcBef>
          <a:spcPct val="0"/>
        </a:spcBef>
        <a:buNone/>
        <a:defRPr kumimoji="0" sz="46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11295" indent="-458471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67883" indent="-315836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63342" indent="-254706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07860" indent="-203765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721813" indent="-203765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66331" indent="-203765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473" indent="-20376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414614" indent="-20376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38755" indent="-20376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9"/>
          </p:nvPr>
        </p:nvSpPr>
        <p:spPr>
          <a:xfrm>
            <a:off x="502920" y="3324226"/>
            <a:ext cx="2286000" cy="3773262"/>
          </a:xfrm>
        </p:spPr>
        <p:txBody>
          <a:bodyPr/>
          <a:lstStyle/>
          <a:p>
            <a:pPr lvl="2"/>
            <a:r>
              <a:rPr lang="ru-RU" sz="1000" b="1" dirty="0" smtClean="0">
                <a:solidFill>
                  <a:srgbClr val="FFFF00"/>
                </a:solidFill>
              </a:rPr>
              <a:t>Каждый может внести свой вклад, чтобы предотвратить возникновение смога</a:t>
            </a:r>
            <a:r>
              <a:rPr lang="ru-RU" sz="1000" dirty="0" smtClean="0">
                <a:solidFill>
                  <a:schemeClr val="bg1"/>
                </a:solidFill>
              </a:rPr>
              <a:t>: </a:t>
            </a:r>
            <a:r>
              <a:rPr lang="ru-RU" sz="1000" b="1" i="1" dirty="0" smtClean="0">
                <a:solidFill>
                  <a:schemeClr val="bg1"/>
                </a:solidFill>
              </a:rPr>
              <a:t>следует больше ходить пешком, ездить на велосипеде или пользоваться услугами общественного транспорта, когда это  возможно.</a:t>
            </a:r>
          </a:p>
          <a:p>
            <a:pPr lvl="2"/>
            <a:endParaRPr lang="ru-RU" sz="1000" b="1" i="1" dirty="0" smtClean="0">
              <a:solidFill>
                <a:schemeClr val="bg1"/>
              </a:solidFill>
            </a:endParaRPr>
          </a:p>
          <a:p>
            <a:pPr lvl="2"/>
            <a:r>
              <a:rPr lang="ru-RU" sz="1000" b="1" i="1" dirty="0" smtClean="0">
                <a:solidFill>
                  <a:schemeClr val="bg1"/>
                </a:solidFill>
              </a:rPr>
              <a:t> Также заправлять автомобиль лучше рано утром или ночью, когда на улице еще прохладно: это предотвращает нагревание испарений бензина и образование озона.</a:t>
            </a:r>
          </a:p>
          <a:p>
            <a:pPr lvl="2"/>
            <a:endParaRPr lang="ru-RU" sz="1000" b="1" i="1" dirty="0" smtClean="0">
              <a:solidFill>
                <a:schemeClr val="bg1"/>
              </a:solidFill>
            </a:endParaRPr>
          </a:p>
          <a:p>
            <a:pPr lvl="2"/>
            <a:r>
              <a:rPr lang="ru-RU" sz="1000" b="1" i="1" dirty="0" smtClean="0">
                <a:solidFill>
                  <a:schemeClr val="bg1"/>
                </a:solidFill>
              </a:rPr>
              <a:t> Если Вы собираетесь находиться на открытом воздухе, держитесь подальше от районов, которые являются крупными источниками загрязнения, например автомагистралей и заводов.</a:t>
            </a:r>
          </a:p>
          <a:p>
            <a:pPr lvl="0">
              <a:lnSpc>
                <a:spcPct val="100000"/>
              </a:lnSpc>
            </a:pPr>
            <a:r>
              <a:rPr lang="ru-RU" sz="1000" b="1" dirty="0" smtClean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0"/>
          </p:nvPr>
        </p:nvSpPr>
        <p:spPr>
          <a:xfrm>
            <a:off x="3840479" y="649186"/>
            <a:ext cx="2423160" cy="66568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Народные приметы</a:t>
            </a:r>
            <a:r>
              <a:rPr lang="ru-RU" sz="1100" dirty="0" smtClean="0"/>
              <a:t>.</a:t>
            </a:r>
          </a:p>
          <a:p>
            <a:r>
              <a:rPr lang="ru-RU" sz="1100" dirty="0" smtClean="0"/>
              <a:t>Частые туманы в марте – будет дождливое лето. </a:t>
            </a:r>
          </a:p>
          <a:p>
            <a:r>
              <a:rPr lang="ru-RU" sz="1100" dirty="0" smtClean="0"/>
              <a:t>Сентябрь  грохочет, предвещая теплую осень</a:t>
            </a:r>
            <a:endParaRPr lang="ru-RU" sz="1100" dirty="0"/>
          </a:p>
        </p:txBody>
      </p:sp>
      <p:pic>
        <p:nvPicPr>
          <p:cNvPr id="14" name="Рисунок 13" descr=",007.jpg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55" r="7555"/>
          <a:stretch>
            <a:fillRect/>
          </a:stretch>
        </p:blipFill>
        <p:spPr/>
      </p:pic>
      <p:pic>
        <p:nvPicPr>
          <p:cNvPr id="23" name="Рисунок 22" descr="article59869.jpg"/>
          <p:cNvPicPr>
            <a:picLocks noGrp="1" noChangeAspect="1"/>
          </p:cNvPicPr>
          <p:nvPr>
            <p:ph type="pic" sz="quarter" idx="30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263" r="24263"/>
          <a:stretch>
            <a:fillRect/>
          </a:stretch>
        </p:blipFill>
        <p:spPr/>
      </p:pic>
      <p:pic>
        <p:nvPicPr>
          <p:cNvPr id="22" name="Рисунок 21" descr="gils5.jpg"/>
          <p:cNvPicPr>
            <a:picLocks noGrp="1" noChangeAspect="1"/>
          </p:cNvPicPr>
          <p:nvPr>
            <p:ph type="pic" sz="quarter" idx="3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836" r="30836"/>
          <a:stretch>
            <a:fillRect/>
          </a:stretch>
        </p:blipFill>
        <p:spPr/>
      </p:pic>
      <p:sp>
        <p:nvSpPr>
          <p:cNvPr id="10" name="Текст 9"/>
          <p:cNvSpPr>
            <a:spLocks noGrp="1"/>
          </p:cNvSpPr>
          <p:nvPr>
            <p:ph type="body" sz="quarter" idx="60"/>
          </p:nvPr>
        </p:nvSpPr>
        <p:spPr>
          <a:xfrm>
            <a:off x="3840478" y="5820183"/>
            <a:ext cx="2503171" cy="1352143"/>
          </a:xfrm>
        </p:spPr>
        <p:txBody>
          <a:bodyPr/>
          <a:lstStyle/>
          <a:p>
            <a:r>
              <a:rPr lang="ru-RU" b="1" dirty="0" smtClean="0"/>
              <a:t>Изморозь на деревьях –  к морозам, туман – к оттепели.</a:t>
            </a:r>
          </a:p>
          <a:p>
            <a:r>
              <a:rPr lang="ru-RU" b="1" dirty="0" smtClean="0"/>
              <a:t>Глухое громыхание происходит в знак плохой погоды.</a:t>
            </a:r>
          </a:p>
          <a:p>
            <a:r>
              <a:rPr lang="ru-RU" b="1" dirty="0" smtClean="0"/>
              <a:t>Осенний иней – к сухой  и солнечной погоде.</a:t>
            </a:r>
          </a:p>
          <a:p>
            <a:endParaRPr lang="ru-RU" b="1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61"/>
          </p:nvPr>
        </p:nvSpPr>
        <p:spPr>
          <a:xfrm>
            <a:off x="3840479" y="6741320"/>
            <a:ext cx="2423160" cy="38019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62"/>
          </p:nvPr>
        </p:nvSpPr>
        <p:spPr>
          <a:xfrm>
            <a:off x="7115908" y="5345724"/>
            <a:ext cx="2637692" cy="1899139"/>
          </a:xfrm>
        </p:spPr>
        <p:txBody>
          <a:bodyPr/>
          <a:lstStyle/>
          <a:p>
            <a:r>
              <a:rPr lang="ru-RU" sz="1200" b="1" dirty="0" smtClean="0">
                <a:solidFill>
                  <a:srgbClr val="FFFF00"/>
                </a:solidFill>
              </a:rPr>
              <a:t>Проект</a:t>
            </a:r>
            <a:r>
              <a:rPr lang="ru-RU" sz="1200" dirty="0" smtClean="0"/>
              <a:t> : </a:t>
            </a:r>
            <a:r>
              <a:rPr lang="ru-RU" sz="1200" b="1" dirty="0" smtClean="0"/>
              <a:t>«Физика природных явлений</a:t>
            </a:r>
            <a:r>
              <a:rPr lang="ru-RU" sz="1200" dirty="0" smtClean="0"/>
              <a:t>»</a:t>
            </a:r>
          </a:p>
          <a:p>
            <a:r>
              <a:rPr lang="ru-RU" sz="1200" b="1" dirty="0" smtClean="0">
                <a:solidFill>
                  <a:srgbClr val="FFFF00"/>
                </a:solidFill>
              </a:rPr>
              <a:t>Автор проекта</a:t>
            </a:r>
            <a:r>
              <a:rPr lang="ru-RU" sz="1200" dirty="0" smtClean="0"/>
              <a:t>: Мкртчян Рафик, ученик  7  класса</a:t>
            </a:r>
          </a:p>
          <a:p>
            <a:r>
              <a:rPr lang="ru-RU" sz="1200" b="1" dirty="0" smtClean="0">
                <a:solidFill>
                  <a:srgbClr val="FFFF00"/>
                </a:solidFill>
              </a:rPr>
              <a:t>Наставник :</a:t>
            </a:r>
            <a:r>
              <a:rPr lang="ru-RU" sz="1200" dirty="0" smtClean="0"/>
              <a:t> Щипачёва Мария Николаевна, учитель математики МКОУ «</a:t>
            </a:r>
            <a:r>
              <a:rPr lang="ru-RU" sz="1200" dirty="0" err="1" smtClean="0"/>
              <a:t>Шибаевская</a:t>
            </a:r>
            <a:r>
              <a:rPr lang="ru-RU" sz="1200" dirty="0" smtClean="0"/>
              <a:t>  ООШ»</a:t>
            </a:r>
            <a:endParaRPr lang="ru-RU" sz="1200" b="1" i="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4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Samalet.png"/>
          <p:cNvPicPr>
            <a:picLocks noGrp="1" noChangeAspect="1"/>
          </p:cNvPicPr>
          <p:nvPr>
            <p:ph type="pic" sz="quarter" idx="6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357" r="14357"/>
          <a:stretch>
            <a:fillRect/>
          </a:stretch>
        </p:blipFill>
        <p:spPr/>
      </p:pic>
      <p:sp>
        <p:nvSpPr>
          <p:cNvPr id="23" name="Текст 22"/>
          <p:cNvSpPr>
            <a:spLocks noGrp="1"/>
          </p:cNvSpPr>
          <p:nvPr>
            <p:ph type="body" sz="quarter" idx="63"/>
          </p:nvPr>
        </p:nvSpPr>
        <p:spPr>
          <a:xfrm>
            <a:off x="7143750" y="5619752"/>
            <a:ext cx="2586990" cy="1503914"/>
          </a:xfrm>
        </p:spPr>
        <p:txBody>
          <a:bodyPr/>
          <a:lstStyle/>
          <a:p>
            <a:r>
              <a:rPr lang="ru-RU" sz="1100" b="1" dirty="0" smtClean="0">
                <a:solidFill>
                  <a:schemeClr val="bg1"/>
                </a:solidFill>
              </a:rPr>
              <a:t>не приближайтесь к ней,  не касайтесь ничем, чтобы не вызвать взрыва. Не убегайте, потому что она может увлечься потоком воздуха.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64"/>
          </p:nvPr>
        </p:nvSpPr>
        <p:spPr>
          <a:xfrm>
            <a:off x="7145658" y="1457325"/>
            <a:ext cx="2417445" cy="1743073"/>
          </a:xfrm>
        </p:spPr>
        <p:txBody>
          <a:bodyPr/>
          <a:lstStyle/>
          <a:p>
            <a:r>
              <a:rPr lang="ru-RU" sz="1000" b="1" i="1" dirty="0" smtClean="0">
                <a:solidFill>
                  <a:schemeClr val="bg1"/>
                </a:solidFill>
              </a:rPr>
              <a:t>Прекратите движение на велосипеде или мотоцикле и переждите грозу  на расстоянии 30 м от них; полностью закрытый автомобиль (включая окна) обеспечивает безопасность; при встрече с шаровой молнией не  проявляйте никакой агрессии, не двигайтесь, </a:t>
            </a:r>
            <a:endParaRPr lang="ru-RU" sz="1000" b="1" i="1" dirty="0">
              <a:solidFill>
                <a:schemeClr val="bg1"/>
              </a:solidFill>
            </a:endParaRP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65"/>
          </p:nvPr>
        </p:nvSpPr>
        <p:spPr>
          <a:xfrm>
            <a:off x="7229477" y="619128"/>
            <a:ext cx="2213610" cy="571499"/>
          </a:xfrm>
        </p:spPr>
        <p:txBody>
          <a:bodyPr/>
          <a:lstStyle/>
          <a:p>
            <a:r>
              <a:rPr lang="ru-RU" sz="1400" i="1" dirty="0" smtClean="0"/>
              <a:t>В транспортном средстве</a:t>
            </a:r>
            <a:endParaRPr lang="ru-RU" sz="1400" i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61"/>
          </p:nvPr>
        </p:nvSpPr>
        <p:spPr>
          <a:xfrm>
            <a:off x="3590928" y="666753"/>
            <a:ext cx="2724151" cy="1543051"/>
          </a:xfrm>
        </p:spPr>
        <p:txBody>
          <a:bodyPr/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На улице</a:t>
            </a:r>
            <a:r>
              <a:rPr lang="ru-RU" sz="1000" b="1" dirty="0" smtClean="0">
                <a:solidFill>
                  <a:schemeClr val="bg1"/>
                </a:solidFill>
              </a:rPr>
              <a:t>. Избегайте отдельно стоящих деревьев; не касайтесь металлических предметов;  присядьте на корточки, поставьте ноги вместе и обхватите их руками; убедитесь, что все металлические предметы находятся дальше 5 м.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62"/>
          </p:nvPr>
        </p:nvSpPr>
        <p:spPr>
          <a:xfrm>
            <a:off x="3819524" y="4932045"/>
            <a:ext cx="2423160" cy="2164080"/>
          </a:xfrm>
        </p:spPr>
        <p:txBody>
          <a:bodyPr/>
          <a:lstStyle/>
          <a:p>
            <a:pPr marL="228547" indent="-228547"/>
            <a:r>
              <a:rPr lang="ru-RU" sz="900" b="1" i="1" dirty="0" smtClean="0">
                <a:solidFill>
                  <a:schemeClr val="bg1"/>
                </a:solidFill>
              </a:rPr>
              <a:t>На стадионе  отойдите подальше</a:t>
            </a:r>
          </a:p>
          <a:p>
            <a:pPr marL="228547" indent="-228547"/>
            <a:r>
              <a:rPr lang="ru-RU" sz="900" b="1" i="1" dirty="0" smtClean="0">
                <a:solidFill>
                  <a:schemeClr val="bg1"/>
                </a:solidFill>
              </a:rPr>
              <a:t>от флагов,  столбов, уберите зонтики; в горах  держитесь вдали от вершин, не касайтесь мокрых скал;  держитесь подальше от воды (удар молнии в воду может быть смертелен на расстоянии  100 м ); на судне уйдите с палубы, не касайтесь металлических частей; не бегайте, т.к. потная кожа и быстрое движение «притягивают» молнию</a:t>
            </a:r>
            <a:endParaRPr lang="ru-RU" sz="900" b="1" i="1" dirty="0">
              <a:solidFill>
                <a:schemeClr val="bg1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0"/>
          </p:nvPr>
        </p:nvSpPr>
        <p:spPr>
          <a:xfrm>
            <a:off x="490010" y="5786969"/>
            <a:ext cx="2445174" cy="1261533"/>
          </a:xfrm>
        </p:spPr>
        <p:txBody>
          <a:bodyPr/>
          <a:lstStyle/>
          <a:p>
            <a:r>
              <a:rPr lang="ru-RU" sz="800" b="1" dirty="0" smtClean="0">
                <a:solidFill>
                  <a:srgbClr val="002060"/>
                </a:solidFill>
              </a:rPr>
              <a:t> </a:t>
            </a:r>
            <a:r>
              <a:rPr lang="ru-RU" sz="1000" b="1" dirty="0" smtClean="0">
                <a:solidFill>
                  <a:srgbClr val="002060"/>
                </a:solidFill>
              </a:rPr>
              <a:t>К ним относятся мобильные телефоны, цепочки, другие украшения, часы, ключи,   зонт</a:t>
            </a:r>
            <a:r>
              <a:rPr lang="ru-RU" sz="900" b="1" dirty="0" smtClean="0">
                <a:solidFill>
                  <a:srgbClr val="002060"/>
                </a:solidFill>
              </a:rPr>
              <a:t>. </a:t>
            </a:r>
            <a:r>
              <a:rPr lang="ru-RU" sz="1400" b="1" dirty="0" smtClean="0">
                <a:solidFill>
                  <a:srgbClr val="002060"/>
                </a:solidFill>
              </a:rPr>
              <a:t>Дома  </a:t>
            </a:r>
            <a:r>
              <a:rPr lang="ru-RU" sz="1000" b="1" dirty="0" smtClean="0">
                <a:solidFill>
                  <a:srgbClr val="002060"/>
                </a:solidFill>
              </a:rPr>
              <a:t>закройте все окна и форточки, выключите радио, телевизор, электроприборы.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sz="1000" b="1" i="1" dirty="0" smtClean="0">
                <a:solidFill>
                  <a:srgbClr val="002060"/>
                </a:solidFill>
              </a:rPr>
              <a:t>Чаще всего молния бьёт не в самого человека, а в металлические предметы на его теле. Поэтому во время грозы лучше снять, выложить из карманов все опасные предметы и отойти от них минимум на пять метров.</a:t>
            </a:r>
          </a:p>
          <a:p>
            <a:pPr>
              <a:buNone/>
            </a:pPr>
            <a:endParaRPr lang="ru-RU" sz="1000" dirty="0"/>
          </a:p>
          <a:p>
            <a:pPr>
              <a:buNone/>
            </a:pPr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58"/>
          </p:nvPr>
        </p:nvSpPr>
        <p:spPr>
          <a:xfrm>
            <a:off x="337608" y="638176"/>
            <a:ext cx="2585044" cy="619124"/>
          </a:xfrm>
        </p:spPr>
        <p:txBody>
          <a:bodyPr/>
          <a:lstStyle/>
          <a:p>
            <a:endParaRPr lang="ru-RU" sz="1000" dirty="0" smtClean="0">
              <a:solidFill>
                <a:schemeClr val="tx1"/>
              </a:solidFill>
            </a:endParaRP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400" dirty="0" smtClean="0"/>
              <a:t>Правила поведения во время грозы.</a:t>
            </a:r>
          </a:p>
          <a:p>
            <a:r>
              <a:rPr lang="ru-RU" sz="1400" dirty="0" smtClean="0"/>
              <a:t>Дома</a:t>
            </a:r>
          </a:p>
        </p:txBody>
      </p:sp>
      <p:pic>
        <p:nvPicPr>
          <p:cNvPr id="32" name="Рисунок 31" descr="3979_fb.jpg"/>
          <p:cNvPicPr>
            <a:picLocks noGrp="1" noChangeAspect="1"/>
          </p:cNvPicPr>
          <p:nvPr>
            <p:ph type="pic" sz="quarter" idx="59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516" r="17516"/>
          <a:stretch>
            <a:fillRect/>
          </a:stretch>
        </p:blipFill>
        <p:spPr/>
      </p:pic>
      <p:pic>
        <p:nvPicPr>
          <p:cNvPr id="29" name="Рисунок 28" descr="8107.jpg"/>
          <p:cNvPicPr>
            <a:picLocks noGrp="1" noChangeAspect="1"/>
          </p:cNvPicPr>
          <p:nvPr>
            <p:ph type="pic" sz="quarter" idx="30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596" r="13596"/>
          <a:stretch>
            <a:fillRect/>
          </a:stretch>
        </p:blipFill>
        <p:spPr/>
      </p:pic>
      <p:cxnSp>
        <p:nvCxnSpPr>
          <p:cNvPr id="13" name="Прямая соединительная линия 12"/>
          <p:cNvCxnSpPr/>
          <p:nvPr/>
        </p:nvCxnSpPr>
        <p:spPr>
          <a:xfrm>
            <a:off x="3215640" y="-123825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5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Форма библиотеки документов</Display>
  <Edit>Форма библиотеки документов</Edit>
  <New>Форма библиотеки документов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Это значение указывает на число сохранений и редакций. Программа отвечает за обновление этого значения после каждой редакции.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64003C-4601-434A-89D5-9D79BD4916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211BD-755A-4654-913E-FE18F117E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7716A6-524D-44CC-B263-8C7BFC3630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406</Words>
  <Application>Microsoft Office PowerPoint</Application>
  <PresentationFormat>Произвольный</PresentationFormat>
  <Paragraphs>32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2012-09-19T20:49:24Z</dcterms:created>
  <dcterms:modified xsi:type="dcterms:W3CDTF">2019-12-26T05:46:00Z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