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1"/>
  </p:handoutMasterIdLst>
  <p:sldIdLst>
    <p:sldId id="256" r:id="rId2"/>
    <p:sldId id="292" r:id="rId3"/>
    <p:sldId id="293" r:id="rId4"/>
    <p:sldId id="294" r:id="rId5"/>
    <p:sldId id="295" r:id="rId6"/>
    <p:sldId id="288" r:id="rId7"/>
    <p:sldId id="289" r:id="rId8"/>
    <p:sldId id="290" r:id="rId9"/>
    <p:sldId id="29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34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0654D55-0C0B-40C0-A3CE-5093B3A128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06F3D6-2B2D-4389-A06A-5A37772CF0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E0998F-CBF2-4EF7-B504-9158D7F17070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874ED-5262-4968-8DA5-7E8EA91316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D60801-21E2-46DC-ABE6-9CA4BA5B71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FDABF2C-2FBF-42C3-97C1-ABE0A96447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>
            <a:extLst>
              <a:ext uri="{FF2B5EF4-FFF2-40B4-BE49-F238E27FC236}">
                <a16:creationId xmlns:a16="http://schemas.microsoft.com/office/drawing/2014/main" id="{473A93D4-AF9F-4DBB-8353-9DBD8DF3A70F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>
            <a:extLst>
              <a:ext uri="{FF2B5EF4-FFF2-40B4-BE49-F238E27FC236}">
                <a16:creationId xmlns:a16="http://schemas.microsoft.com/office/drawing/2014/main" id="{2B056086-9388-4444-A31C-CA54A5641D5C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>
            <a:extLst>
              <a:ext uri="{FF2B5EF4-FFF2-40B4-BE49-F238E27FC236}">
                <a16:creationId xmlns:a16="http://schemas.microsoft.com/office/drawing/2014/main" id="{F14F5575-B091-4FF2-955B-45200A01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A7A4-8AE9-47A2-86B5-D7B224A22F8B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E6492D-441C-4CBF-A054-6A50A798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>
            <a:extLst>
              <a:ext uri="{FF2B5EF4-FFF2-40B4-BE49-F238E27FC236}">
                <a16:creationId xmlns:a16="http://schemas.microsoft.com/office/drawing/2014/main" id="{EEF1891A-A57A-4D53-9090-43475915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93EB3-BC37-4F1F-A754-97F873A135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9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64700BD3-1D0C-4201-B05F-3E74AD05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FC9A-7A13-447D-86B4-BB682B30A79B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17">
            <a:extLst>
              <a:ext uri="{FF2B5EF4-FFF2-40B4-BE49-F238E27FC236}">
                <a16:creationId xmlns:a16="http://schemas.microsoft.com/office/drawing/2014/main" id="{F903220C-D98F-49CB-8F7D-B1C036E3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027B8F2B-6310-41C8-91EE-3C59542D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9D4C2-62FB-415D-AE9D-1A4FA652E5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24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DE0E387D-D544-4839-AE61-C18A9AC4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D983-FB3E-4418-9251-05DE4551EFE6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17">
            <a:extLst>
              <a:ext uri="{FF2B5EF4-FFF2-40B4-BE49-F238E27FC236}">
                <a16:creationId xmlns:a16="http://schemas.microsoft.com/office/drawing/2014/main" id="{F3756924-C0A5-4EB0-8326-329F3452B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FA067CD3-7FA6-4B3C-AA4B-853D3858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598F8-D72E-434C-A339-2E662808E7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89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821831AE-6359-46FE-9BF8-74FB876A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CCBB-A880-492F-BE79-E869E99997A6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17">
            <a:extLst>
              <a:ext uri="{FF2B5EF4-FFF2-40B4-BE49-F238E27FC236}">
                <a16:creationId xmlns:a16="http://schemas.microsoft.com/office/drawing/2014/main" id="{36CC1DF0-949D-4544-AED0-EE57C145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274313C1-8CC1-482D-BAEC-621FF486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EB0B0-D704-4EC4-B67D-1093B72F29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26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>
            <a:extLst>
              <a:ext uri="{FF2B5EF4-FFF2-40B4-BE49-F238E27FC236}">
                <a16:creationId xmlns:a16="http://schemas.microsoft.com/office/drawing/2014/main" id="{FB1A0E84-97C5-4CE5-9FD4-6A912A4688DC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>
            <a:extLst>
              <a:ext uri="{FF2B5EF4-FFF2-40B4-BE49-F238E27FC236}">
                <a16:creationId xmlns:a16="http://schemas.microsoft.com/office/drawing/2014/main" id="{91124543-A925-4A8E-B36A-62E16658B760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id="{CFDAC43E-B354-4E22-B025-D903B725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D1B1-402E-45AC-B361-30D686D5A480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6E633EEF-D856-4067-9C74-2695C5A1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7A0094D8-A046-48FD-B657-3C4F4C47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07BDC-FCC4-4F10-9EEC-9662FF0748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492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>
            <a:extLst>
              <a:ext uri="{FF2B5EF4-FFF2-40B4-BE49-F238E27FC236}">
                <a16:creationId xmlns:a16="http://schemas.microsoft.com/office/drawing/2014/main" id="{796E41F8-D490-4C07-89F9-7463625E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0499-508B-4709-B341-74DD76185E89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17">
            <a:extLst>
              <a:ext uri="{FF2B5EF4-FFF2-40B4-BE49-F238E27FC236}">
                <a16:creationId xmlns:a16="http://schemas.microsoft.com/office/drawing/2014/main" id="{0C993767-AEE8-4533-A6B9-30F5245E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4E72D2E4-8DAE-4E7D-8620-65B2C9CD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E902-8110-4DAC-B995-B73F457E63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277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>
            <a:extLst>
              <a:ext uri="{FF2B5EF4-FFF2-40B4-BE49-F238E27FC236}">
                <a16:creationId xmlns:a16="http://schemas.microsoft.com/office/drawing/2014/main" id="{7D5C73C0-FF52-4410-B4C5-5F19C4D5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D223-EB79-44FF-AF90-48728A9844C8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8" name="Нижний колонтитул 17">
            <a:extLst>
              <a:ext uri="{FF2B5EF4-FFF2-40B4-BE49-F238E27FC236}">
                <a16:creationId xmlns:a16="http://schemas.microsoft.com/office/drawing/2014/main" id="{572D39EF-2F45-4855-8ED9-A0F3188B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>
            <a:extLst>
              <a:ext uri="{FF2B5EF4-FFF2-40B4-BE49-F238E27FC236}">
                <a16:creationId xmlns:a16="http://schemas.microsoft.com/office/drawing/2014/main" id="{57EA61D6-CCCB-4B5F-A561-0C4644FC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717DD-61BB-4045-9308-117E3E4DA4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19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>
            <a:extLst>
              <a:ext uri="{FF2B5EF4-FFF2-40B4-BE49-F238E27FC236}">
                <a16:creationId xmlns:a16="http://schemas.microsoft.com/office/drawing/2014/main" id="{FB49F359-64BB-4FCB-AD65-496D80A8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6D5E1-AEEE-4E17-A617-B5F5B93107DB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17">
            <a:extLst>
              <a:ext uri="{FF2B5EF4-FFF2-40B4-BE49-F238E27FC236}">
                <a16:creationId xmlns:a16="http://schemas.microsoft.com/office/drawing/2014/main" id="{7C173A4D-3A97-4638-8A33-1A282A74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8392DA-5AC6-4248-BD44-13E15C34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11B82-B256-4BD0-B13A-9C1AFE4EF4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15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>
            <a:extLst>
              <a:ext uri="{FF2B5EF4-FFF2-40B4-BE49-F238E27FC236}">
                <a16:creationId xmlns:a16="http://schemas.microsoft.com/office/drawing/2014/main" id="{29617600-7EA1-450B-A534-CFC57F6C78B9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>
            <a:extLst>
              <a:ext uri="{FF2B5EF4-FFF2-40B4-BE49-F238E27FC236}">
                <a16:creationId xmlns:a16="http://schemas.microsoft.com/office/drawing/2014/main" id="{C8B0CD5E-BC24-4730-96CB-4E2CA528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6BE4-EA6B-4FF5-9A09-FA45D64A9D27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390D1B68-E104-4F3F-AAC6-E5B17A0B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CBB6B78B-BE18-49B3-AD8F-5C2675B4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BF071-E6CB-451E-A777-563CED0680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93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>
            <a:extLst>
              <a:ext uri="{FF2B5EF4-FFF2-40B4-BE49-F238E27FC236}">
                <a16:creationId xmlns:a16="http://schemas.microsoft.com/office/drawing/2014/main" id="{CC5A95E9-2EE2-4317-BE12-21FB51C4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BAB9-4993-4EB8-980F-0BFB567CA290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17">
            <a:extLst>
              <a:ext uri="{FF2B5EF4-FFF2-40B4-BE49-F238E27FC236}">
                <a16:creationId xmlns:a16="http://schemas.microsoft.com/office/drawing/2014/main" id="{B5592EF5-FAAB-4261-9BD8-65AC6C00D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291EA5EF-1B75-4D06-824E-893BC0E6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427EF-531B-4693-AA83-2EFA8D79C3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74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>
            <a:extLst>
              <a:ext uri="{FF2B5EF4-FFF2-40B4-BE49-F238E27FC236}">
                <a16:creationId xmlns:a16="http://schemas.microsoft.com/office/drawing/2014/main" id="{7B542A3B-4397-421C-9F28-DFEB5FFF931A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>
            <a:extLst>
              <a:ext uri="{FF2B5EF4-FFF2-40B4-BE49-F238E27FC236}">
                <a16:creationId xmlns:a16="http://schemas.microsoft.com/office/drawing/2014/main" id="{1B49AE3D-0699-4B9A-9D44-F2CA921FA0B6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54EC9030-AF54-426E-8C6E-B9D041566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4607F-022E-45D7-BF99-22736BDD3B60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D1B5F307-CD1A-4F73-AD56-FE21F1D4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46B40683-57A8-46A2-89DA-7F7618BD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9BD8A-3A5B-49FD-941F-D4735D1B5E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065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AF0D1E19-B208-4C54-A6AE-DC4DCE0C99DF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076054D7-F899-4361-8641-BC2B497ADE2D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EBE00CB5-A8B1-4FA4-8E34-06FC5374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1" name="Текст 3">
            <a:extLst>
              <a:ext uri="{FF2B5EF4-FFF2-40B4-BE49-F238E27FC236}">
                <a16:creationId xmlns:a16="http://schemas.microsoft.com/office/drawing/2014/main" id="{CA377C9A-8458-402C-9B34-480A704B16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5" name="Дата 24">
            <a:extLst>
              <a:ext uri="{FF2B5EF4-FFF2-40B4-BE49-F238E27FC236}">
                <a16:creationId xmlns:a16="http://schemas.microsoft.com/office/drawing/2014/main" id="{9C499D31-B9BE-4059-85C7-E7A2A317B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4DB916E-1E36-4D22-8E10-5928DCC85D98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18" name="Нижний колонтитул 17">
            <a:extLst>
              <a:ext uri="{FF2B5EF4-FFF2-40B4-BE49-F238E27FC236}">
                <a16:creationId xmlns:a16="http://schemas.microsoft.com/office/drawing/2014/main" id="{BB5DC78A-ADFA-49BF-B8AF-2DDDF666E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718840-D6A7-42B4-9D95-E2021858F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panose="020B0604030504040204" pitchFamily="34" charset="0"/>
              </a:defRPr>
            </a:lvl1pPr>
          </a:lstStyle>
          <a:p>
            <a:fld id="{02211772-FE4F-4169-A3A0-599357F81A2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3" r:id="rId2"/>
    <p:sldLayoutId id="2147483781" r:id="rId3"/>
    <p:sldLayoutId id="2147483774" r:id="rId4"/>
    <p:sldLayoutId id="2147483775" r:id="rId5"/>
    <p:sldLayoutId id="2147483776" r:id="rId6"/>
    <p:sldLayoutId id="2147483782" r:id="rId7"/>
    <p:sldLayoutId id="2147483777" r:id="rId8"/>
    <p:sldLayoutId id="2147483783" r:id="rId9"/>
    <p:sldLayoutId id="2147483778" r:id="rId10"/>
    <p:sldLayoutId id="21474837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9E6CC-E54B-474B-8F91-D2ED567F7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772400" cy="18716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областной конкурс 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СтартАп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дополнительном образовании»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«Техностарт - управление сетью дополнительных общеобразовательных программ технической направленности в Ашинском муниципальном районе Челябинской области»</a:t>
            </a:r>
          </a:p>
        </p:txBody>
      </p:sp>
      <p:sp>
        <p:nvSpPr>
          <p:cNvPr id="14338" name="Подзаголовок 2">
            <a:extLst>
              <a:ext uri="{FF2B5EF4-FFF2-40B4-BE49-F238E27FC236}">
                <a16:creationId xmlns:a16="http://schemas.microsoft.com/office/drawing/2014/main" id="{7B7C6B4B-1DDF-496C-BF03-EB657872F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3141663"/>
            <a:ext cx="7772400" cy="1727200"/>
          </a:xfrm>
        </p:spPr>
        <p:txBody>
          <a:bodyPr/>
          <a:lstStyle/>
          <a:p>
            <a:pPr marL="36513" algn="ctr">
              <a:spcBef>
                <a:spcPct val="0"/>
              </a:spcBef>
            </a:pPr>
            <a:r>
              <a:rPr lang="ru-RU" alt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 «Управленческий проект, раскрывающий реализуемую модель управления сетью дополнительных общеобразовательных программ, включая инновационные (начальная стадия реализации)</a:t>
            </a:r>
          </a:p>
          <a:p>
            <a:pPr marL="36513" algn="ctr">
              <a:spcBef>
                <a:spcPct val="0"/>
              </a:spcBef>
            </a:pPr>
            <a:endParaRPr lang="ru-RU" alt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3" algn="ctr">
              <a:spcBef>
                <a:spcPct val="0"/>
              </a:spcBef>
            </a:pPr>
            <a:r>
              <a:rPr lang="ru-RU" alt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учреждение дополнительного образования «Станция юных техников» города Аши Челябинской области</a:t>
            </a:r>
          </a:p>
          <a:p>
            <a:pPr marL="36513" algn="ctr">
              <a:spcBef>
                <a:spcPct val="0"/>
              </a:spcBef>
            </a:pPr>
            <a:endParaRPr lang="ru-RU" alt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команды:</a:t>
            </a: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Краснова Татьяна Сергеевна – директор</a:t>
            </a: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Пенкина Олеся Валерьевна – заместитель директора по УВР</a:t>
            </a: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Семибратова Ирина Александровна - методист</a:t>
            </a:r>
          </a:p>
        </p:txBody>
      </p:sp>
      <p:sp>
        <p:nvSpPr>
          <p:cNvPr id="14339" name="Прямоугольник 3">
            <a:extLst>
              <a:ext uri="{FF2B5EF4-FFF2-40B4-BE49-F238E27FC236}">
                <a16:creationId xmlns:a16="http://schemas.microsoft.com/office/drawing/2014/main" id="{917D4B98-E433-4394-A9D8-C147343A4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6250"/>
            <a:ext cx="73437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8AC5D34-B613-425A-A320-95D1D01F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1754188" cy="534670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/>
              <a:t>Цель: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2000" b="1" dirty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err="1"/>
              <a:t>Проект-ная</a:t>
            </a:r>
            <a:r>
              <a:rPr lang="ru-RU" sz="2000" b="1" dirty="0"/>
              <a:t> идея: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0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/>
              <a:t>Адресат:</a:t>
            </a:r>
          </a:p>
        </p:txBody>
      </p:sp>
      <p:sp>
        <p:nvSpPr>
          <p:cNvPr id="15362" name="Содержимое 3">
            <a:extLst>
              <a:ext uri="{FF2B5EF4-FFF2-40B4-BE49-F238E27FC236}">
                <a16:creationId xmlns:a16="http://schemas.microsoft.com/office/drawing/2014/main" id="{EC9E52F4-79E7-48AA-B8C6-5FFC03C76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11413" y="530225"/>
            <a:ext cx="6275387" cy="53467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1600"/>
              <a:t>Создание и развитие ресурсного центра технического творчества в Ашинском муниципальном районе, координирующего управление сетью дополнительных общеобразовательных программ технической направленности в Ашинском муниципальном районе.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1600"/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1600"/>
              <a:t>развитии профессиональной компетентности педагогов района в области технического творчества и как следствие повышение качества и доступности дополнительных образовательных программ технической направленности, в том числе программ для детей с особыми образовательными потребностями (дети с ограниченными возможностями здоровья, одаренные дети, дети «группы риска»; программ для детей от 12 до 18 лет), в соответствии с социальным запросом через концентрацию ресурсов на базе МКУДО «СЮТ» г. Аши как ресурсного центра.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1600"/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1600"/>
              <a:t>Педагоги дополнительного образования Ашинского муниципального района.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E9481491-EEB7-4365-A9CA-5F8D08376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2689225" cy="54197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/>
              <a:t>Задача 1: </a:t>
            </a:r>
            <a:r>
              <a:rPr lang="ru-RU" sz="1200" dirty="0"/>
              <a:t>Создание организационно-управленческих условий для перехода к инновационному образовательному учреждению: СЮТ – как ресурсный центр технического творчества в Ашинском муниципальном районе.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/>
              <a:t>Задача 2: </a:t>
            </a:r>
            <a:r>
              <a:rPr lang="ru-RU" sz="1200" dirty="0"/>
              <a:t>Повышение качества образовательных услуг</a:t>
            </a:r>
          </a:p>
        </p:txBody>
      </p:sp>
      <p:sp>
        <p:nvSpPr>
          <p:cNvPr id="4" name="Содержимое 3">
            <a:extLst>
              <a:ext uri="{FF2B5EF4-FFF2-40B4-BE49-F238E27FC236}">
                <a16:creationId xmlns:a16="http://schemas.microsoft.com/office/drawing/2014/main" id="{F5F5B9A4-6F91-41AC-B2B1-81D534DCA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19475" y="530225"/>
            <a:ext cx="5267325" cy="5419725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Создание и функционирование координационного совета, регулирующего вопросы межсетевого взаимодействия по обеспечению вариативности, доступности и качества реализации дополнительных общеобразовательных программ технической направленности.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Заключение договоров межсетевого взаимодействия с ОО АМР.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    Разработка плана мероприятий дорожной карты проекта.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Расширение нормативно-правовой базы, регулирующей развитие технического творчества в АМР в части эффективного использования и наращивания ресурсов (кадровых, материально-технических, информационно-методических).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Создание единой информационно-аналитической базы о состоянии технического творчества в Ашинском муниципальном районе.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12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12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Разработка и внедрение дополнительных общеобразовательных программ технической направленности, в том числе программ для детей с особыми образовательными потребностями (дети с ограниченными возможностями здоровья, одаренные дети, дети «группы риска»; программ для детей от 12 до 18 лет).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Разработка и реализация плана многоэтапных и разноуровневых мероприятий технической направленности для детей.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Разработка и внедрение дополнительных общеобразовательных программ технической направленности с использованием дистанционных технологий и </a:t>
            </a:r>
            <a:r>
              <a:rPr lang="ru-RU" sz="1200" dirty="0" err="1"/>
              <a:t>тьюторского</a:t>
            </a:r>
            <a:r>
              <a:rPr lang="ru-RU" sz="1200" dirty="0"/>
              <a:t> сопровождения.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/>
              <a:t>Привлечение к реализации дополнительных общеобразовательных программ представителей промышленных предприятий района, учреждений СПО.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>
            <a:extLst>
              <a:ext uri="{FF2B5EF4-FFF2-40B4-BE49-F238E27FC236}">
                <a16:creationId xmlns:a16="http://schemas.microsoft.com/office/drawing/2014/main" id="{C4455BC3-BE67-4E61-89A8-8946ACD0A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2689225" cy="54197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1200" b="1"/>
              <a:t>Задача 3: </a:t>
            </a:r>
            <a:r>
              <a:rPr lang="ru-RU" altLang="ru-RU" sz="1200"/>
              <a:t>Развитие профессионального мастерства и уровня компетенций педагогов технической направленности.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1200"/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1200"/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1200"/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1200" b="1"/>
              <a:t>Задача 4: </a:t>
            </a:r>
            <a:r>
              <a:rPr lang="ru-RU" altLang="ru-RU" sz="1200"/>
              <a:t>Создание системы информированности общественности о деятельности, направленной на развитие технического творчества в АМР.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1200"/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1200" b="1"/>
              <a:t>Задача 5: </a:t>
            </a:r>
            <a:r>
              <a:rPr lang="ru-RU" altLang="ru-RU" sz="1200"/>
              <a:t>Улучшение материально-технической базы ресурсного центра.</a:t>
            </a:r>
          </a:p>
        </p:txBody>
      </p:sp>
      <p:sp>
        <p:nvSpPr>
          <p:cNvPr id="17410" name="Содержимое 3">
            <a:extLst>
              <a:ext uri="{FF2B5EF4-FFF2-40B4-BE49-F238E27FC236}">
                <a16:creationId xmlns:a16="http://schemas.microsoft.com/office/drawing/2014/main" id="{9E712C1F-E605-4575-9B1F-ABDA6F414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19475" y="530225"/>
            <a:ext cx="5267325" cy="5419725"/>
          </a:xfrm>
        </p:spPr>
        <p:txBody>
          <a:bodyPr/>
          <a:lstStyle/>
          <a:p>
            <a:r>
              <a:rPr lang="ru-RU" altLang="ru-RU" sz="1100"/>
              <a:t>Создание и функционирование системы методической поддержки педагогов технической направленности АМР в развитии их профессиональной компетентности. </a:t>
            </a:r>
          </a:p>
          <a:p>
            <a:r>
              <a:rPr lang="ru-RU" altLang="ru-RU" sz="1100"/>
              <a:t>Организации самообразовательной деятельности педагогов в формах: участие в работе МО педагогов дополнительного образования технической направленности, сетевое взаимодействие (заключение соглашения с ГБУДО «ДЮТТ» г. Челябинск), мастер-классы и др.</a:t>
            </a:r>
            <a:endParaRPr lang="ru-RU" altLang="ru-RU" sz="1200"/>
          </a:p>
          <a:p>
            <a:endParaRPr lang="ru-RU" altLang="ru-RU" sz="1200"/>
          </a:p>
          <a:p>
            <a:r>
              <a:rPr lang="ru-RU" altLang="ru-RU" sz="1200"/>
              <a:t>Создание информационного контента (медиаресурсов) и его трансляция в СМИ, на рекламных щитах (баннерах) для населения АМР.</a:t>
            </a:r>
          </a:p>
          <a:p>
            <a:endParaRPr lang="ru-RU" altLang="ru-RU" sz="1200"/>
          </a:p>
          <a:p>
            <a:endParaRPr lang="ru-RU" altLang="ru-RU" sz="1200"/>
          </a:p>
          <a:p>
            <a:endParaRPr lang="ru-RU" altLang="ru-RU" sz="1200"/>
          </a:p>
          <a:p>
            <a:r>
              <a:rPr lang="ru-RU" altLang="ru-RU" sz="1200"/>
              <a:t>Участие в грантовых конкурсах (Грант Главы Ашинского муниципального района).</a:t>
            </a:r>
          </a:p>
          <a:p>
            <a:r>
              <a:rPr lang="ru-RU" altLang="ru-RU" sz="1200"/>
              <a:t>Освоение ресурсов, приобретенных по итогам реализации целевых проектов и мероприятий.</a:t>
            </a:r>
          </a:p>
          <a:p>
            <a:r>
              <a:rPr lang="ru-RU" altLang="ru-RU" sz="1200"/>
              <a:t>Привлечение спонсорских средств.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FAD02-88AD-4C33-A803-EDEB6E61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76250"/>
            <a:ext cx="8183562" cy="6762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Индикативные показатели: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B4AC279-1530-4267-A143-C6341A529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5545137" cy="46053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tabLst>
                <a:tab pos="0" algn="l"/>
              </a:tabLst>
              <a:defRPr/>
            </a:pPr>
            <a:r>
              <a:rPr lang="ru-RU" sz="1600" dirty="0"/>
              <a:t>Разработаны программы технической направленности: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- дистанционные –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- для детей с ОВЗ –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- с применением новых информационных технологий (дистанционные) –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- сетевые –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Охват детей в возрасте от 5 до 18 лет, занимающихся техническим творчеством -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Количество муниципальных мероприятий технической направленности –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Количество муниципальных мастер-классов для педагогов по технической направленности –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Информирование общественности о деятельности ресурсного центра технического творчества -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8435" name="Содержимое 3">
            <a:extLst>
              <a:ext uri="{FF2B5EF4-FFF2-40B4-BE49-F238E27FC236}">
                <a16:creationId xmlns:a16="http://schemas.microsoft.com/office/drawing/2014/main" id="{88C98F6C-9086-427F-A77E-C7B1BF561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3663" y="1268413"/>
            <a:ext cx="2205037" cy="4605337"/>
          </a:xfrm>
        </p:spPr>
        <p:txBody>
          <a:bodyPr/>
          <a:lstStyle/>
          <a:p>
            <a:endParaRPr lang="ru-RU" altLang="ru-RU" sz="1600"/>
          </a:p>
          <a:p>
            <a:endParaRPr lang="ru-RU" altLang="ru-RU" sz="1600"/>
          </a:p>
          <a:p>
            <a:r>
              <a:rPr lang="ru-RU" altLang="ru-RU" sz="1600"/>
              <a:t>2 программы</a:t>
            </a:r>
          </a:p>
          <a:p>
            <a:r>
              <a:rPr lang="ru-RU" altLang="ru-RU" sz="1600"/>
              <a:t>2 программы</a:t>
            </a:r>
          </a:p>
          <a:p>
            <a:r>
              <a:rPr lang="ru-RU" altLang="ru-RU" sz="1600"/>
              <a:t>2 программы</a:t>
            </a:r>
          </a:p>
          <a:p>
            <a:r>
              <a:rPr lang="ru-RU" altLang="ru-RU" sz="1600"/>
              <a:t>1 программа</a:t>
            </a:r>
          </a:p>
          <a:p>
            <a:endParaRPr lang="ru-RU" altLang="ru-RU" sz="1000"/>
          </a:p>
          <a:p>
            <a:r>
              <a:rPr lang="ru-RU" altLang="ru-RU" sz="1600"/>
              <a:t>18% от общего количества</a:t>
            </a:r>
          </a:p>
          <a:p>
            <a:r>
              <a:rPr lang="ru-RU" altLang="ru-RU" sz="1600"/>
              <a:t>26 мероприятий</a:t>
            </a:r>
          </a:p>
          <a:p>
            <a:r>
              <a:rPr lang="ru-RU" altLang="ru-RU" sz="1600"/>
              <a:t>13 мастер-классов</a:t>
            </a:r>
          </a:p>
          <a:p>
            <a:r>
              <a:rPr lang="ru-RU" altLang="ru-RU" sz="1600"/>
              <a:t>еженедельно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>
            <a:extLst>
              <a:ext uri="{FF2B5EF4-FFF2-40B4-BE49-F238E27FC236}">
                <a16:creationId xmlns:a16="http://schemas.microsoft.com/office/drawing/2014/main" id="{28951AF0-E179-4E4E-9B4A-EB36951195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333375"/>
            <a:ext cx="8183563" cy="647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80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3C1714-053B-4C1D-A54E-5322D8A93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981075"/>
            <a:ext cx="8089900" cy="5040313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Кадровое обеспечение</a:t>
            </a:r>
            <a:r>
              <a:rPr lang="ru-RU" dirty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Координационный совет (заместитель директора МКУДО «СЮТ» г. Аши, методист МКУДО «СЮТ» г. Аши, представители образовательных организаций АМР, реализующих дополнительные общеобразовательные программы технической направленности).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Педагоги дополнительного образования технической направленности.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Организационно-педагогическое и научно-методическое обеспечение</a:t>
            </a:r>
            <a:r>
              <a:rPr lang="ru-RU" dirty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Информационно-аналитическая база о состоянии технического творчества в Ашинском муниципальном районе (маркетинговые исследования и диагностические материалы).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Единая база дополнительных общеобразовательных программ технической направленности.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Ресурсы партнеров реализации проекта (ГБУ ДПО ЧИППКРО, ГБУДО ДЮТТ)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>
            <a:extLst>
              <a:ext uri="{FF2B5EF4-FFF2-40B4-BE49-F238E27FC236}">
                <a16:creationId xmlns:a16="http://schemas.microsoft.com/office/drawing/2014/main" id="{B0B00793-2DFE-48C3-8EE9-C7F99A7767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333375"/>
            <a:ext cx="8183563" cy="647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80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8DBBD8-409D-4BFA-B86C-385A66D11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981075"/>
            <a:ext cx="8089900" cy="5040313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Нормативно-правовое обеспечение</a:t>
            </a:r>
            <a:r>
              <a:rPr lang="ru-RU" dirty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Локальные акты, регламентирующие деятельность всех участников проекта.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Финансово-экономическое обеспечение</a:t>
            </a:r>
            <a:r>
              <a:rPr lang="ru-RU" dirty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Бюджетные средства.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Внебюджетные средства (спонсорская помощь).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Материально-технические ресурсы</a:t>
            </a:r>
            <a:r>
              <a:rPr lang="ru-RU" dirty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Оборудованный методический кабинет.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Компьютерная и множительная техника.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Оборудованные станочным парком мастерские.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Компьютерный класс.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>
            <a:extLst>
              <a:ext uri="{FF2B5EF4-FFF2-40B4-BE49-F238E27FC236}">
                <a16:creationId xmlns:a16="http://schemas.microsoft.com/office/drawing/2014/main" id="{E4472C39-3065-450E-A204-7E2C5D7031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333375"/>
            <a:ext cx="8183563" cy="647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80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РИСКИ</a:t>
            </a:r>
          </a:p>
        </p:txBody>
      </p:sp>
      <p:sp>
        <p:nvSpPr>
          <p:cNvPr id="5" name="Содержимое 4">
            <a:extLst>
              <a:ext uri="{FF2B5EF4-FFF2-40B4-BE49-F238E27FC236}">
                <a16:creationId xmlns:a16="http://schemas.microsoft.com/office/drawing/2014/main" id="{4F21DD65-0B36-41CA-B87E-334AB5A7D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1196975"/>
            <a:ext cx="7945438" cy="4608513"/>
          </a:xfrm>
        </p:spPr>
        <p:txBody>
          <a:bodyPr>
            <a:normAutofit fontScale="77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Предполагаемый в соответствии с демографическим прогнозом сдвиг возрастной структуры детей в сторону старших школьных возрастов и неготовность содержания образовательных программ и педагогических кадров к переключению на работу с этими возрастными категориями.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15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Отсутствие достаточных стимулов для прихода молодых кадров на работу в сферу дополнительного образования детей.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15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Разрыв в качестве результатов задач проекта между городскими и сельскими территориями, в том числе, неравных условий для реализации современных программ дополнительного образования технической направленности, недостаточных кадровых, финансовых и иных ресурсных условий.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00086-806E-41B2-B926-D6A06A59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772400" cy="18716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областной конкурс 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СтартАп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дополнительном образовании»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«Техностарт - управление сетью дополнительных общеобразовательных программ технической направленности в Ашинском муниципальном районе Челябинской области»</a:t>
            </a:r>
          </a:p>
        </p:txBody>
      </p:sp>
      <p:sp>
        <p:nvSpPr>
          <p:cNvPr id="22530" name="Подзаголовок 2">
            <a:extLst>
              <a:ext uri="{FF2B5EF4-FFF2-40B4-BE49-F238E27FC236}">
                <a16:creationId xmlns:a16="http://schemas.microsoft.com/office/drawing/2014/main" id="{FD230854-9D4E-4F4B-A83E-A6B0C07BA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3141663"/>
            <a:ext cx="7772400" cy="1727200"/>
          </a:xfrm>
        </p:spPr>
        <p:txBody>
          <a:bodyPr/>
          <a:lstStyle/>
          <a:p>
            <a:pPr marL="36513" algn="ctr">
              <a:spcBef>
                <a:spcPct val="0"/>
              </a:spcBef>
            </a:pPr>
            <a:r>
              <a:rPr lang="ru-RU" alt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 «Управленческий проект, раскрывающий реализуемую модель управления сетью дополнительных общеобразовательных программ, включая инновационные (начальная стадия реализации)</a:t>
            </a:r>
          </a:p>
          <a:p>
            <a:pPr marL="36513" algn="ctr">
              <a:spcBef>
                <a:spcPct val="0"/>
              </a:spcBef>
            </a:pPr>
            <a:endParaRPr lang="ru-RU" alt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3" algn="ctr">
              <a:spcBef>
                <a:spcPct val="0"/>
              </a:spcBef>
            </a:pPr>
            <a:r>
              <a:rPr lang="ru-RU" alt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учреждение дополнительного образования «Станция юных техников» города Аши Челябинской области</a:t>
            </a:r>
          </a:p>
          <a:p>
            <a:pPr marL="36513" algn="ctr">
              <a:spcBef>
                <a:spcPct val="0"/>
              </a:spcBef>
            </a:pPr>
            <a:endParaRPr lang="ru-RU" alt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команды:</a:t>
            </a: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Краснова Татьяна Сергеевна – директор</a:t>
            </a: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Пенкина Олеся Валерьевна – заместитель директора по УВР</a:t>
            </a:r>
          </a:p>
          <a:p>
            <a:pPr marL="36513" algn="ctr">
              <a:spcBef>
                <a:spcPct val="0"/>
              </a:spcBef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Семибратова Ирина Александровна - методист</a:t>
            </a:r>
          </a:p>
        </p:txBody>
      </p:sp>
      <p:sp>
        <p:nvSpPr>
          <p:cNvPr id="22531" name="Прямоугольник 3">
            <a:extLst>
              <a:ext uri="{FF2B5EF4-FFF2-40B4-BE49-F238E27FC236}">
                <a16:creationId xmlns:a16="http://schemas.microsoft.com/office/drawing/2014/main" id="{74BFD4E9-2A8E-4AA8-95B9-1FD7A7D26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6250"/>
            <a:ext cx="73437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581</TotalTime>
  <Words>885</Words>
  <Application>Microsoft Office PowerPoint</Application>
  <PresentationFormat>Экран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Verdana</vt:lpstr>
      <vt:lpstr>Arial</vt:lpstr>
      <vt:lpstr>Wingdings 2</vt:lpstr>
      <vt:lpstr>Calibri</vt:lpstr>
      <vt:lpstr>Times New Roman</vt:lpstr>
      <vt:lpstr>Аспект</vt:lpstr>
      <vt:lpstr>II областной конкурс  «СтартАп в дополнительном образовании»   «Техностарт - управление сетью дополнительных общеобразовательных программ технической направленности в Ашинском муниципальном районе Челябинской области»</vt:lpstr>
      <vt:lpstr>Презентация PowerPoint</vt:lpstr>
      <vt:lpstr>Презентация PowerPoint</vt:lpstr>
      <vt:lpstr>Презентация PowerPoint</vt:lpstr>
      <vt:lpstr>Индикативные показатели:</vt:lpstr>
      <vt:lpstr>РЕСУРСНОЕ ОБЕСПЕЧЕНИЕ</vt:lpstr>
      <vt:lpstr>РЕСУРСНОЕ ОБЕСПЕЧЕНИЕ</vt:lpstr>
      <vt:lpstr>КЛЮЧЕВЫЕ РИСКИ</vt:lpstr>
      <vt:lpstr>II областной конкурс  «СтартАп в дополнительном образовании»   «Техностарт - управление сетью дополнительных общеобразовательных программ технической направленности в Ашинском муниципальном районе Челябинской области»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«Управленческая поддержка педагогов образовательного учреждения в развитии их профессиональной компетентности в условиях перехода на федеральные государственные образовательные стандарты общего образования»</dc:title>
  <dc:creator>комп</dc:creator>
  <cp:lastModifiedBy>Pavel A. Safronov</cp:lastModifiedBy>
  <cp:revision>70</cp:revision>
  <dcterms:created xsi:type="dcterms:W3CDTF">2013-08-12T02:35:41Z</dcterms:created>
  <dcterms:modified xsi:type="dcterms:W3CDTF">2018-12-25T15:31:35Z</dcterms:modified>
</cp:coreProperties>
</file>