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90" r:id="rId2"/>
    <p:sldId id="288" r:id="rId3"/>
    <p:sldId id="385" r:id="rId4"/>
    <p:sldId id="266" r:id="rId5"/>
    <p:sldId id="386" r:id="rId6"/>
    <p:sldId id="387" r:id="rId7"/>
    <p:sldId id="370" r:id="rId8"/>
    <p:sldId id="388" r:id="rId9"/>
    <p:sldId id="371" r:id="rId10"/>
    <p:sldId id="389" r:id="rId11"/>
    <p:sldId id="390" r:id="rId12"/>
    <p:sldId id="391" r:id="rId13"/>
    <p:sldId id="392" r:id="rId14"/>
    <p:sldId id="393" r:id="rId15"/>
    <p:sldId id="394" r:id="rId16"/>
    <p:sldId id="331" r:id="rId17"/>
    <p:sldId id="333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</p:embeddedFont>
    <p:embeddedFont>
      <p:font typeface="Open Sans" panose="020B0604020202020204" charset="0"/>
      <p:regular r:id="rId24"/>
      <p:bold r:id="rId25"/>
      <p:italic r:id="rId26"/>
    </p:embeddedFont>
  </p:embeddedFontLst>
  <p:custDataLst>
    <p:tags r:id="rId27"/>
  </p:custDataLst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3016" userDrawn="1">
          <p15:clr>
            <a:srgbClr val="A4A3A4"/>
          </p15:clr>
        </p15:guide>
        <p15:guide id="5" pos="2767">
          <p15:clr>
            <a:srgbClr val="A4A3A4"/>
          </p15:clr>
        </p15:guide>
        <p15:guide id="6" pos="226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>
          <p15:clr>
            <a:srgbClr val="A4A3A4"/>
          </p15:clr>
        </p15:guide>
        <p15:guide id="9" pos="3651" userDrawn="1">
          <p15:clr>
            <a:srgbClr val="A4A3A4"/>
          </p15:clr>
        </p15:guide>
        <p15:guide id="10" pos="3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850"/>
    <a:srgbClr val="572001"/>
    <a:srgbClr val="6E2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90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786" y="114"/>
      </p:cViewPr>
      <p:guideLst>
        <p:guide orient="horz" pos="237"/>
        <p:guide orient="horz" pos="3003"/>
        <p:guide pos="5511"/>
        <p:guide pos="3016"/>
        <p:guide pos="2767"/>
        <p:guide pos="226"/>
        <p:guide pos="1837"/>
        <p:guide pos="2064"/>
        <p:guide pos="3651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C2147-CC16-4F53-A8DE-769C5332F560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85169-4596-4F29-82DF-763A7D6E7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3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59E93-D840-4D5F-AE3C-CF50E1BCF8F1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933B1-7CA4-4562-9C2D-AE2DF5716C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1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3AEFA-181E-442F-8FF9-CEA849BE40D4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72824-95D5-4452-906C-86833B0AE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1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E581B-29AD-4A60-9432-BFD733F7CAC2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ED03-357B-42E0-AD5C-BAC236DCB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BCC6B-42E4-4017-8731-7BBF4B3BD188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2DCE-042E-4EEE-9F7B-68EBA395C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CE73C-B4EC-41D6-B5B0-AFB721D99048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187E8-DF19-4835-A0FE-319ECF120F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8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49FA6-1314-40EF-8194-08FFA80868BB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3ADFE-F358-4058-88C2-E7607485CC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9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5E06E-F103-41A6-A05B-1CFCD52BF4C9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E82F-D091-4625-9790-E5E3132CDB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0F118-F2AA-4967-BE25-8651F0B8B16F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3A954-2C40-47B4-AD16-DA5D12C1AA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75A65-9B46-43B0-9FF9-A14FFCDED6BE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74B52-B429-4098-A225-557723993A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2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A8C4D-E5C8-4D52-81CA-397A7F409EC6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C1F0-31EB-4004-B04A-E6D636F095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5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64DDE3-7D07-4347-B6A4-7998869DEDA3}" type="datetimeFigureOut">
              <a:rPr lang="ru-RU" smtClean="0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1D7421-C71E-4B45-9980-9C6CBF1CE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1140" y="1941513"/>
            <a:ext cx="6181725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Механическая обработка рыбы</a:t>
            </a:r>
            <a:endParaRPr lang="ru-RU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50" y="508659"/>
            <a:ext cx="80391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dirty="0">
                <a:solidFill>
                  <a:schemeClr val="bg1"/>
                </a:solidFill>
                <a:latin typeface="+mj-lt"/>
              </a:rPr>
              <a:t>Кулинария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70127" y="1196975"/>
            <a:ext cx="4308475" cy="0"/>
          </a:xfrm>
          <a:prstGeom prst="line">
            <a:avLst/>
          </a:prstGeom>
          <a:ln w="19050" cap="rnd">
            <a:solidFill>
              <a:srgbClr val="5720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Удаление плавников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758826"/>
            <a:ext cx="3418898" cy="26266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299" y="1307830"/>
            <a:ext cx="2505076" cy="1846850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965" y="1307830"/>
            <a:ext cx="2805111" cy="1846850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  <p:pic>
        <p:nvPicPr>
          <p:cNvPr id="9" name="Рисунок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5329" y="2511790"/>
            <a:ext cx="2261818" cy="1846850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830" y="2533650"/>
            <a:ext cx="2178270" cy="1824990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536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Удаление внутренностей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758826"/>
            <a:ext cx="4108450" cy="3175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988" y="1138737"/>
            <a:ext cx="3389312" cy="1823538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902" y="1138737"/>
            <a:ext cx="3333749" cy="1823538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820" y="2467321"/>
            <a:ext cx="2900363" cy="193164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01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После удаления внутренностей 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7" y="758826"/>
            <a:ext cx="5051425" cy="3175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7637" y="1489427"/>
            <a:ext cx="3788615" cy="2539647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2" y="1489429"/>
            <a:ext cx="3701207" cy="2539646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774" y="2799670"/>
            <a:ext cx="3673928" cy="1967594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396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Пластование рыбы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58777" y="752476"/>
            <a:ext cx="3146425" cy="635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467" y="1489429"/>
            <a:ext cx="3250746" cy="2539646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52" y="1489429"/>
            <a:ext cx="3546554" cy="2539646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919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Разделка рыбы на филе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7" y="758825"/>
            <a:ext cx="3775903" cy="980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691" y="1039406"/>
            <a:ext cx="2362646" cy="181809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  <p:pic>
        <p:nvPicPr>
          <p:cNvPr id="9" name="Рисунок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2238" y="1039403"/>
            <a:ext cx="1683772" cy="181809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913" y="1039404"/>
            <a:ext cx="2088917" cy="181809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241" y="3380531"/>
            <a:ext cx="2368272" cy="1290637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36" y="3380532"/>
            <a:ext cx="2183492" cy="1290637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617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Санитарные требования к обработке рыбы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58775" y="742951"/>
            <a:ext cx="6809468" cy="15875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8777" y="1069816"/>
            <a:ext cx="5330305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Разделывать рыбу нужно на специальной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доске.</a:t>
            </a:r>
            <a:endParaRPr lang="ru-RU" sz="1600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404" y="1684510"/>
            <a:ext cx="2287000" cy="160836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10" name="Прямоугольник 9"/>
          <p:cNvSpPr/>
          <p:nvPr/>
        </p:nvSpPr>
        <p:spPr>
          <a:xfrm>
            <a:off x="358777" y="1663872"/>
            <a:ext cx="5280613" cy="6586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и после разделки 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рыбы её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промывают проточной холодной водой.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545" y="1239093"/>
            <a:ext cx="1708718" cy="2565484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13" name="Прямоугольник 12"/>
          <p:cNvSpPr/>
          <p:nvPr/>
        </p:nvSpPr>
        <p:spPr>
          <a:xfrm>
            <a:off x="358775" y="2576119"/>
            <a:ext cx="4050404" cy="3754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Рыбные 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отходы сразу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выбрасывают.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776" y="3205210"/>
            <a:ext cx="5280613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Calibri" panose="020F0502020204030204" pitchFamily="34" charset="0"/>
              </a:rPr>
              <a:t>После окончания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работы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кухонный инвентарь необходимо вымыть моющим средством.</a:t>
            </a:r>
            <a:endParaRPr lang="ru-RU" sz="1600" dirty="0"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3" y="1684510"/>
            <a:ext cx="2520950" cy="160836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085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21788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Итоги урока: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015" y="1138404"/>
            <a:ext cx="4738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+mj-lt"/>
              </a:rPr>
              <a:t>этапы механической обработки рыбы; </a:t>
            </a:r>
            <a:endParaRPr lang="ru-RU" sz="1800" dirty="0"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5701" y="1088915"/>
            <a:ext cx="468313" cy="4683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1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8777" y="825500"/>
            <a:ext cx="2105025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8777" y="2137442"/>
            <a:ext cx="1256659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Оттаивание.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76" y="2844579"/>
            <a:ext cx="204860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Удаление плавников.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777" y="3553323"/>
            <a:ext cx="1782445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Очистка от чешуи.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2140574"/>
            <a:ext cx="1644742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Вырезание жабр.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6602" y="2844711"/>
            <a:ext cx="19266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Разрезание брюшка.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6602" y="3553322"/>
            <a:ext cx="2519363" cy="4063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Roboto Slab"/>
              </a:rPr>
              <a:t>Удаление внутренностей и головы.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7764" y="2137442"/>
            <a:ext cx="2622323" cy="3608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Roboto Slab"/>
              </a:rPr>
              <a:t>Промывание и пластование.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7763" y="2844579"/>
            <a:ext cx="1583783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Удаление кожи.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5974" y="3556286"/>
            <a:ext cx="2512741" cy="4033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Roboto Slab"/>
              </a:rPr>
              <a:t>Нарезание порционными кусками.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523805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21788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Итоги урока: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5202" y="1137600"/>
            <a:ext cx="6515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+mj-lt"/>
              </a:rPr>
              <a:t>санитарные требования к обработке рыбы.</a:t>
            </a:r>
            <a:endParaRPr lang="ru-RU" sz="1800" dirty="0"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7202" y="1090801"/>
            <a:ext cx="468313" cy="4683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2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8777" y="825500"/>
            <a:ext cx="2105025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8774" y="2141530"/>
            <a:ext cx="4033840" cy="653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Разделывать рыбу нужно на специальной </a:t>
            </a:r>
            <a:r>
              <a:rPr lang="ru-RU" sz="1600" dirty="0" smtClean="0">
                <a:latin typeface="+mj-lt"/>
                <a:ea typeface="Calibri" panose="020F0502020204030204" pitchFamily="34" charset="0"/>
              </a:rPr>
              <a:t>доске.</a:t>
            </a:r>
            <a:endParaRPr lang="ru-RU" sz="16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776" y="3288336"/>
            <a:ext cx="4033839" cy="9417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и после разделки 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рыбы её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промывают проточной холодной водой.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7902" y="2141529"/>
            <a:ext cx="2555009" cy="65864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Рыбные </a:t>
            </a:r>
            <a:r>
              <a:rPr lang="ru-RU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отходы сразу 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выбрасывают.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900" y="3288337"/>
            <a:ext cx="3746500" cy="9344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latin typeface="+mj-lt"/>
                <a:ea typeface="Calibri" panose="020F0502020204030204" pitchFamily="34" charset="0"/>
              </a:rPr>
              <a:t>После </a:t>
            </a:r>
            <a:r>
              <a:rPr lang="ru-RU" sz="1600">
                <a:latin typeface="+mj-lt"/>
                <a:ea typeface="Calibri" panose="020F0502020204030204" pitchFamily="34" charset="0"/>
              </a:rPr>
              <a:t>окончания </a:t>
            </a:r>
            <a:r>
              <a:rPr lang="ru-RU" sz="1600" smtClean="0">
                <a:latin typeface="+mj-lt"/>
                <a:ea typeface="Calibri" panose="020F0502020204030204" pitchFamily="34" charset="0"/>
              </a:rPr>
              <a:t>работы 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кухонный инвентарь необходимо вымыть моющим средством.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567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358775" y="734291"/>
            <a:ext cx="4656570" cy="13422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88" y="254001"/>
            <a:ext cx="47500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Кулинарная обработка рыбы</a:t>
            </a:r>
            <a:endParaRPr lang="ru-RU" sz="2400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859" y="1310358"/>
            <a:ext cx="3124512" cy="222255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884" y="1310358"/>
            <a:ext cx="2963403" cy="222255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14" y="2420020"/>
            <a:ext cx="2944158" cy="222255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358775" y="734291"/>
            <a:ext cx="4656570" cy="13422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188" y="254001"/>
            <a:ext cx="47500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Кулинарная обработка рыбы</a:t>
            </a:r>
            <a:endParaRPr lang="ru-RU" sz="2400" dirty="0"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02" y="1310358"/>
            <a:ext cx="2963402" cy="222255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882" y="1310358"/>
            <a:ext cx="2963402" cy="222255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14" y="2550896"/>
            <a:ext cx="2944158" cy="1960797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212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Оттаивание рыбы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758826"/>
            <a:ext cx="2924752" cy="1703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70694" y="1391580"/>
            <a:ext cx="2196076" cy="2956447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12" name="Прямоугольник 11"/>
          <p:cNvSpPr/>
          <p:nvPr/>
        </p:nvSpPr>
        <p:spPr>
          <a:xfrm>
            <a:off x="358775" y="1123951"/>
            <a:ext cx="3162300" cy="536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61013" y="1123951"/>
            <a:ext cx="3211512" cy="536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58" y="1777291"/>
            <a:ext cx="2905337" cy="2190550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11" name="TextBox 10"/>
          <p:cNvSpPr txBox="1"/>
          <p:nvPr/>
        </p:nvSpPr>
        <p:spPr>
          <a:xfrm>
            <a:off x="1105686" y="1215732"/>
            <a:ext cx="167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На воздухе</a:t>
            </a:r>
            <a:endParaRPr lang="ru-RU" sz="1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6420" y="1215732"/>
            <a:ext cx="96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В воде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27" grpId="0" animBg="1"/>
      <p:bldP spid="1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Оттаивание рыбы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758826"/>
            <a:ext cx="2924752" cy="1703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8775" y="1123951"/>
            <a:ext cx="3162300" cy="536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05686" y="1215732"/>
            <a:ext cx="167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На воздухе</a:t>
            </a:r>
            <a:endParaRPr lang="ru-RU" sz="18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779" y="2008620"/>
            <a:ext cx="4309918" cy="203029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3846237" y="4314580"/>
            <a:ext cx="14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6–10 часов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55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Оттаивание рыбы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758826"/>
            <a:ext cx="2924752" cy="1703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58776" y="985608"/>
            <a:ext cx="1208768" cy="536575"/>
            <a:chOff x="358775" y="1123950"/>
            <a:chExt cx="1276061" cy="5365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8775" y="1123950"/>
              <a:ext cx="1276061" cy="5365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702" y="1199407"/>
              <a:ext cx="1000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В воде</a:t>
              </a:r>
              <a:endParaRPr lang="ru-RU" sz="1800" dirty="0">
                <a:latin typeface="+mj-lt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91724" y="1987397"/>
            <a:ext cx="1884886" cy="2674723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1759773" y="4397931"/>
            <a:ext cx="145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2–2,5 часа</a:t>
            </a:r>
            <a:endParaRPr lang="ru-RU" sz="1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777" y="1690106"/>
            <a:ext cx="4256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+mn-lt"/>
                <a:ea typeface="Calibri" panose="020F0502020204030204" pitchFamily="34" charset="0"/>
              </a:rPr>
              <a:t>На </a:t>
            </a:r>
            <a:r>
              <a:rPr lang="ru-RU" sz="1600" dirty="0" smtClean="0">
                <a:latin typeface="+mn-lt"/>
                <a:ea typeface="Calibri" panose="020F0502020204030204" pitchFamily="34" charset="0"/>
              </a:rPr>
              <a:t>1 кг </a:t>
            </a:r>
            <a:r>
              <a:rPr lang="ru-RU" sz="1600" dirty="0">
                <a:latin typeface="+mn-lt"/>
                <a:ea typeface="Calibri" panose="020F0502020204030204" pitchFamily="34" charset="0"/>
              </a:rPr>
              <a:t>рыбы надо брать около </a:t>
            </a:r>
            <a:r>
              <a:rPr lang="ru-RU" sz="1600" dirty="0" smtClean="0">
                <a:latin typeface="+mn-lt"/>
                <a:ea typeface="Calibri" panose="020F0502020204030204" pitchFamily="34" charset="0"/>
              </a:rPr>
              <a:t>2 л </a:t>
            </a:r>
            <a:r>
              <a:rPr lang="ru-RU" sz="1600" dirty="0">
                <a:latin typeface="+mn-lt"/>
                <a:ea typeface="Calibri" panose="020F0502020204030204" pitchFamily="34" charset="0"/>
              </a:rPr>
              <a:t>воды.</a:t>
            </a:r>
            <a:endParaRPr lang="ru-RU" sz="1600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750" y="2386083"/>
            <a:ext cx="2322606" cy="1884893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14" name="TextBox 13"/>
          <p:cNvSpPr txBox="1"/>
          <p:nvPr/>
        </p:nvSpPr>
        <p:spPr>
          <a:xfrm>
            <a:off x="6183727" y="4397931"/>
            <a:ext cx="140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4–5 часов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17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989" y="1"/>
            <a:ext cx="3651013" cy="5162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ru-RU" sz="2400" dirty="0" smtClean="0">
                <a:latin typeface="+mj-lt"/>
              </a:rPr>
              <a:t>Последовательность действий: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758826"/>
            <a:ext cx="4961370" cy="3175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8782" y="897050"/>
            <a:ext cx="1256659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оттаивание;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6941" y="1383093"/>
            <a:ext cx="204860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удаление плавников;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8777" y="1870164"/>
            <a:ext cx="1782445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очистка от чешуи;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6939" y="2351840"/>
            <a:ext cx="1644742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вырезание жабр;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6940" y="2780198"/>
            <a:ext cx="19266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разрезание брюшка;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6938" y="3261874"/>
            <a:ext cx="3183982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удаление внутренностей и головы;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6938" y="3743550"/>
            <a:ext cx="2620102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промывание и пластование;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6939" y="4175407"/>
            <a:ext cx="1517846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удаление кожи;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6938" y="4656437"/>
            <a:ext cx="3183982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Roboto Slab"/>
              </a:rPr>
              <a:t>нарезание порционными кусками.</a:t>
            </a:r>
            <a:endParaRPr lang="ru-RU" dirty="0">
              <a:solidFill>
                <a:prstClr val="black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7710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ru-RU" sz="2400" dirty="0" smtClean="0">
                <a:latin typeface="+mj-lt"/>
              </a:rPr>
              <a:t>Необходимые инструменты и кухонные принадлежности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7" y="1146753"/>
            <a:ext cx="6596207" cy="3174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26621" y="1461408"/>
            <a:ext cx="7690758" cy="3126922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537" y="2059992"/>
            <a:ext cx="1955381" cy="1622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2960">
            <a:off x="3368645" y="2086849"/>
            <a:ext cx="1593740" cy="1591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457" y="1748886"/>
            <a:ext cx="3012074" cy="24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6"/>
            <a:ext cx="8612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Очистка рыбы от чешуи</a:t>
            </a:r>
            <a:endParaRPr lang="ru-RU" sz="2400" dirty="0"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58775" y="748145"/>
            <a:ext cx="3880716" cy="1068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316" y="1067470"/>
            <a:ext cx="5401056" cy="3599688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35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8b62acba7e6388908051a46062f9d1c0742c8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218</Words>
  <Application>Microsoft Office PowerPoint</Application>
  <PresentationFormat>Экран (16:9)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Calibri</vt:lpstr>
      <vt:lpstr>Roboto Slab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295</cp:revision>
  <dcterms:created xsi:type="dcterms:W3CDTF">2015-12-14T06:35:07Z</dcterms:created>
  <dcterms:modified xsi:type="dcterms:W3CDTF">2017-03-02T05:10:28Z</dcterms:modified>
</cp:coreProperties>
</file>