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84" r:id="rId2"/>
    <p:sldId id="285" r:id="rId3"/>
    <p:sldId id="286" r:id="rId4"/>
    <p:sldId id="294" r:id="rId5"/>
    <p:sldId id="299" r:id="rId6"/>
    <p:sldId id="292" r:id="rId7"/>
    <p:sldId id="296" r:id="rId8"/>
    <p:sldId id="297" r:id="rId9"/>
    <p:sldId id="298" r:id="rId1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CCFFCC"/>
    <a:srgbClr val="FBF9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8" autoAdjust="0"/>
  </p:normalViewPr>
  <p:slideViewPr>
    <p:cSldViewPr>
      <p:cViewPr>
        <p:scale>
          <a:sx n="90" d="100"/>
          <a:sy n="90" d="100"/>
        </p:scale>
        <p:origin x="-732" y="1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8A5FC-DA35-43BF-8638-B0CF4F6D4354}" type="doc">
      <dgm:prSet loTypeId="urn:microsoft.com/office/officeart/2005/8/layout/process2" loCatId="process" qsTypeId="urn:microsoft.com/office/officeart/2005/8/quickstyle/simple1#2" qsCatId="simple" csTypeId="urn:microsoft.com/office/officeart/2005/8/colors/accent1_2#4" csCatId="accent1" phldr="1"/>
      <dgm:spPr/>
    </dgm:pt>
    <dgm:pt modelId="{48F85483-2665-44C3-87CC-2ADFCD8E445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/>
            <a:t>Целевой</a:t>
          </a:r>
          <a:r>
            <a:rPr lang="ru-RU" sz="1600" dirty="0" smtClean="0"/>
            <a:t> </a:t>
          </a:r>
          <a:r>
            <a:rPr lang="ru-RU" sz="1600" b="1" dirty="0" smtClean="0"/>
            <a:t>блок</a:t>
          </a:r>
          <a:endParaRPr lang="ru-RU" sz="1600" b="1" dirty="0"/>
        </a:p>
      </dgm:t>
    </dgm:pt>
    <dgm:pt modelId="{00D75EB2-F59A-408F-B268-85C0C4454CB5}" type="parTrans" cxnId="{F0B7BDF0-C52D-44AD-9FA5-1B53B4B7635D}">
      <dgm:prSet/>
      <dgm:spPr/>
      <dgm:t>
        <a:bodyPr/>
        <a:lstStyle/>
        <a:p>
          <a:endParaRPr lang="ru-RU" sz="1600"/>
        </a:p>
      </dgm:t>
    </dgm:pt>
    <dgm:pt modelId="{5D4AADAF-90D8-466E-8193-D0D3A488E9AC}" type="sibTrans" cxnId="{F0B7BDF0-C52D-44AD-9FA5-1B53B4B7635D}">
      <dgm:prSet custT="1"/>
      <dgm:spPr/>
      <dgm:t>
        <a:bodyPr/>
        <a:lstStyle/>
        <a:p>
          <a:endParaRPr lang="ru-RU" sz="1600"/>
        </a:p>
      </dgm:t>
    </dgm:pt>
    <dgm:pt modelId="{98516884-164F-4C30-BC8E-A6963BADB60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/>
            <a:t>Содержательный блок</a:t>
          </a:r>
          <a:endParaRPr lang="ru-RU" sz="1400" b="1" dirty="0"/>
        </a:p>
      </dgm:t>
    </dgm:pt>
    <dgm:pt modelId="{6A4D820D-E99A-47C9-97AB-8DB6445707CD}" type="parTrans" cxnId="{E5AB69AF-A69C-4185-9D32-D7F8F7D8DC19}">
      <dgm:prSet/>
      <dgm:spPr/>
      <dgm:t>
        <a:bodyPr/>
        <a:lstStyle/>
        <a:p>
          <a:endParaRPr lang="ru-RU" sz="1600"/>
        </a:p>
      </dgm:t>
    </dgm:pt>
    <dgm:pt modelId="{DC34F9DB-5AAB-4DC6-95C9-ACFF51D8F159}" type="sibTrans" cxnId="{E5AB69AF-A69C-4185-9D32-D7F8F7D8DC19}">
      <dgm:prSet custT="1"/>
      <dgm:spPr/>
      <dgm:t>
        <a:bodyPr/>
        <a:lstStyle/>
        <a:p>
          <a:endParaRPr lang="ru-RU" sz="1600"/>
        </a:p>
      </dgm:t>
    </dgm:pt>
    <dgm:pt modelId="{6D50DDA7-2E7B-43F4-9756-ACE2FD2953D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/>
            <a:t>Процессуальный блок</a:t>
          </a:r>
          <a:endParaRPr lang="ru-RU" sz="1400" b="1" dirty="0"/>
        </a:p>
      </dgm:t>
    </dgm:pt>
    <dgm:pt modelId="{CF1642EE-3693-4F06-BFDA-97C800A344BF}" type="parTrans" cxnId="{584380EA-B29E-4F1F-AB32-1F14E26DFF21}">
      <dgm:prSet/>
      <dgm:spPr/>
      <dgm:t>
        <a:bodyPr/>
        <a:lstStyle/>
        <a:p>
          <a:endParaRPr lang="ru-RU" sz="1600"/>
        </a:p>
      </dgm:t>
    </dgm:pt>
    <dgm:pt modelId="{4E20AEEB-A5F6-47FB-BBA5-03D9B0EADE1A}" type="sibTrans" cxnId="{584380EA-B29E-4F1F-AB32-1F14E26DFF21}">
      <dgm:prSet custT="1"/>
      <dgm:spPr/>
      <dgm:t>
        <a:bodyPr/>
        <a:lstStyle/>
        <a:p>
          <a:endParaRPr lang="ru-RU" sz="1600"/>
        </a:p>
      </dgm:t>
    </dgm:pt>
    <dgm:pt modelId="{11176964-5AC9-4DFA-BCCA-505CACFFB12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/>
            <a:t>Диагностический</a:t>
          </a:r>
          <a:r>
            <a:rPr lang="ru-RU" sz="1400" dirty="0" smtClean="0"/>
            <a:t> </a:t>
          </a:r>
          <a:r>
            <a:rPr lang="ru-RU" sz="1400" b="1" dirty="0" smtClean="0"/>
            <a:t>блок</a:t>
          </a:r>
          <a:endParaRPr lang="ru-RU" sz="1400" b="1" dirty="0"/>
        </a:p>
      </dgm:t>
    </dgm:pt>
    <dgm:pt modelId="{0AEE6059-0DAE-42C0-B9A5-5473F4B2A1AD}" type="parTrans" cxnId="{DED673F2-AE8C-420D-B01D-746279EC506F}">
      <dgm:prSet/>
      <dgm:spPr/>
      <dgm:t>
        <a:bodyPr/>
        <a:lstStyle/>
        <a:p>
          <a:endParaRPr lang="ru-RU" sz="1600"/>
        </a:p>
      </dgm:t>
    </dgm:pt>
    <dgm:pt modelId="{46A4396D-71BA-4410-A655-1D72FE27EC30}" type="sibTrans" cxnId="{DED673F2-AE8C-420D-B01D-746279EC506F}">
      <dgm:prSet/>
      <dgm:spPr/>
      <dgm:t>
        <a:bodyPr/>
        <a:lstStyle/>
        <a:p>
          <a:endParaRPr lang="ru-RU" sz="1600"/>
        </a:p>
      </dgm:t>
    </dgm:pt>
    <dgm:pt modelId="{14AEE4BF-4C03-46A1-9A99-34036DE89510}" type="pres">
      <dgm:prSet presAssocID="{CA98A5FC-DA35-43BF-8638-B0CF4F6D4354}" presName="linearFlow" presStyleCnt="0">
        <dgm:presLayoutVars>
          <dgm:resizeHandles val="exact"/>
        </dgm:presLayoutVars>
      </dgm:prSet>
      <dgm:spPr/>
    </dgm:pt>
    <dgm:pt modelId="{1D3DB844-720E-4FD4-A672-8B413541CECF}" type="pres">
      <dgm:prSet presAssocID="{48F85483-2665-44C3-87CC-2ADFCD8E4458}" presName="node" presStyleLbl="node1" presStyleIdx="0" presStyleCnt="4" custAng="16200000" custScaleX="54388" custScaleY="84078" custLinFactNeighborX="574" custLinFactNeighborY="1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4781E-1749-4564-9F7C-3F4D5DDF9E50}" type="pres">
      <dgm:prSet presAssocID="{5D4AADAF-90D8-466E-8193-D0D3A488E9AC}" presName="sibTrans" presStyleLbl="sibTrans2D1" presStyleIdx="0" presStyleCnt="3" custFlipVert="1" custScaleX="92945" custScaleY="9139"/>
      <dgm:spPr/>
      <dgm:t>
        <a:bodyPr/>
        <a:lstStyle/>
        <a:p>
          <a:endParaRPr lang="ru-RU"/>
        </a:p>
      </dgm:t>
    </dgm:pt>
    <dgm:pt modelId="{ECEF086E-E3B0-4106-8283-A25168E3E1D0}" type="pres">
      <dgm:prSet presAssocID="{5D4AADAF-90D8-466E-8193-D0D3A488E9A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4E20F2EF-C7D9-4CCF-8D5D-3DF5B9563AA9}" type="pres">
      <dgm:prSet presAssocID="{98516884-164F-4C30-BC8E-A6963BADB606}" presName="node" presStyleLbl="node1" presStyleIdx="1" presStyleCnt="4" custAng="16200000" custScaleX="54388" custScaleY="78951" custLinFactNeighborX="553" custLinFactNeighborY="-3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FE1ED-63E9-456C-8F58-A9366A90155C}" type="pres">
      <dgm:prSet presAssocID="{DC34F9DB-5AAB-4DC6-95C9-ACFF51D8F159}" presName="sibTrans" presStyleLbl="sibTrans2D1" presStyleIdx="1" presStyleCnt="3" custFlipVert="1" custScaleX="72718" custScaleY="13642" custLinFactNeighborX="5347" custLinFactNeighborY="5684"/>
      <dgm:spPr/>
      <dgm:t>
        <a:bodyPr/>
        <a:lstStyle/>
        <a:p>
          <a:endParaRPr lang="ru-RU"/>
        </a:p>
      </dgm:t>
    </dgm:pt>
    <dgm:pt modelId="{F2935D11-7FDD-406C-A37B-ED2CE26D9AB7}" type="pres">
      <dgm:prSet presAssocID="{DC34F9DB-5AAB-4DC6-95C9-ACFF51D8F15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5822053A-CC02-4784-8FEE-554254B4910F}" type="pres">
      <dgm:prSet presAssocID="{6D50DDA7-2E7B-43F4-9756-ACE2FD2953D0}" presName="node" presStyleLbl="node1" presStyleIdx="2" presStyleCnt="4" custAng="16200000" custScaleX="54388" custScaleY="76996" custLinFactNeighborX="33" custLinFactNeighborY="-4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0C4E88-A1A1-4289-BE8E-A213E8D1D72E}" type="pres">
      <dgm:prSet presAssocID="{4E20AEEB-A5F6-47FB-BBA5-03D9B0EADE1A}" presName="sibTrans" presStyleLbl="sibTrans2D1" presStyleIdx="2" presStyleCnt="3" custFlipVert="0" custScaleX="88850" custScaleY="8544"/>
      <dgm:spPr/>
      <dgm:t>
        <a:bodyPr/>
        <a:lstStyle/>
        <a:p>
          <a:endParaRPr lang="ru-RU"/>
        </a:p>
      </dgm:t>
    </dgm:pt>
    <dgm:pt modelId="{643E81FD-1200-4750-BE7F-AF435FC3BCFB}" type="pres">
      <dgm:prSet presAssocID="{4E20AEEB-A5F6-47FB-BBA5-03D9B0EADE1A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AE8706FE-8505-4514-8B48-07A63C34836A}" type="pres">
      <dgm:prSet presAssocID="{11176964-5AC9-4DFA-BCCA-505CACFFB12B}" presName="node" presStyleLbl="node1" presStyleIdx="3" presStyleCnt="4" custAng="16200000" custScaleX="57158" custScaleY="75176" custLinFactNeighborX="-450" custLinFactNeighborY="-6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6808E0-6CBD-40D3-9B63-7E5E4C603E6F}" type="presOf" srcId="{4E20AEEB-A5F6-47FB-BBA5-03D9B0EADE1A}" destId="{750C4E88-A1A1-4289-BE8E-A213E8D1D72E}" srcOrd="0" destOrd="0" presId="urn:microsoft.com/office/officeart/2005/8/layout/process2"/>
    <dgm:cxn modelId="{ADB59711-F37D-4476-9FC1-C0E3D1C97316}" type="presOf" srcId="{DC34F9DB-5AAB-4DC6-95C9-ACFF51D8F159}" destId="{F2935D11-7FDD-406C-A37B-ED2CE26D9AB7}" srcOrd="1" destOrd="0" presId="urn:microsoft.com/office/officeart/2005/8/layout/process2"/>
    <dgm:cxn modelId="{E4D15E97-98E3-40AE-8BA8-3493F735B306}" type="presOf" srcId="{5D4AADAF-90D8-466E-8193-D0D3A488E9AC}" destId="{ECEF086E-E3B0-4106-8283-A25168E3E1D0}" srcOrd="1" destOrd="0" presId="urn:microsoft.com/office/officeart/2005/8/layout/process2"/>
    <dgm:cxn modelId="{F0B7BDF0-C52D-44AD-9FA5-1B53B4B7635D}" srcId="{CA98A5FC-DA35-43BF-8638-B0CF4F6D4354}" destId="{48F85483-2665-44C3-87CC-2ADFCD8E4458}" srcOrd="0" destOrd="0" parTransId="{00D75EB2-F59A-408F-B268-85C0C4454CB5}" sibTransId="{5D4AADAF-90D8-466E-8193-D0D3A488E9AC}"/>
    <dgm:cxn modelId="{6E141F8A-9D87-4881-BB63-B945C1CA5D43}" type="presOf" srcId="{11176964-5AC9-4DFA-BCCA-505CACFFB12B}" destId="{AE8706FE-8505-4514-8B48-07A63C34836A}" srcOrd="0" destOrd="0" presId="urn:microsoft.com/office/officeart/2005/8/layout/process2"/>
    <dgm:cxn modelId="{584380EA-B29E-4F1F-AB32-1F14E26DFF21}" srcId="{CA98A5FC-DA35-43BF-8638-B0CF4F6D4354}" destId="{6D50DDA7-2E7B-43F4-9756-ACE2FD2953D0}" srcOrd="2" destOrd="0" parTransId="{CF1642EE-3693-4F06-BFDA-97C800A344BF}" sibTransId="{4E20AEEB-A5F6-47FB-BBA5-03D9B0EADE1A}"/>
    <dgm:cxn modelId="{12F00DB1-8BF8-46FD-B78A-18ABA4DC6CC4}" type="presOf" srcId="{5D4AADAF-90D8-466E-8193-D0D3A488E9AC}" destId="{9184781E-1749-4564-9F7C-3F4D5DDF9E50}" srcOrd="0" destOrd="0" presId="urn:microsoft.com/office/officeart/2005/8/layout/process2"/>
    <dgm:cxn modelId="{E5AB69AF-A69C-4185-9D32-D7F8F7D8DC19}" srcId="{CA98A5FC-DA35-43BF-8638-B0CF4F6D4354}" destId="{98516884-164F-4C30-BC8E-A6963BADB606}" srcOrd="1" destOrd="0" parTransId="{6A4D820D-E99A-47C9-97AB-8DB6445707CD}" sibTransId="{DC34F9DB-5AAB-4DC6-95C9-ACFF51D8F159}"/>
    <dgm:cxn modelId="{2D2E9DAD-0923-4C6C-93FF-CE3217C40524}" type="presOf" srcId="{98516884-164F-4C30-BC8E-A6963BADB606}" destId="{4E20F2EF-C7D9-4CCF-8D5D-3DF5B9563AA9}" srcOrd="0" destOrd="0" presId="urn:microsoft.com/office/officeart/2005/8/layout/process2"/>
    <dgm:cxn modelId="{F8276E0F-5797-43B5-B1F5-A6456816A26B}" type="presOf" srcId="{CA98A5FC-DA35-43BF-8638-B0CF4F6D4354}" destId="{14AEE4BF-4C03-46A1-9A99-34036DE89510}" srcOrd="0" destOrd="0" presId="urn:microsoft.com/office/officeart/2005/8/layout/process2"/>
    <dgm:cxn modelId="{0E8DC390-2DC6-43C0-935C-2C68FA8ECC1F}" type="presOf" srcId="{6D50DDA7-2E7B-43F4-9756-ACE2FD2953D0}" destId="{5822053A-CC02-4784-8FEE-554254B4910F}" srcOrd="0" destOrd="0" presId="urn:microsoft.com/office/officeart/2005/8/layout/process2"/>
    <dgm:cxn modelId="{5CC7403E-CE79-4F32-9EF2-9BC6660878E0}" type="presOf" srcId="{4E20AEEB-A5F6-47FB-BBA5-03D9B0EADE1A}" destId="{643E81FD-1200-4750-BE7F-AF435FC3BCFB}" srcOrd="1" destOrd="0" presId="urn:microsoft.com/office/officeart/2005/8/layout/process2"/>
    <dgm:cxn modelId="{5179D84A-8E3D-4F85-9866-674FC0C9184E}" type="presOf" srcId="{48F85483-2665-44C3-87CC-2ADFCD8E4458}" destId="{1D3DB844-720E-4FD4-A672-8B413541CECF}" srcOrd="0" destOrd="0" presId="urn:microsoft.com/office/officeart/2005/8/layout/process2"/>
    <dgm:cxn modelId="{DED673F2-AE8C-420D-B01D-746279EC506F}" srcId="{CA98A5FC-DA35-43BF-8638-B0CF4F6D4354}" destId="{11176964-5AC9-4DFA-BCCA-505CACFFB12B}" srcOrd="3" destOrd="0" parTransId="{0AEE6059-0DAE-42C0-B9A5-5473F4B2A1AD}" sibTransId="{46A4396D-71BA-4410-A655-1D72FE27EC30}"/>
    <dgm:cxn modelId="{62267E41-2E5F-49E0-936A-0AF3470A9029}" type="presOf" srcId="{DC34F9DB-5AAB-4DC6-95C9-ACFF51D8F159}" destId="{82CFE1ED-63E9-456C-8F58-A9366A90155C}" srcOrd="0" destOrd="0" presId="urn:microsoft.com/office/officeart/2005/8/layout/process2"/>
    <dgm:cxn modelId="{8519B38E-CAC3-44D6-8D6A-7F08834B779A}" type="presParOf" srcId="{14AEE4BF-4C03-46A1-9A99-34036DE89510}" destId="{1D3DB844-720E-4FD4-A672-8B413541CECF}" srcOrd="0" destOrd="0" presId="urn:microsoft.com/office/officeart/2005/8/layout/process2"/>
    <dgm:cxn modelId="{A236513A-0474-4B13-B5EB-F0BEEFE93A90}" type="presParOf" srcId="{14AEE4BF-4C03-46A1-9A99-34036DE89510}" destId="{9184781E-1749-4564-9F7C-3F4D5DDF9E50}" srcOrd="1" destOrd="0" presId="urn:microsoft.com/office/officeart/2005/8/layout/process2"/>
    <dgm:cxn modelId="{92ECF627-A944-4BCE-9D5B-3C70C1DF15B5}" type="presParOf" srcId="{9184781E-1749-4564-9F7C-3F4D5DDF9E50}" destId="{ECEF086E-E3B0-4106-8283-A25168E3E1D0}" srcOrd="0" destOrd="0" presId="urn:microsoft.com/office/officeart/2005/8/layout/process2"/>
    <dgm:cxn modelId="{16B1D40F-4564-4826-9BA3-BACB3F23561A}" type="presParOf" srcId="{14AEE4BF-4C03-46A1-9A99-34036DE89510}" destId="{4E20F2EF-C7D9-4CCF-8D5D-3DF5B9563AA9}" srcOrd="2" destOrd="0" presId="urn:microsoft.com/office/officeart/2005/8/layout/process2"/>
    <dgm:cxn modelId="{A6A67484-A03D-4D41-8F15-AFE8B45EFBFE}" type="presParOf" srcId="{14AEE4BF-4C03-46A1-9A99-34036DE89510}" destId="{82CFE1ED-63E9-456C-8F58-A9366A90155C}" srcOrd="3" destOrd="0" presId="urn:microsoft.com/office/officeart/2005/8/layout/process2"/>
    <dgm:cxn modelId="{F59DD728-20FF-4567-97C2-BCC888173298}" type="presParOf" srcId="{82CFE1ED-63E9-456C-8F58-A9366A90155C}" destId="{F2935D11-7FDD-406C-A37B-ED2CE26D9AB7}" srcOrd="0" destOrd="0" presId="urn:microsoft.com/office/officeart/2005/8/layout/process2"/>
    <dgm:cxn modelId="{860885DD-4736-443C-A8D1-CF8FB13012D6}" type="presParOf" srcId="{14AEE4BF-4C03-46A1-9A99-34036DE89510}" destId="{5822053A-CC02-4784-8FEE-554254B4910F}" srcOrd="4" destOrd="0" presId="urn:microsoft.com/office/officeart/2005/8/layout/process2"/>
    <dgm:cxn modelId="{DCCA8CD2-58D8-4368-9195-FCEC37088B74}" type="presParOf" srcId="{14AEE4BF-4C03-46A1-9A99-34036DE89510}" destId="{750C4E88-A1A1-4289-BE8E-A213E8D1D72E}" srcOrd="5" destOrd="0" presId="urn:microsoft.com/office/officeart/2005/8/layout/process2"/>
    <dgm:cxn modelId="{EAED3203-C5D4-43C5-9E89-E789F9F5C930}" type="presParOf" srcId="{750C4E88-A1A1-4289-BE8E-A213E8D1D72E}" destId="{643E81FD-1200-4750-BE7F-AF435FC3BCFB}" srcOrd="0" destOrd="0" presId="urn:microsoft.com/office/officeart/2005/8/layout/process2"/>
    <dgm:cxn modelId="{E71E84A5-0FC6-40D2-9753-DC639B0E7DD5}" type="presParOf" srcId="{14AEE4BF-4C03-46A1-9A99-34036DE89510}" destId="{AE8706FE-8505-4514-8B48-07A63C34836A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DB844-720E-4FD4-A672-8B413541CECF}">
      <dsp:nvSpPr>
        <dsp:cNvPr id="0" name=""/>
        <dsp:cNvSpPr/>
      </dsp:nvSpPr>
      <dsp:spPr>
        <a:xfrm rot="16200000">
          <a:off x="40481" y="125010"/>
          <a:ext cx="1494678" cy="123644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Целевой</a:t>
          </a:r>
          <a:r>
            <a:rPr lang="ru-RU" sz="1600" kern="1200" dirty="0" smtClean="0"/>
            <a:t> </a:t>
          </a:r>
          <a:r>
            <a:rPr lang="ru-RU" sz="1600" b="1" kern="1200" dirty="0" smtClean="0"/>
            <a:t>блок</a:t>
          </a:r>
          <a:endParaRPr lang="ru-RU" sz="1600" b="1" kern="1200" dirty="0"/>
        </a:p>
      </dsp:txBody>
      <dsp:txXfrm>
        <a:off x="76695" y="161224"/>
        <a:ext cx="1422250" cy="1164020"/>
      </dsp:txXfrm>
    </dsp:sp>
    <dsp:sp modelId="{9184781E-1749-4564-9F7C-3F4D5DDF9E50}">
      <dsp:nvSpPr>
        <dsp:cNvPr id="0" name=""/>
        <dsp:cNvSpPr/>
      </dsp:nvSpPr>
      <dsp:spPr>
        <a:xfrm rot="16198782" flipV="1">
          <a:off x="637491" y="1546449"/>
          <a:ext cx="300068" cy="604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769384" y="1444799"/>
        <a:ext cx="36287" cy="281924"/>
      </dsp:txXfrm>
    </dsp:sp>
    <dsp:sp modelId="{4E20F2EF-C7D9-4CCF-8D5D-3DF5B9563AA9}">
      <dsp:nvSpPr>
        <dsp:cNvPr id="0" name=""/>
        <dsp:cNvSpPr/>
      </dsp:nvSpPr>
      <dsp:spPr>
        <a:xfrm rot="16200000">
          <a:off x="39904" y="1791919"/>
          <a:ext cx="1494678" cy="11610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Содержательный блок</a:t>
          </a:r>
          <a:endParaRPr lang="ru-RU" sz="1400" b="1" kern="1200" dirty="0"/>
        </a:p>
      </dsp:txBody>
      <dsp:txXfrm>
        <a:off x="73910" y="1825925"/>
        <a:ext cx="1426666" cy="1093038"/>
      </dsp:txXfrm>
    </dsp:sp>
    <dsp:sp modelId="{82CFE1ED-63E9-456C-8F58-A9366A90155C}">
      <dsp:nvSpPr>
        <dsp:cNvPr id="0" name=""/>
        <dsp:cNvSpPr/>
      </dsp:nvSpPr>
      <dsp:spPr>
        <a:xfrm rot="16170342" flipV="1">
          <a:off x="661471" y="3200316"/>
          <a:ext cx="278016" cy="902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773512" y="3133530"/>
        <a:ext cx="54166" cy="250933"/>
      </dsp:txXfrm>
    </dsp:sp>
    <dsp:sp modelId="{5822053A-CC02-4784-8FEE-554254B4910F}">
      <dsp:nvSpPr>
        <dsp:cNvPr id="0" name=""/>
        <dsp:cNvSpPr/>
      </dsp:nvSpPr>
      <dsp:spPr>
        <a:xfrm rot="16200000">
          <a:off x="25614" y="3462712"/>
          <a:ext cx="1494678" cy="11323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Процессуальный блок</a:t>
          </a:r>
          <a:endParaRPr lang="ru-RU" sz="1400" b="1" kern="1200" dirty="0"/>
        </a:p>
      </dsp:txBody>
      <dsp:txXfrm>
        <a:off x="58778" y="3495876"/>
        <a:ext cx="1428350" cy="1065972"/>
      </dsp:txXfrm>
    </dsp:sp>
    <dsp:sp modelId="{750C4E88-A1A1-4289-BE8E-A213E8D1D72E}">
      <dsp:nvSpPr>
        <dsp:cNvPr id="0" name=""/>
        <dsp:cNvSpPr/>
      </dsp:nvSpPr>
      <dsp:spPr>
        <a:xfrm rot="5426349">
          <a:off x="562070" y="4873159"/>
          <a:ext cx="408389" cy="56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749367" y="4697235"/>
        <a:ext cx="33925" cy="391427"/>
      </dsp:txXfrm>
    </dsp:sp>
    <dsp:sp modelId="{AE8706FE-8505-4514-8B48-07A63C34836A}">
      <dsp:nvSpPr>
        <dsp:cNvPr id="0" name=""/>
        <dsp:cNvSpPr/>
      </dsp:nvSpPr>
      <dsp:spPr>
        <a:xfrm rot="16200000">
          <a:off x="-25721" y="5207847"/>
          <a:ext cx="1570803" cy="110553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0000"/>
                <a:satMod val="250000"/>
              </a:schemeClr>
            </a:gs>
            <a:gs pos="72000">
              <a:schemeClr val="accent1">
                <a:tint val="75000"/>
                <a:satMod val="210000"/>
              </a:schemeClr>
            </a:gs>
            <a:gs pos="100000">
              <a:schemeClr val="accent1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Диагностический</a:t>
          </a:r>
          <a:r>
            <a:rPr lang="ru-RU" sz="1400" kern="1200" dirty="0" smtClean="0"/>
            <a:t> </a:t>
          </a:r>
          <a:r>
            <a:rPr lang="ru-RU" sz="1400" b="1" kern="1200" dirty="0" smtClean="0"/>
            <a:t>блок</a:t>
          </a:r>
          <a:endParaRPr lang="ru-RU" sz="1400" b="1" kern="1200" dirty="0"/>
        </a:p>
      </dsp:txBody>
      <dsp:txXfrm>
        <a:off x="6659" y="5240227"/>
        <a:ext cx="1506043" cy="1040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13B0A0-95B8-4717-8485-8D7CC678C9B7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B2F30C-C1E4-4358-A64E-9624ABCE4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084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своем выступлении, мы бы хотели отразить достигнутые результаты</a:t>
            </a:r>
            <a:r>
              <a:rPr lang="ru-RU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эффекты реализации научно- прикладного проекта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Тема и </a:t>
            </a:r>
            <a:r>
              <a:rPr lang="ru-RU" sz="1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Цель проекта  отвечает стратегии социально-экономического развития Челябинской области до 2020, отражает задачи Концепции развития естественно-математического и технологического образования в Челябинской области «ТЕМП» </a:t>
            </a:r>
            <a:endParaRPr lang="ru-RU" sz="1600" dirty="0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93EA70-4960-41FC-8660-DC2F0CB5B064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Эффективность представляемого опыта с точки зрения полученных результатов</a:t>
            </a:r>
            <a:r>
              <a:rPr lang="ru-RU" sz="18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имеет несомненную ценность для региональной образовательной системы  -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своей деятельности школа № 95  акцентирует внимание на пропедевтику формирования инженерной культуры в образовательной организации, направленной на повышение престижа рабочих профессий, востребованных на региональном рынке труда. Педагогическая направленность заключается в реализации инновационной модели обучения, основанной на использовании проектного подхода, использовании технологий и методик ТРИЗ, IT-технологий, использовании робототехники, позволяющих согласовывать цели, содержание дисциплин разных циклов, а также методы и формы обучения в рамках образовательных отношений</a:t>
            </a:r>
            <a:endParaRPr lang="ru-RU" sz="1800" dirty="0" smtClean="0"/>
          </a:p>
          <a:p>
            <a:endParaRPr lang="ru-RU" sz="8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8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8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BFF74-5C12-4110-B554-B81DA498F5B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142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Мероприятия , направленные</a:t>
            </a:r>
            <a:r>
              <a:rPr lang="ru-RU" sz="18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решение задач проекта </a:t>
            </a:r>
            <a:r>
              <a:rPr lang="ru-RU" sz="18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позволили улучшить,  обогатить,  а в некоторых моментах кардинально  преобразовать существующие  практики в  традиционной региональной образовательной системе. Речь идет о реализации ВОС « Лесная школа» 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Отличительной чертой которых является разнообразие организационных форм и учет индивидуальных особенностей каждого обучающегося, позволяющих формировать инженерное и критическое мышление, рост творческого потенциала, познавательных мотивов, обогащение форм взаимодействия со сверстниками и взрослыми в познавательной деятельности с использованием ресурсов сетевых партнеров.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прошедший год </a:t>
            </a:r>
            <a:r>
              <a:rPr lang="ru-RU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718 обучающихся 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получили возможность учиться в расширенном образовательном пространстве интеллектуально-мотивационной среды. Опыт обобщен</a:t>
            </a:r>
            <a:r>
              <a:rPr lang="ru-RU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научно – методических материалах ( статья, входящая в перечень ВАК) и сборник</a:t>
            </a:r>
            <a:endParaRPr lang="ru-RU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B2F30C-C1E4-4358-A64E-9624ABCE473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176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Важной особенностью проекта является системный подход по отражению указанной выше региональной специфики в содержании и технологии реализации основной образовательной программы начального общего образования Школы, который выражается не во фрагментарном обращении к региональной специфике в отдельных частях программы, а в создании целостной ее части, формируемой участниками образовательных отношений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проектировании основной образовательной программы МБОУ «Начальная общеобразовательная школа № 95 г. Челябинска» в условиях инновационной деятельности ( реализации научно-</a:t>
            </a:r>
            <a:r>
              <a:rPr lang="ru-RU" sz="1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прикладного проекта) в основу 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была положена структурно-функциональная модель педагогического сопровождения личностного развития детей.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B2F30C-C1E4-4358-A64E-9624ABCE473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Полученные  РИП результаты дают представление о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неслучайности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устойчивости  реализуемого проекта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Положительные изменения фиксируются нами и с помощью обработки результатов при использовании методов математической статистики.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качестве примера на следующих слайдах приведены результаты диагностики уровня учебной мотивации обучающихся последней выездной образовательной сессии в национальном парке </a:t>
            </a:r>
            <a:r>
              <a:rPr lang="ru-RU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Зюраткуль</a:t>
            </a:r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Статистический анализ полученных данных проведен с использованием критерия Стьюдента.  Результаты свидетельствуют о том, что в контрольной группе статистически достоверные сдвиги отсутствуют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BFF74-5C12-4110-B554-B81DA498F5B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204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то время как в экспериментальной группе фиксируются статистически достоверные отличия между показателями пред и пост – теста, что свидетельствует</a:t>
            </a:r>
            <a:r>
              <a:rPr lang="ru-RU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 действительно положительных результатах</a:t>
            </a:r>
            <a:endParaRPr lang="ru-RU" sz="2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B2F30C-C1E4-4358-A64E-9624ABCE473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172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Реализация НПП соответствует главной задаче российской образовательной политики – обеспечению современного качества образования на основе сохранения его фундаментальности и соответствия актуальным и перспективным потребностям личности, общества, государства.</a:t>
            </a:r>
          </a:p>
          <a:p>
            <a:r>
              <a:rPr lang="ru-RU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Возможность использования результатов в деятельности образовательных учреждений, некоммерческих и иных организациях, заинтересованных в представляемом опыте.</a:t>
            </a: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D72E-CA49-4B46-8D2A-FF8448DB692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874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Таким образом,</a:t>
            </a:r>
            <a:r>
              <a:rPr lang="ru-RU" sz="20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дальнейшее развитие проекта обеспечит </a:t>
            </a:r>
            <a:r>
              <a:rPr lang="ru-RU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участникам образовательных отношений :</a:t>
            </a:r>
          </a:p>
          <a:p>
            <a:r>
              <a:rPr lang="ru-RU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Педагогам-  усиление профессиональной подготовки и индивидуализацию профессионального становления в избыточной образовательной среде, </a:t>
            </a:r>
          </a:p>
          <a:p>
            <a:r>
              <a:rPr lang="ru-RU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Обучающимся- реализацию  индивидуальных образовательных программ,   адекватных развитию склонности и способности   ребенка</a:t>
            </a:r>
          </a:p>
          <a:p>
            <a:r>
              <a:rPr lang="ru-RU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Родителям- удовлетворение качеством образования.</a:t>
            </a:r>
          </a:p>
          <a:p>
            <a:r>
              <a:rPr lang="ru-RU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8D72E-CA49-4B46-8D2A-FF8448DB692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6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373FA-9FFC-4B0D-B080-73F09E6113F9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CA625-6E2C-4A2A-83F0-794FE7F93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7856E-5009-4FA8-85CF-709300927F06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F1CAF-982B-4F13-8FD0-4B00D49E8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0F893-3A13-4A5A-A27D-16CF2D328F7F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20C00-ADBB-46DF-B104-E825AB968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B9703-C41E-434E-88F9-A0B275CC6EB2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8C19-9BF8-4BA6-B2B8-CB899D8C9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247D8-EBC4-4EC0-BB8D-19EB7962EDCC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75F62-752C-4013-84AC-965F34F40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DDCC3-E62A-4DE5-91D3-A16A051ED480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22F76-6CB1-45CA-9EE3-DDDACA380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5209F-8A52-4F52-9263-398F27A51622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54880-DE19-46B8-89C0-570952654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E266F-E6DD-4919-9175-623E413F1D21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64480-3B15-4986-825D-74A52DBEB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AD0B4-6BB6-46E7-A818-156DD96A0F75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3800A-DAF4-4911-BDC8-985346765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D1412-AEBD-471F-B1B3-B06C72661320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5E4A5-C3F2-4437-98B2-42FC0EE39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F811D-0F2D-4D33-8D06-B36CCF2D21DF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04B49-A662-46C5-9EDB-C696168EC3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9428BC-F1A5-4DFD-8A0E-E5B8F8BB3E39}" type="datetimeFigureOut">
              <a:rPr lang="ru-RU"/>
              <a:pPr>
                <a:defRPr/>
              </a:pPr>
              <a:t>20.03.2018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AF8727-875A-49CE-B247-7604CA8194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66" r:id="rId4"/>
    <p:sldLayoutId id="2147483675" r:id="rId5"/>
    <p:sldLayoutId id="2147483667" r:id="rId6"/>
    <p:sldLayoutId id="2147483668" r:id="rId7"/>
    <p:sldLayoutId id="2147483676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j03cmwjLPLAhUIMJoKHdXvDnsQjRwIBw&amp;url=http://mounosh95.ru/&amp;bvm=bv.116573086,bs.2,d.bGQ&amp;psig=AFQjCNHLirWgvsbBwIEdUopb9bGXbM8XSA&amp;ust=1457595455345513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www.google.ru/url?sa=i&amp;rct=j&amp;q=&amp;esrc=s&amp;source=images&amp;cd=&amp;cad=rja&amp;uact=8&amp;ved=0ahUKEwiFpaSs8bLLAhXGd5oKHd_7BBoQjRwIBw&amp;url=http://mousoh2.ucoz.ru/&amp;psig=AFQjCNFOAY4nWbvBI0Yz9LxwDBTXzXYj1A&amp;ust=1457588194151248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4" descr="http://mounosh95.ru/assets/templates/mounosh95/images/gerb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10" y="142852"/>
            <a:ext cx="1032390" cy="110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imc-vuralsk.ucoz.ru/MONITORING/mini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0"/>
            <a:ext cx="1728192" cy="15297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0"/>
            <a:ext cx="1080119" cy="1102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1571604" y="5777691"/>
            <a:ext cx="74739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учреждение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«Начальная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общеобразовательная школа № 95 г. Челябинска»</a:t>
            </a:r>
          </a:p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Емельянова Лилия Алексеевна, директор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99" y="150716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Научно-прикладной проект </a:t>
            </a:r>
          </a:p>
          <a:p>
            <a:pPr lvl="0"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Концептуализация и распространение инновационного опыта разработки и реализации основной образовательной программы начального общего образования, отражающей региональные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посредством использования ресурсов сетевого взаимодействия с профессиональными сообществами»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на примере реализации мероприятий регионального проекта «ТЕМП» в МБОУ «НОШ № 95 г. Челябинска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»)»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4836509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Руководитель проекта: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Машуков Александр Васильевич, заведующий учебно-методическим центром проектирование инноваций  ГБУ ДПО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ЧИППКРО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2"/>
          <p:cNvSpPr>
            <a:spLocks noChangeArrowheads="1"/>
          </p:cNvSpPr>
          <p:nvPr/>
        </p:nvSpPr>
        <p:spPr bwMode="auto">
          <a:xfrm>
            <a:off x="1214414" y="214290"/>
            <a:ext cx="7270750" cy="792162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0000" algn="ctr">
            <a:solidFill>
              <a:srgbClr val="C17529"/>
            </a:solidFill>
            <a:round/>
            <a:headEnd/>
            <a:tailEnd/>
          </a:ln>
          <a:effectLst>
            <a:outerShdw dist="50800" dir="5400000" rotWithShape="0">
              <a:srgbClr val="4E3B30">
                <a:alpha val="59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Цели и задачи проекта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1142984"/>
            <a:ext cx="8286808" cy="785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457200" indent="-45720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Популяризация опыта региональной инновационной площадки МБОУ «НОШ № 95 г. Челябинска» в 201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году: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4"/>
          <p:cNvSpPr>
            <a:spLocks noChangeArrowheads="1"/>
          </p:cNvSpPr>
          <p:nvPr/>
        </p:nvSpPr>
        <p:spPr bwMode="auto">
          <a:xfrm>
            <a:off x="785786" y="5500702"/>
            <a:ext cx="7929618" cy="9749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663300"/>
            </a:solidFill>
            <a:round/>
            <a:headEnd/>
            <a:tailEnd/>
          </a:ln>
        </p:spPr>
        <p:txBody>
          <a:bodyPr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обобщение промежуточных результатов деятельности региональной инновационной площадки в 201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г.(доклад)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4"/>
          <p:cNvSpPr>
            <a:spLocks noChangeArrowheads="1"/>
          </p:cNvSpPr>
          <p:nvPr/>
        </p:nvSpPr>
        <p:spPr bwMode="auto">
          <a:xfrm>
            <a:off x="785786" y="4214818"/>
            <a:ext cx="7929618" cy="107157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663300"/>
            </a:solidFill>
            <a:round/>
            <a:headEnd/>
            <a:tailEnd/>
          </a:ln>
        </p:spPr>
        <p:txBody>
          <a:bodyPr anchor="ctr"/>
          <a:lstStyle/>
          <a:p>
            <a:pPr marL="0" lvl="1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концептуализация опыта региональной инновационной площадки МБОУ «НОШ № 95 г. Челябинска» в виде научно-методической (учебно-методической) публикации, размещенной в РИНЦ (сборник)</a:t>
            </a:r>
          </a:p>
          <a:p>
            <a:pPr algn="just"/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4"/>
          <p:cNvSpPr>
            <a:spLocks noChangeArrowheads="1"/>
          </p:cNvSpPr>
          <p:nvPr/>
        </p:nvSpPr>
        <p:spPr bwMode="auto">
          <a:xfrm>
            <a:off x="785787" y="3214686"/>
            <a:ext cx="7858179" cy="8572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663300"/>
            </a:solidFill>
            <a:round/>
            <a:headEnd/>
            <a:tailEnd/>
          </a:ln>
        </p:spPr>
        <p:txBody>
          <a:bodyPr anchor="ctr"/>
          <a:lstStyle/>
          <a:p>
            <a:pPr marL="0" lvl="1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обобщение результатов деятельности региональной инновационной площадки в 201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году в виде научно-прикладной статьи, опубликованной в журнале, входящем в перечень,  рекомендованный ВАК</a:t>
            </a:r>
          </a:p>
          <a:p>
            <a:pPr algn="just"/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4"/>
          <p:cNvSpPr>
            <a:spLocks noChangeArrowheads="1"/>
          </p:cNvSpPr>
          <p:nvPr/>
        </p:nvSpPr>
        <p:spPr bwMode="auto">
          <a:xfrm>
            <a:off x="785786" y="2071678"/>
            <a:ext cx="7786741" cy="10001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 algn="ctr">
            <a:solidFill>
              <a:srgbClr val="663300"/>
            </a:solidFill>
            <a:round/>
            <a:headEnd/>
            <a:tailEnd/>
          </a:ln>
        </p:spPr>
        <p:txBody>
          <a:bodyPr anchor="ctr"/>
          <a:lstStyle/>
          <a:p>
            <a:pPr marL="0" lvl="1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стажировки по разработанной дополнительной профессиональной программе на базе региональной инновационной площадки МБОУ «НОШ № 95 г. Челябинска»</a:t>
            </a:r>
          </a:p>
          <a:p>
            <a:pPr algn="just"/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1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61336"/>
              </p:ext>
            </p:extLst>
          </p:nvPr>
        </p:nvGraphicFramePr>
        <p:xfrm>
          <a:off x="500034" y="806126"/>
          <a:ext cx="8358246" cy="5858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8246"/>
              </a:tblGrid>
              <a:tr h="816195"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Серия </a:t>
                      </a:r>
                      <a:r>
                        <a:rPr lang="ru-RU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вебинаров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(трудоёмкость не менее  1 ч.). Участие  в </a:t>
                      </a:r>
                      <a:r>
                        <a:rPr lang="ru-RU" sz="20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вебинаре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не менее 150 педагогических  и руководящих работников общеобразовательных 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организаций Челябинской области и Российской Федерации.</a:t>
                      </a:r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63527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Стажировка на базе МБОУ «НОШ № 95 г. Челябинска», (трудоёмкость не менее 16 часов, участие  не менее 10 руководителей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10 руководителей общеобразовательных  организаций не менее, чем из 3 муниципальных  образований Челябинской 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области)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886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Научно-прикладная статья ВАК по теме 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научно-прикладного 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проекта в объеме 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0,5 п.л.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4690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Сборник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РИНЦ (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 не менее 2 п.л.)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457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 </a:t>
                      </a:r>
                      <a:r>
                        <a:rPr lang="de-DE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V </a:t>
                      </a: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 – практической конференции «Совершенствовании исследовательских компетенций педагогов  как фактор инновационного развития в условиях самообучающейся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организации»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457">
                <a:tc>
                  <a:txBody>
                    <a:bodyPr/>
                    <a:lstStyle/>
                    <a:p>
                      <a:pPr algn="just"/>
                      <a:r>
                        <a:rPr lang="ru-RU" sz="20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  <a:r>
                        <a:rPr lang="ru-RU" sz="2000" b="0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 </a:t>
                      </a:r>
                      <a:r>
                        <a:rPr lang="ru-RU" sz="2000" b="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Всероссийской научно-практическая конференции «Проектная и учебно-исследовательская деятельность учащихся: от замысла к итогам. Проблемы и решения» </a:t>
                      </a:r>
                      <a:endParaRPr lang="ru-RU" sz="2000" b="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2"/>
          <p:cNvSpPr>
            <a:spLocks noChangeArrowheads="1"/>
          </p:cNvSpPr>
          <p:nvPr/>
        </p:nvSpPr>
        <p:spPr bwMode="auto">
          <a:xfrm>
            <a:off x="1000100" y="0"/>
            <a:ext cx="7270750" cy="64931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0000" algn="ctr">
            <a:solidFill>
              <a:srgbClr val="C17529"/>
            </a:solidFill>
            <a:round/>
            <a:headEnd/>
            <a:tailEnd/>
          </a:ln>
          <a:effectLst>
            <a:outerShdw dist="50800" dir="5400000" rotWithShape="0">
              <a:srgbClr val="4E3B30">
                <a:alpha val="59999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Мероприятия по выполнению основных задач проекта</a:t>
            </a:r>
            <a:endParaRPr lang="ru-RU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5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03350" y="2133600"/>
            <a:ext cx="2305050" cy="1223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содействие; поддержка; взаимодействие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24300" y="2133600"/>
            <a:ext cx="2519363" cy="1223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сопровождения: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педагоги, специалисты, </a:t>
            </a:r>
            <a:r>
              <a:rPr lang="ru-RU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тьюторы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менторы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коучи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88125" y="2133600"/>
            <a:ext cx="2160588" cy="1223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положительного отношения к миру, людям, себе. Формирование субьектности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879982962"/>
              </p:ext>
            </p:extLst>
          </p:nvPr>
        </p:nvGraphicFramePr>
        <p:xfrm>
          <a:off x="-67718" y="74613"/>
          <a:ext cx="1544093" cy="685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1547813" y="836613"/>
            <a:ext cx="6985000" cy="9810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педагогическое сопровождение личностного развития детей школьного возраста, обеспечивающее выявление и развитие изобретательских, инженерно-конструкторских, творческих, исследовательских способностей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76375" y="3500438"/>
            <a:ext cx="2232025" cy="1512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1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Виды деятельности школьников: </a:t>
            </a:r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учебная деятельность, научно-исследовательская, проектная , коммуникативная познавательная</a:t>
            </a:r>
          </a:p>
          <a:p>
            <a:pPr algn="ctr"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24300" y="3500438"/>
            <a:ext cx="2520950" cy="1512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и методы: </a:t>
            </a: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азновозрастное обучение, смешанное обучение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ситуации,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учебного и внеурочного занятия, проектирование беседы с учащимися, игры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чтение художественной , научно-энциклопедической, справочной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 . 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8125" y="3500438"/>
            <a:ext cx="2233613" cy="1512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Средства: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  образовательной  робототехники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образовательные ресурсы, наглядные пособия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общение с детьми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художественная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среды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331913" y="5157788"/>
            <a:ext cx="2952750" cy="10064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Критерии и уровни личностного развития ребенка:</a:t>
            </a:r>
            <a:r>
              <a:rPr lang="ru-RU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понимание ребёнком нравственных норм и правил поведения, их применение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356100" y="5157788"/>
            <a:ext cx="4464050" cy="10064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Профессиональная компетентность педагогов: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умение выявлять личностные особенности, установки и направленность учащихся, оценивание состояния ребёнка, выстраивание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индивидуального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маршрута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03350" y="6237288"/>
            <a:ext cx="7345363" cy="431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Результат: 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Самореализация личностных качеств и потенциалов</a:t>
            </a:r>
          </a:p>
        </p:txBody>
      </p:sp>
      <p:sp>
        <p:nvSpPr>
          <p:cNvPr id="16396" name="Line 16"/>
          <p:cNvSpPr>
            <a:spLocks noChangeShapeType="1"/>
          </p:cNvSpPr>
          <p:nvPr/>
        </p:nvSpPr>
        <p:spPr bwMode="auto">
          <a:xfrm>
            <a:off x="1331913" y="2708275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17"/>
          <p:cNvSpPr>
            <a:spLocks noChangeShapeType="1"/>
          </p:cNvSpPr>
          <p:nvPr/>
        </p:nvSpPr>
        <p:spPr bwMode="auto">
          <a:xfrm>
            <a:off x="3708400" y="27082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Line 18"/>
          <p:cNvSpPr>
            <a:spLocks noChangeShapeType="1"/>
          </p:cNvSpPr>
          <p:nvPr/>
        </p:nvSpPr>
        <p:spPr bwMode="auto">
          <a:xfrm>
            <a:off x="6443663" y="27082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Line 19"/>
          <p:cNvSpPr>
            <a:spLocks noChangeShapeType="1"/>
          </p:cNvSpPr>
          <p:nvPr/>
        </p:nvSpPr>
        <p:spPr bwMode="auto">
          <a:xfrm>
            <a:off x="7740650" y="18446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20"/>
          <p:cNvSpPr>
            <a:spLocks noChangeShapeType="1"/>
          </p:cNvSpPr>
          <p:nvPr/>
        </p:nvSpPr>
        <p:spPr bwMode="auto">
          <a:xfrm>
            <a:off x="1258888" y="4221163"/>
            <a:ext cx="21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21"/>
          <p:cNvSpPr>
            <a:spLocks noChangeShapeType="1"/>
          </p:cNvSpPr>
          <p:nvPr/>
        </p:nvSpPr>
        <p:spPr bwMode="auto">
          <a:xfrm>
            <a:off x="3708400" y="42926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22"/>
          <p:cNvSpPr>
            <a:spLocks noChangeShapeType="1"/>
          </p:cNvSpPr>
          <p:nvPr/>
        </p:nvSpPr>
        <p:spPr bwMode="auto">
          <a:xfrm>
            <a:off x="6443663" y="42926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24"/>
          <p:cNvSpPr>
            <a:spLocks noChangeShapeType="1"/>
          </p:cNvSpPr>
          <p:nvPr/>
        </p:nvSpPr>
        <p:spPr bwMode="auto">
          <a:xfrm>
            <a:off x="8964613" y="1341438"/>
            <a:ext cx="0" cy="5111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Line 25"/>
          <p:cNvSpPr>
            <a:spLocks noChangeShapeType="1"/>
          </p:cNvSpPr>
          <p:nvPr/>
        </p:nvSpPr>
        <p:spPr bwMode="auto">
          <a:xfrm flipH="1">
            <a:off x="8748713" y="64531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8532813" y="1341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1547813" y="115888"/>
            <a:ext cx="741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Модель образования, обеспечивающая формирование инженерной культуры у младших 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Модель управления системой</a:t>
            </a:r>
            <a:endParaRPr lang="ru-RU" sz="2800" dirty="0"/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 l="26857" t="29213" r="25199" b="15959"/>
          <a:stretch>
            <a:fillRect/>
          </a:stretch>
        </p:blipFill>
        <p:spPr bwMode="auto">
          <a:xfrm>
            <a:off x="0" y="3571875"/>
            <a:ext cx="41910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AutoShape 2" descr="кеневин-управление.PNG"/>
          <p:cNvSpPr>
            <a:spLocks noChangeAspect="1" noChangeArrowheads="1"/>
          </p:cNvSpPr>
          <p:nvPr/>
        </p:nvSpPr>
        <p:spPr bwMode="auto">
          <a:xfrm>
            <a:off x="155575" y="-2057400"/>
            <a:ext cx="5715000" cy="42862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25391" t="27546" r="24999" b="18750"/>
          <a:stretch>
            <a:fillRect/>
          </a:stretch>
        </p:blipFill>
        <p:spPr bwMode="auto">
          <a:xfrm>
            <a:off x="4857752" y="1428736"/>
            <a:ext cx="4119079" cy="250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785786" y="1500174"/>
            <a:ext cx="33575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системы можно отнести к одному из 5 уровней «запутанности»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857752" y="4286256"/>
            <a:ext cx="4000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на каждом уровне существует наиболее подходящая стратегия управления этой системой и людьми и также закономерный путь упрощения этой системы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313" y="2357438"/>
          <a:ext cx="8620127" cy="2768601"/>
        </p:xfrm>
        <a:graphic>
          <a:graphicData uri="http://schemas.openxmlformats.org/drawingml/2006/table">
            <a:tbl>
              <a:tblPr/>
              <a:tblGrid>
                <a:gridCol w="3450382"/>
                <a:gridCol w="764440"/>
                <a:gridCol w="90384"/>
                <a:gridCol w="716888"/>
                <a:gridCol w="335731"/>
                <a:gridCol w="91681"/>
                <a:gridCol w="694134"/>
                <a:gridCol w="714377"/>
                <a:gridCol w="714377"/>
                <a:gridCol w="286163"/>
                <a:gridCol w="761570"/>
              </a:tblGrid>
              <a:tr h="27851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Контрольная </a:t>
                      </a:r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latin typeface="Times New Roman"/>
                        </a:rPr>
                        <a:t>группа*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7281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T-test for Dependent Samples (Spreadsheet1)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Marked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differences are significant at p &lt; ,05000</a:t>
                      </a:r>
                    </a:p>
                  </a:txBody>
                  <a:tcPr marL="4123" marR="4123" marT="4124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510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400"/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400"/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51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Mean</a:t>
                      </a:r>
                    </a:p>
                  </a:txBody>
                  <a:tcPr marL="4123" marR="4123" marT="41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Std.Dv.</a:t>
                      </a:r>
                    </a:p>
                  </a:txBody>
                  <a:tcPr marL="4123" marR="4123" marT="41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</a:p>
                  </a:txBody>
                  <a:tcPr marL="4123" marR="4123" marT="41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Diff.</a:t>
                      </a:r>
                    </a:p>
                  </a:txBody>
                  <a:tcPr marL="4123" marR="4123" marT="41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Std.Dv.</a:t>
                      </a:r>
                    </a:p>
                  </a:txBody>
                  <a:tcPr marL="4123" marR="4123" marT="41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</a:p>
                  </a:txBody>
                  <a:tcPr marL="4123" marR="4123" marT="41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df</a:t>
                      </a:r>
                    </a:p>
                  </a:txBody>
                  <a:tcPr marL="4123" marR="4123" marT="41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</a:p>
                  </a:txBody>
                  <a:tcPr marL="4123" marR="4123" marT="41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Входящая диагностика (до выездной образовательной сессии)</a:t>
                      </a:r>
                    </a:p>
                  </a:txBody>
                  <a:tcPr marL="4123" marR="4123" marT="4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18,18421</a:t>
                      </a:r>
                    </a:p>
                  </a:txBody>
                  <a:tcPr marL="4123" marR="4123" marT="4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2,252389</a:t>
                      </a:r>
                    </a:p>
                  </a:txBody>
                  <a:tcPr marL="4123" marR="4123" marT="4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Итоговая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диагностика (после выездной образовательной сессии)</a:t>
                      </a:r>
                    </a:p>
                  </a:txBody>
                  <a:tcPr marL="4123" marR="4123" marT="4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18,48684</a:t>
                      </a:r>
                    </a:p>
                  </a:txBody>
                  <a:tcPr marL="4123" marR="4123" marT="4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2,201004</a:t>
                      </a:r>
                    </a:p>
                  </a:txBody>
                  <a:tcPr marL="4123" marR="4123" marT="4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4123" marR="4123" marT="4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-0,302632</a:t>
                      </a:r>
                    </a:p>
                  </a:txBody>
                  <a:tcPr marL="4123" marR="4123" marT="4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1,244118</a:t>
                      </a:r>
                    </a:p>
                  </a:txBody>
                  <a:tcPr marL="4123" marR="4123" marT="4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-1,49949</a:t>
                      </a:r>
                    </a:p>
                  </a:txBody>
                  <a:tcPr marL="4123" marR="4123" marT="4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4123" marR="4123" marT="4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0,142231</a:t>
                      </a:r>
                    </a:p>
                  </a:txBody>
                  <a:tcPr marL="4123" marR="4123" marT="4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87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49263" algn="ctr" eaLnBrk="1" hangingPunct="1"/>
            <a:r>
              <a:rPr lang="ru-RU" sz="1600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Опросник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«Учебная мотивация школьников»</a:t>
            </a:r>
          </a:p>
          <a:p>
            <a:pPr indent="449263" algn="ctr" eaLnBrk="1" hangingPunct="1"/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(для обучающихся от 10 лет и старше)</a:t>
            </a:r>
            <a:endParaRPr lang="ru-RU" sz="16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algn="ctr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(модифицированная методика  </a:t>
            </a:r>
            <a:r>
              <a:rPr lang="ru-RU" sz="16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Н.Ц.Бадмаевой</a:t>
            </a:r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основе </a:t>
            </a:r>
          </a:p>
          <a:p>
            <a:pPr indent="449263" algn="ctr"/>
            <a:r>
              <a:rPr lang="ru-RU" sz="16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методики изучения мотивационной сферы учащихся </a:t>
            </a:r>
            <a:r>
              <a:rPr lang="ru-RU" sz="16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М.В.Матюхиной)</a:t>
            </a:r>
            <a:endParaRPr lang="ru-RU" sz="16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188" name="TextBox 3"/>
          <p:cNvSpPr txBox="1">
            <a:spLocks noChangeArrowheads="1"/>
          </p:cNvSpPr>
          <p:nvPr/>
        </p:nvSpPr>
        <p:spPr bwMode="auto">
          <a:xfrm>
            <a:off x="214282" y="5214950"/>
            <a:ext cx="882161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*Подсчет математической статистики произведен с помощью программы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STATISTICA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сетевым партнером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МБОУ «НОШ №95 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Челябинска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Южно-Уральским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государственным гуманитарно-педагогическим университетом </a:t>
            </a:r>
          </a:p>
        </p:txBody>
      </p:sp>
      <p:sp>
        <p:nvSpPr>
          <p:cNvPr id="6" name="Скругленный прямоугольник 2"/>
          <p:cNvSpPr>
            <a:spLocks noChangeArrowheads="1"/>
          </p:cNvSpPr>
          <p:nvPr/>
        </p:nvSpPr>
        <p:spPr bwMode="auto">
          <a:xfrm>
            <a:off x="428596" y="214290"/>
            <a:ext cx="8358246" cy="935062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0000" algn="ctr">
            <a:solidFill>
              <a:srgbClr val="C17529"/>
            </a:solidFill>
            <a:round/>
            <a:headEnd/>
            <a:tailEnd/>
          </a:ln>
          <a:effectLst>
            <a:outerShdw dist="50800" dir="5400000" rotWithShape="0">
              <a:srgbClr val="4E3B30">
                <a:alpha val="59999"/>
              </a:srgbClr>
            </a:outerShdw>
          </a:effectLst>
        </p:spPr>
        <p:txBody>
          <a:bodyPr anchor="ctr"/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Полученные региональной инновационной площадкой результаты  свидетельствуют об их устойчивости и позволяют определить дальнейший вектор (перспективы) развития научно-прикладного проекта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35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1643063"/>
          <a:ext cx="8715375" cy="3321049"/>
        </p:xfrm>
        <a:graphic>
          <a:graphicData uri="http://schemas.openxmlformats.org/drawingml/2006/table">
            <a:tbl>
              <a:tblPr/>
              <a:tblGrid>
                <a:gridCol w="3488507"/>
                <a:gridCol w="726305"/>
                <a:gridCol w="137965"/>
                <a:gridCol w="724810"/>
                <a:gridCol w="351662"/>
                <a:gridCol w="80472"/>
                <a:gridCol w="705340"/>
                <a:gridCol w="714375"/>
                <a:gridCol w="714375"/>
                <a:gridCol w="301579"/>
                <a:gridCol w="769985"/>
              </a:tblGrid>
              <a:tr h="278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Экспериментальная группа</a:t>
                      </a: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7170">
                <a:tc gridSpan="7"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T-test for Dependent Samples (Spreadsheet7)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Marked differences are significant at p &lt; ,05000</a:t>
                      </a:r>
                    </a:p>
                  </a:txBody>
                  <a:tcPr marL="4123" marR="4123" marT="412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472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400"/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400"/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472"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400"/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1400"/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47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Mean</a:t>
                      </a:r>
                    </a:p>
                  </a:txBody>
                  <a:tcPr marL="4123" marR="4123" marT="4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Std.Dv.</a:t>
                      </a:r>
                    </a:p>
                  </a:txBody>
                  <a:tcPr marL="4123" marR="4123" marT="4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</a:t>
                      </a:r>
                    </a:p>
                  </a:txBody>
                  <a:tcPr marL="4123" marR="4123" marT="4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Diff.</a:t>
                      </a:r>
                    </a:p>
                  </a:txBody>
                  <a:tcPr marL="4123" marR="4123" marT="4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Std.Dv.</a:t>
                      </a:r>
                    </a:p>
                  </a:txBody>
                  <a:tcPr marL="4123" marR="4123" marT="4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</a:t>
                      </a:r>
                    </a:p>
                  </a:txBody>
                  <a:tcPr marL="4123" marR="4123" marT="4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df</a:t>
                      </a:r>
                    </a:p>
                  </a:txBody>
                  <a:tcPr marL="4123" marR="4123" marT="4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</a:t>
                      </a:r>
                    </a:p>
                  </a:txBody>
                  <a:tcPr marL="4123" marR="4123" marT="412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Входящая диагностика (до выездной образовательной сессии)</a:t>
                      </a: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19,12857</a:t>
                      </a: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2,169762</a:t>
                      </a: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4123" marR="4123" marT="41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1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Промежуточная диагностика (после выездной образовательной сессии)</a:t>
                      </a: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19,57857</a:t>
                      </a: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2,291502</a:t>
                      </a: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-0,450000</a:t>
                      </a: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1,327387</a:t>
                      </a: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-2,83638</a:t>
                      </a: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0,005984</a:t>
                      </a:r>
                    </a:p>
                  </a:txBody>
                  <a:tcPr marL="4123" marR="4123" marT="41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65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648072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/>
              <a:t>Планимруемые</a:t>
            </a:r>
            <a:r>
              <a:rPr lang="ru-RU" sz="3200" dirty="0" smtClean="0"/>
              <a:t> Эффекты реализации проекта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495181"/>
              </p:ext>
            </p:extLst>
          </p:nvPr>
        </p:nvGraphicFramePr>
        <p:xfrm>
          <a:off x="18332" y="700353"/>
          <a:ext cx="9144000" cy="58548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6049"/>
                <a:gridCol w="6687951"/>
              </a:tblGrid>
              <a:tr h="408056"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Виды эффектов</a:t>
                      </a:r>
                    </a:p>
                  </a:txBody>
                  <a:tcPr marL="40392" marR="40392" marT="40392" marB="40392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Характеристика эффектов</a:t>
                      </a:r>
                    </a:p>
                  </a:txBody>
                  <a:tcPr marL="40392" marR="40392" marT="40392" marB="40392"/>
                </a:tc>
              </a:tr>
              <a:tr h="520624"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Информационные</a:t>
                      </a:r>
                    </a:p>
                  </a:txBody>
                  <a:tcPr marL="40392" marR="40392" marT="40392" marB="40392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Непрерывность, улучшение качества информационного обмена, передачи знаний, опыта </a:t>
                      </a:r>
                    </a:p>
                  </a:txBody>
                  <a:tcPr marL="40392" marR="40392" marT="40392" marB="40392"/>
                </a:tc>
              </a:tr>
              <a:tr h="700987"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Ресурсные</a:t>
                      </a:r>
                    </a:p>
                  </a:txBody>
                  <a:tcPr marL="40392" marR="40392" marT="40392" marB="40392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Возможности доступа к разнообразным ресурсам (идеям, знаниям, технологиям, человеческим, финансовым и др. ресурсам) </a:t>
                      </a:r>
                    </a:p>
                  </a:txBody>
                  <a:tcPr marL="40392" marR="40392" marT="40392" marB="40392"/>
                </a:tc>
              </a:tr>
              <a:tr h="900538"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Инфраструктурные</a:t>
                      </a:r>
                    </a:p>
                  </a:txBody>
                  <a:tcPr marL="40392" marR="40392" marT="40392" marB="40392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Возможности использования объектов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инновационной,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информационно-коммуникационной, социальной инфраструктуры участников сетевого взаимодействия</a:t>
                      </a:r>
                    </a:p>
                  </a:txBody>
                  <a:tcPr marL="40392" marR="40392" marT="40392" marB="40392"/>
                </a:tc>
              </a:tr>
              <a:tr h="900538"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Временные</a:t>
                      </a:r>
                    </a:p>
                  </a:txBody>
                  <a:tcPr marL="40392" marR="40392" marT="40392" marB="40392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Ускорение процессов мобилизации и передачи информации, знаний, опыта, технологий, а также обратной связи в процессах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коммуникации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392" marR="40392" marT="40392" marB="40392"/>
                </a:tc>
              </a:tr>
              <a:tr h="501436"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Управленческие</a:t>
                      </a:r>
                    </a:p>
                  </a:txBody>
                  <a:tcPr marL="40392" marR="40392" marT="40392" marB="40392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распределенных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  функций и ответственности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392" marR="40392" marT="40392" marB="40392"/>
                </a:tc>
              </a:tr>
              <a:tr h="900538"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Социальные</a:t>
                      </a:r>
                    </a:p>
                  </a:txBody>
                  <a:tcPr marL="40392" marR="40392" marT="40392" marB="40392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Расширение спектра возможностей академической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мобильности.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Улучшение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рейтинговых позиций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организации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педагогическом сообществе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392" marR="40392" marT="40392" marB="40392"/>
                </a:tc>
              </a:tr>
              <a:tr h="900538"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</a:t>
                      </a:r>
                    </a:p>
                  </a:txBody>
                  <a:tcPr marL="40392" marR="40392" marT="40392" marB="40392"/>
                </a:tc>
                <a:tc>
                  <a:txBody>
                    <a:bodyPr/>
                    <a:lstStyle/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Финансовое участие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совместных научных исследованиях и разработках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в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грантовых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проектах.</a:t>
                      </a:r>
                    </a:p>
                    <a:p>
                      <a:pPr marL="0" algn="just" rtl="0" eaLnBrk="1" latinLnBrk="0" hangingPunct="1">
                        <a:spcAft>
                          <a:spcPts val="0"/>
                        </a:spcAft>
                        <a:tabLst>
                          <a:tab pos="885190" algn="l"/>
                        </a:tabLs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Привлечение иных источников финансирования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0392" marR="40392" marT="40392" marB="4039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45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Перспективы развития научно- прикладного проекта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fontAlgn="base"/>
            <a:r>
              <a:rPr lang="ru-RU" dirty="0">
                <a:effectLst>
                  <a:outerShdw sx="0" sy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инфраструктуры для диссеминации эффективных моделей и технологий;</a:t>
            </a:r>
          </a:p>
          <a:p>
            <a:pPr lvl="0" fontAlgn="base"/>
            <a:r>
              <a:rPr lang="ru-RU" dirty="0">
                <a:effectLst>
                  <a:outerShdw sx="0" sy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создание условий по организации образовательного пространства, расширяющего возможности распространения инновационного опыта;</a:t>
            </a:r>
          </a:p>
          <a:p>
            <a:pPr lvl="0" fontAlgn="base"/>
            <a:r>
              <a:rPr lang="ru-RU" dirty="0">
                <a:effectLst>
                  <a:outerShdw sx="0" sy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кадрового ресурса по обеспечению модернизации системы образования на муниципальном уровне;</a:t>
            </a:r>
          </a:p>
          <a:p>
            <a:pPr lvl="0" fontAlgn="base"/>
            <a:r>
              <a:rPr lang="ru-RU" dirty="0">
                <a:effectLst>
                  <a:outerShdw sx="0" sy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разработка методических рекомендаций по проблеме </a:t>
            </a:r>
            <a:r>
              <a:rPr lang="ru-RU" dirty="0" smtClean="0">
                <a:effectLst>
                  <a:outerShdw sx="0" sy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научно- прикладного проекта;</a:t>
            </a:r>
            <a:endParaRPr lang="ru-RU" dirty="0">
              <a:effectLst>
                <a:outerShdw sx="0" sy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fontAlgn="base"/>
            <a:r>
              <a:rPr lang="ru-RU" dirty="0">
                <a:effectLst>
                  <a:outerShdw sx="0" sy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содействие внедрению инновационного  опыта в образовательную практику образовательных организаций Челябинской </a:t>
            </a:r>
            <a:r>
              <a:rPr lang="ru-RU" dirty="0" smtClean="0">
                <a:effectLst>
                  <a:outerShdw sx="0" sy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dirty="0">
              <a:effectLst>
                <a:outerShdw sx="0" sy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64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1562</TotalTime>
  <Words>1377</Words>
  <Application>Microsoft Office PowerPoint</Application>
  <PresentationFormat>Экран (4:3)</PresentationFormat>
  <Paragraphs>167</Paragraphs>
  <Slides>9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управления системой</vt:lpstr>
      <vt:lpstr>Презентация PowerPoint</vt:lpstr>
      <vt:lpstr>Презентация PowerPoint</vt:lpstr>
      <vt:lpstr>Планимруемые Эффекты реализации проекта</vt:lpstr>
      <vt:lpstr>Перспективы развития научно- прикладного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Director</dc:creator>
  <cp:lastModifiedBy>Машуков</cp:lastModifiedBy>
  <cp:revision>160</cp:revision>
  <cp:lastPrinted>2017-12-19T03:06:30Z</cp:lastPrinted>
  <dcterms:created xsi:type="dcterms:W3CDTF">2016-11-19T13:20:26Z</dcterms:created>
  <dcterms:modified xsi:type="dcterms:W3CDTF">2018-03-20T12:14:34Z</dcterms:modified>
</cp:coreProperties>
</file>