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2" r:id="rId3"/>
    <p:sldId id="264" r:id="rId4"/>
    <p:sldId id="263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D07"/>
    <a:srgbClr val="170603"/>
    <a:srgbClr val="9A0A1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61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1FBE9-A509-4B2E-9173-AF4F23D63AB4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FAF28-9BBF-4E90-B451-E67E8F5D23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8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9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47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1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21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0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58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15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6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3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7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EA45DEE-97BD-44C1-A316-5D2C8F8FDF03}" type="datetimeFigureOut">
              <a:rPr lang="ru-RU" smtClean="0"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08328ED-354E-4492-A07B-A0298087A4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буквы1.jpg"/>
          <p:cNvPicPr>
            <a:picLocks noChangeAspect="1"/>
          </p:cNvPicPr>
          <p:nvPr/>
        </p:nvPicPr>
        <p:blipFill>
          <a:blip r:embed="rId2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3635"/>
            <a:ext cx="8143875" cy="424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5" descr="celyabinsky_oblast_gerb-600x82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71438"/>
            <a:ext cx="711200" cy="73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31452" y="3364409"/>
            <a:ext cx="9143999" cy="13849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0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Тюрина Елена </a:t>
            </a:r>
            <a:r>
              <a:rPr lang="ru-RU" sz="20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Александровна</a:t>
            </a:r>
            <a:r>
              <a:rPr lang="ru-RU" sz="20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начальник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управления начального, основного, среднего общего образования </a:t>
            </a:r>
            <a:endParaRPr lang="ru-RU" sz="1600" b="1" i="1" dirty="0" smtClean="0">
              <a:ln w="1905"/>
              <a:solidFill>
                <a:schemeClr val="accent3">
                  <a:lumMod val="50000"/>
                </a:schemeClr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Министерства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образования и науки Челябинской области, </a:t>
            </a:r>
            <a:endParaRPr lang="ru-RU" sz="1600" b="1" i="1" dirty="0" smtClean="0">
              <a:ln w="1905"/>
              <a:solidFill>
                <a:schemeClr val="accent3">
                  <a:lumMod val="50000"/>
                </a:schemeClr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Учебно-методического объединения </a:t>
            </a:r>
            <a:endParaRPr lang="ru-RU" sz="1600" b="1" i="1" dirty="0" smtClean="0">
              <a:ln w="1905"/>
              <a:solidFill>
                <a:schemeClr val="accent3">
                  <a:lumMod val="50000"/>
                </a:schemeClr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системе общего </a:t>
            </a:r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образования в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Челябинской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500" y="4659982"/>
            <a:ext cx="34290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17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22 а</a:t>
            </a:r>
            <a:r>
              <a:rPr lang="ru-RU" sz="2000" b="1" dirty="0" smtClean="0">
                <a:solidFill>
                  <a:srgbClr val="17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вгуста 2018 </a:t>
            </a:r>
            <a:r>
              <a:rPr lang="ru-RU" sz="2000" b="1" dirty="0">
                <a:solidFill>
                  <a:srgbClr val="17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года</a:t>
            </a:r>
          </a:p>
        </p:txBody>
      </p:sp>
      <p:pic>
        <p:nvPicPr>
          <p:cNvPr id="7" name="Picture 7" descr="karta"/>
          <p:cNvPicPr>
            <a:picLocks noChangeAspect="1" noChangeArrowheads="1"/>
          </p:cNvPicPr>
          <p:nvPr/>
        </p:nvPicPr>
        <p:blipFill>
          <a:blip r:embed="rId4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5859296" y="455637"/>
            <a:ext cx="2905487" cy="2990710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" y="1255311"/>
            <a:ext cx="615617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Современное образование: новая реальность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6376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0927"/>
            <a:ext cx="8229600" cy="857250"/>
          </a:xfrm>
        </p:spPr>
        <p:txBody>
          <a:bodyPr/>
          <a:lstStyle/>
          <a:p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Новая </a:t>
            </a:r>
            <a:r>
              <a:rPr lang="ru-RU" sz="32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реальность для системы образования </a:t>
            </a:r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32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среднесрочную </a:t>
            </a:r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перспективу </a:t>
            </a:r>
            <a:endParaRPr lang="ru-RU" sz="3200" b="1" i="1" dirty="0">
              <a:ln w="1905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0740"/>
            <a:ext cx="9144000" cy="3618402"/>
          </a:xfrm>
        </p:spPr>
        <p:txBody>
          <a:bodyPr/>
          <a:lstStyle/>
          <a:p>
            <a:pPr marL="447675" lvl="1" indent="-26670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Развитие ресурсов цифрового образования</a:t>
            </a:r>
          </a:p>
          <a:p>
            <a:pPr marL="447675" lvl="1" indent="-26670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Новые направления к подходу выстраивания систем оценивания относительно образовательных программ, разрабатываемых и реализуемых в рамках федеральных государственных образовательных стандартов </a:t>
            </a:r>
          </a:p>
          <a:p>
            <a:pPr marL="447675" lvl="1" indent="-26670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Введение профессиональных стандартов для всех категорий педагогических работников, реализация мероприятий национальной системы учительского роста </a:t>
            </a:r>
          </a:p>
          <a:p>
            <a:pPr marL="447675" lvl="1" indent="-26670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Усиление воспитательной компоненты в системе образования, в том числе новые подходы к организации </a:t>
            </a:r>
            <a:r>
              <a:rPr lang="ru-RU" sz="2000" b="1" i="1" dirty="0" err="1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профориентационной</a:t>
            </a:r>
            <a:r>
              <a:rPr lang="ru-RU" sz="2000" b="1" i="1" dirty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 работы; актуализация различных аспектов профессиональной деятельности специалистов в сфере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07070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35207"/>
            <a:ext cx="8229600" cy="857250"/>
          </a:xfrm>
        </p:spPr>
        <p:txBody>
          <a:bodyPr/>
          <a:lstStyle/>
          <a:p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Проблематика </a:t>
            </a:r>
            <a:r>
              <a:rPr lang="ru-RU" sz="32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процессов управления </a:t>
            </a:r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32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региональном и муниципальном уровнях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0740"/>
            <a:ext cx="9144000" cy="3618402"/>
          </a:xfrm>
        </p:spPr>
        <p:txBody>
          <a:bodyPr/>
          <a:lstStyle/>
          <a:p>
            <a:pPr marL="447675" lvl="1" indent="-26670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Развитие </a:t>
            </a:r>
            <a:r>
              <a:rPr lang="ru-RU" sz="2000" b="1" i="1" dirty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информационно-образовательной среды актуализирует значимость и возможности неформального и информального </a:t>
            </a:r>
            <a:r>
              <a:rPr lang="ru-RU" sz="2000" b="1" i="1" dirty="0" smtClean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образования</a:t>
            </a:r>
          </a:p>
          <a:p>
            <a:pPr marL="447675" lvl="1" indent="-266700" algn="just">
              <a:buFont typeface="Wingdings" panose="05000000000000000000" pitchFamily="2" charset="2"/>
              <a:buChar char="Ø"/>
            </a:pPr>
            <a:endParaRPr lang="ru-RU" sz="2000" b="1" i="1" dirty="0" smtClean="0">
              <a:ln w="1905"/>
              <a:solidFill>
                <a:srgbClr val="330D07"/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marL="447675" lvl="1" indent="-266700"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i="1" dirty="0" smtClean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Развитие современных трендов: утверждение профессиональных стандартов, определяющих основные требования к квалификации педагогов, в том числе, профессиональный стандарт </a:t>
            </a:r>
            <a:r>
              <a:rPr lang="ru-RU" sz="2000" b="1" i="1" dirty="0" err="1" smtClean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тьютора</a:t>
            </a:r>
            <a:r>
              <a:rPr lang="ru-RU" sz="2000" b="1" i="1" dirty="0" smtClean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 как специалиста в области воспитания</a:t>
            </a:r>
          </a:p>
          <a:p>
            <a:pPr marL="447675" lvl="1" indent="-266700" algn="just">
              <a:buFont typeface="Wingdings" panose="05000000000000000000" pitchFamily="2" charset="2"/>
              <a:buChar char="Ø"/>
            </a:pPr>
            <a:endParaRPr lang="ru-RU" sz="2000" b="1" i="1" dirty="0">
              <a:ln w="1905"/>
              <a:solidFill>
                <a:srgbClr val="330D07"/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marL="447675" lvl="1" indent="-266700"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ln w="1905"/>
                <a:solidFill>
                  <a:srgbClr val="330D07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 Механизмы реализации современных трендов развития образования </a:t>
            </a:r>
            <a:endParaRPr lang="ru-RU" sz="2000" b="1" i="1" dirty="0">
              <a:ln w="1905"/>
              <a:solidFill>
                <a:srgbClr val="330D07"/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буквы1.jpg"/>
          <p:cNvPicPr>
            <a:picLocks noChangeAspect="1"/>
          </p:cNvPicPr>
          <p:nvPr/>
        </p:nvPicPr>
        <p:blipFill>
          <a:blip r:embed="rId2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3635"/>
            <a:ext cx="8143875" cy="424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5" descr="celyabinsky_oblast_gerb-600x82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71438"/>
            <a:ext cx="711200" cy="73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31452" y="3364409"/>
            <a:ext cx="9143999" cy="13849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20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Тюрина Елена </a:t>
            </a:r>
            <a:r>
              <a:rPr lang="ru-RU" sz="20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Александровна</a:t>
            </a:r>
            <a:r>
              <a:rPr lang="ru-RU" sz="20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начальник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управления начального, основного, среднего общего образования </a:t>
            </a:r>
            <a:endParaRPr lang="ru-RU" sz="1600" b="1" i="1" dirty="0" smtClean="0">
              <a:ln w="1905"/>
              <a:solidFill>
                <a:schemeClr val="accent3">
                  <a:lumMod val="50000"/>
                </a:schemeClr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Министерства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образования и науки Челябинской области, </a:t>
            </a:r>
            <a:endParaRPr lang="ru-RU" sz="1600" b="1" i="1" dirty="0" smtClean="0">
              <a:ln w="1905"/>
              <a:solidFill>
                <a:schemeClr val="accent3">
                  <a:lumMod val="50000"/>
                </a:schemeClr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Учебно-методического объединения </a:t>
            </a:r>
            <a:endParaRPr lang="ru-RU" sz="1600" b="1" i="1" dirty="0" smtClean="0">
              <a:ln w="1905"/>
              <a:solidFill>
                <a:schemeClr val="accent3">
                  <a:lumMod val="50000"/>
                </a:schemeClr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системе общего </a:t>
            </a:r>
            <a:r>
              <a:rPr lang="ru-RU" sz="1600" b="1" i="1" dirty="0" smtClean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образования в </a:t>
            </a:r>
            <a:r>
              <a:rPr lang="ru-RU" sz="1600" b="1" i="1" dirty="0">
                <a:ln w="1905"/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Челябинской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500" y="4659982"/>
            <a:ext cx="34290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17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22 а</a:t>
            </a:r>
            <a:r>
              <a:rPr lang="ru-RU" sz="2000" b="1" dirty="0" smtClean="0">
                <a:solidFill>
                  <a:srgbClr val="17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вгуста 2018 </a:t>
            </a:r>
            <a:r>
              <a:rPr lang="ru-RU" sz="2000" b="1" dirty="0">
                <a:solidFill>
                  <a:srgbClr val="17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года</a:t>
            </a:r>
          </a:p>
        </p:txBody>
      </p:sp>
      <p:pic>
        <p:nvPicPr>
          <p:cNvPr id="7" name="Picture 7" descr="karta"/>
          <p:cNvPicPr>
            <a:picLocks noChangeAspect="1" noChangeArrowheads="1"/>
          </p:cNvPicPr>
          <p:nvPr/>
        </p:nvPicPr>
        <p:blipFill>
          <a:blip r:embed="rId4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5859296" y="455637"/>
            <a:ext cx="2905487" cy="2990710"/>
          </a:xfrm>
          <a:prstGeom prst="rect">
            <a:avLst/>
          </a:prstGeom>
          <a:ln>
            <a:noFill/>
          </a:ln>
          <a:effectLst>
            <a:glow rad="101600">
              <a:schemeClr val="bg1"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" y="1255311"/>
            <a:ext cx="615617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i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Современное образование: новая реальность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4284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иН ЧО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МОиН ЧО</Template>
  <TotalTime>303</TotalTime>
  <Words>197</Words>
  <Application>Microsoft Office PowerPoint</Application>
  <PresentationFormat>Экран (16:9)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МОиН ЧО</vt:lpstr>
      <vt:lpstr>Презентация PowerPoint</vt:lpstr>
      <vt:lpstr>Новая реальность для системы образования  на среднесрочную перспективу </vt:lpstr>
      <vt:lpstr>Проблематика процессов управления  на региональном и муниципальном уровнях</vt:lpstr>
      <vt:lpstr>Презентация PowerPoint</vt:lpstr>
    </vt:vector>
  </TitlesOfParts>
  <Company>ГБОУ ДПО ЧИППКРО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Serebrennikova_gv</dc:creator>
  <cp:lastModifiedBy>Ирина С. Алексеева</cp:lastModifiedBy>
  <cp:revision>40</cp:revision>
  <dcterms:created xsi:type="dcterms:W3CDTF">2015-08-18T09:10:49Z</dcterms:created>
  <dcterms:modified xsi:type="dcterms:W3CDTF">2018-08-21T06:36:23Z</dcterms:modified>
</cp:coreProperties>
</file>