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2" r:id="rId3"/>
    <p:sldId id="274" r:id="rId4"/>
    <p:sldId id="271" r:id="rId5"/>
    <p:sldId id="297" r:id="rId6"/>
    <p:sldId id="298" r:id="rId7"/>
    <p:sldId id="299" r:id="rId8"/>
    <p:sldId id="300" r:id="rId9"/>
    <p:sldId id="279" r:id="rId10"/>
    <p:sldId id="275" r:id="rId11"/>
    <p:sldId id="301" r:id="rId12"/>
    <p:sldId id="273" r:id="rId13"/>
    <p:sldId id="302" r:id="rId14"/>
    <p:sldId id="282" r:id="rId15"/>
    <p:sldId id="284" r:id="rId16"/>
    <p:sldId id="303" r:id="rId17"/>
    <p:sldId id="281" r:id="rId18"/>
    <p:sldId id="287" r:id="rId19"/>
    <p:sldId id="288" r:id="rId20"/>
    <p:sldId id="289" r:id="rId21"/>
    <p:sldId id="286" r:id="rId22"/>
    <p:sldId id="290" r:id="rId23"/>
    <p:sldId id="305" r:id="rId24"/>
    <p:sldId id="296" r:id="rId2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8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018AA-831F-441A-A39C-A70DDF9810A1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194AF-1652-43BD-A50A-32FA42D57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71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530" y="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4394B-A8EF-4AD9-8CC0-29D171175AC6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42" y="4715270"/>
            <a:ext cx="5438792" cy="44672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53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4E91F-2513-43E3-8C17-C87DEF9E5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340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4E91F-2513-43E3-8C17-C87DEF9E535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5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4E91F-2513-43E3-8C17-C87DEF9E535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105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ipk74.ru/upload/iblock/e98/e98e70b79035c28fe5976961ac0c822a.pdf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pk74.ru/upload/iblock/a38/a38b1de693b95506cc56c997ded78311.pdf" TargetMode="External"/><Relationship Id="rId2" Type="http://schemas.openxmlformats.org/officeDocument/2006/relationships/hyperlink" Target="http://ipk74.ru/upload/iblock/ac2/ac2b9c3775cbd110a81eaa8b7a0af582.pdf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fgosoo74@mail.r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ipk74.r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052736"/>
            <a:ext cx="74168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областного конкурса научно-методических материалов </a:t>
            </a: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«Новой школе – новые стандарты»</a:t>
            </a: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2019 году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(консультация для экспертов и участников)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856" y="3645024"/>
            <a:ext cx="532859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Чипышева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Людмила Николаевна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заведующий лабораторией научно-методического и информационно-аналитического сопровождения введения ФГОС общего образования Учебно-методического центра проектирования инноваций ГБУ ДПО ЧИППКРО, кандидат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педагогических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наук, доцент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11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7667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Лучшая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дорожная карта реализации принятых концепций преподавания по учебным предметам (муниципальный уровень)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126876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Критерий 1.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Отражение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дорожной карте стратегических целей государственной политики в сфере образования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407088"/>
              </p:ext>
            </p:extLst>
          </p:nvPr>
        </p:nvGraphicFramePr>
        <p:xfrm>
          <a:off x="395536" y="1934075"/>
          <a:ext cx="8496944" cy="4394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104456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Комментарий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 Наличие в дорожной карте мероприятий, направленных на совершенствование содержания и технологий преподавания учебных предметов, обеспечивающих доступность качественного образования, соответствующего требованиям инновационного развития экономики, современным потребностям общества и каждого гражданина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0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 Отражение в дорожной карте направлений реализации конкретных концепций учебных предметов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www.ipk74.ru </a:t>
                      </a:r>
                      <a:r>
                        <a:rPr kumimoji="0"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 Главная / Модернизация технологии содержания образования / Документы</a:t>
                      </a:r>
                      <a:r>
                        <a:rPr kumimoji="0"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 Концепции преподавания учебных предметов</a:t>
                      </a:r>
                      <a:endParaRPr kumimoji="0" lang="ru-RU" sz="18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3. Согласованность перечня мероприятий, предложенных в дорожной карте муниципального уровня, с мероприятиями регионального уровня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www.ipk74.ru </a:t>
                      </a:r>
                      <a:r>
                        <a:rPr kumimoji="0"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 Главная / Модернизация технологии содержания образования / Документы</a:t>
                      </a:r>
                      <a:r>
                        <a:rPr kumimoji="0"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 Приказы</a:t>
                      </a:r>
                      <a:endParaRPr kumimoji="0" lang="ru-RU" sz="18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07096" y="11087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 образования и науки Челябинской области от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15.05.2019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г. №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01/1770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6401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60" t="3432" r="19435" b="24797"/>
          <a:stretch/>
        </p:blipFill>
        <p:spPr bwMode="auto">
          <a:xfrm>
            <a:off x="323528" y="404664"/>
            <a:ext cx="8506504" cy="529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лево 1"/>
          <p:cNvSpPr/>
          <p:nvPr/>
        </p:nvSpPr>
        <p:spPr>
          <a:xfrm>
            <a:off x="4067944" y="5301208"/>
            <a:ext cx="1152128" cy="288032"/>
          </a:xfrm>
          <a:prstGeom prst="leftArrow">
            <a:avLst/>
          </a:prstGeom>
          <a:solidFill>
            <a:srgbClr val="FFFF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181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7667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Лучшая дорожная карта реализации принятых концепций преподавания по учебным предметам (муниципальный уровень)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1123003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Критерий 2.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Практическая ценность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292805"/>
              </p:ext>
            </p:extLst>
          </p:nvPr>
        </p:nvGraphicFramePr>
        <p:xfrm>
          <a:off x="395536" y="1628800"/>
          <a:ext cx="8496944" cy="18338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536504"/>
                <a:gridCol w="39604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Комментарий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Логическая завершенность и достаточность системы методических мероприятий, практическая реализуемость системы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Оптимальное (необходимое и достаточное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количество мероприятий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Возможность воспроизведения опыта на уровне других муниципалитетов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0" lang="ru-RU" sz="16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07096" y="11087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 образования и науки Челябинской области от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15.05.2019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г. №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01/1770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88261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174" y="476672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Лучший сценарий проведения информационно-методического мероприятия по ознакомлению педагогов с принятыми концепциями преподавания учебных предметов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муниципальный, институциональный уровень)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508043"/>
              </p:ext>
            </p:extLst>
          </p:nvPr>
        </p:nvGraphicFramePr>
        <p:xfrm>
          <a:off x="421174" y="1484785"/>
          <a:ext cx="8352928" cy="41044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46570"/>
                <a:gridCol w="6506358"/>
              </a:tblGrid>
              <a:tr h="255261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Критерий</a:t>
                      </a: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Показатель</a:t>
                      </a: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48291"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Соответствие содержанию концепции учебного предмета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Полнота раскрытия </a:t>
                      </a: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содержания концепции конкретного учебного предмета, ха</a:t>
                      </a:r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ракт</a:t>
                      </a: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еристики </a:t>
                      </a:r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направлений</a:t>
                      </a: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реализации концепции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4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Отражение в сценарии мероприятия обсуждения обозначенных проблем и организация поиска эффективных решений по совершенствованию содержания и технологий преподавания конкретного учебного предмета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829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Практическая ценность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Логическая завершенность и полнота представления содержания мероприятия, разработанность раздаточных материалов, наличие списка используемой литературы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8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Использование современных технологий, обеспечивающих включение участников в продуктивную совместную деятельность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50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Возможность воспроизведения опыта на уровне других муниципалитетов / общеобразовательных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708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77369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Лучшие оценочные материалы по предметным результатам, составленные в соответствии со спецификациями модельной региональной ООП начального / основного общего образования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62880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Критерий 1.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Соответствие содержания оценочного материала требованиям ФГОС начального / основного общего образования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446721"/>
              </p:ext>
            </p:extLst>
          </p:nvPr>
        </p:nvGraphicFramePr>
        <p:xfrm>
          <a:off x="338317" y="2282279"/>
          <a:ext cx="8496944" cy="43332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505491"/>
                <a:gridCol w="599145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Комментарий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 Соответствие оценочных материалов планируемым результатам ФГОС начального общего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/ основного общего образования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 Примерной ООП начального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общего / основного общего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образования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Оценочные материалы должны проверять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предметные результаты, представленные в </a:t>
                      </a:r>
                      <a:r>
                        <a:rPr lang="ru-RU" sz="1600" b="1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МРООП НОО (Т1.2.3.1-Т1.2.3.10) / МРООП ООО (Т1.2.3.1-Т1.2.3.17). </a:t>
                      </a:r>
                    </a:p>
                    <a:p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рекомендуется добавлять свои результаты или изменять формулировки, так как в этом случае теряется универсальность оценочных материалов!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ru-RU" sz="16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Оптимальная мера трудности, доступность формулировок, выверенный объем времени на выполнение заданий</a:t>
                      </a:r>
                      <a:endParaRPr kumimoji="0" lang="ru-RU" sz="16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 Качество формулировок оценочных материалов (отсутствие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фактологических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ошибок, соответствие нормам языка (лексическим, грамматическим, орфографическим и пунктуационным)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6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Обязательное соблюдение показателя! Если хороший материал, но… Вернуть на проверку учителям русского языка, потом передавать на областной этап.</a:t>
                      </a:r>
                      <a:endParaRPr kumimoji="0" lang="ru-RU" sz="16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07096" y="11087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 образования и науки Челябинской области от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15.05.2019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г. №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01/1770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77687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1790" y="404664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Критерий 2.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Соответствие структуры и содержания оценочного материала модельной региональной ООП начального / основного общего образования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923708"/>
              </p:ext>
            </p:extLst>
          </p:nvPr>
        </p:nvGraphicFramePr>
        <p:xfrm>
          <a:off x="395536" y="1327994"/>
          <a:ext cx="8352928" cy="50038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546154"/>
                <a:gridCol w="48067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Комментарий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 Наличие в оценочном материале перечня предметных планируемых результатов, которые должны быть достигнуты по теме (разделу, содержательной линии) в рамках указанного года обучения (тему и предмет выбирают участники конкурса)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Соблюдение данного требования обеспечивает универсальность оценочных материалов, возможность использования во всех школах области</a:t>
                      </a:r>
                      <a:endParaRPr kumimoji="0" lang="ru-RU" sz="1800" b="1" kern="1200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 Соответствие структуры оценочных материалов спецификациям, включенным в информационную систему «Модельная региональная основная образовательная программа начального общего образования» (Р 1.3.5) / требованиям к разработке оценочных материалов, включенным информационно-методический ресурс «Модельная региональная основная образовательная программа основного общего образования» (Р1.3.4)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800" b="1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Репозиторий оценочных материалов Р1.3.5, Р1.3.4!</a:t>
                      </a:r>
                    </a:p>
                    <a:p>
                      <a:pPr marL="0" algn="just" rtl="0" eaLnBrk="1" latinLnBrk="0" hangingPunct="1"/>
                      <a:r>
                        <a:rPr kumimoji="0" lang="ru-RU" sz="16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Требования к форме представления есть для каждого оценочного материала</a:t>
                      </a:r>
                    </a:p>
                    <a:p>
                      <a:pPr marL="0" algn="l" rtl="0" eaLnBrk="1" latinLnBrk="0" hangingPunct="1"/>
                      <a:endParaRPr kumimoji="0" lang="ru-RU" sz="16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3. Использование «принципа сложения» при формировании итоговой отметки, доступность критериев для анализа обучающимися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6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Итоговая отметка определяется не количеством допущенных ошибок (метод вычитания), а количеством / процентом освоенных предметных планируемых результатов </a:t>
                      </a:r>
                      <a:endParaRPr kumimoji="0" lang="ru-RU" sz="16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7096" y="11087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 образования и науки Челябинской области от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15.05.2019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г. №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01/1770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0080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115" y="548680"/>
            <a:ext cx="7578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разработки оценочного материала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055" y="1124744"/>
            <a:ext cx="83529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Выбор учебного предмета, класса, темы (лучше с учетом УМК)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Определение предметных планируемых результатов, которые нужно проверить в рамках темы.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ормулировки можно брать или из целевого раздела (Т1.2…), или из рабочих программ (Т2.1…).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Выбор оценочной процедуры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перечня предложенного в требованиях (спецификациях) к разработке оценочных материалов (Р1.3.5 в МРООП НОО и Р1.3.4 в МРООП ООО)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оценочных материалов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требованиями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077072"/>
            <a:ext cx="824243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15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расчета итоговой отметки на основе «принципа сложения» приведен в </a:t>
            </a:r>
            <a:r>
              <a:rPr lang="ru-RU" sz="15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методических рекомендациях</a:t>
            </a:r>
            <a:endParaRPr lang="ru-RU" sz="15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just"/>
            <a:r>
              <a:rPr lang="ru-RU" sz="1500" dirty="0"/>
              <a:t>Текущий контроль успеваемости и промежуточная аттестация в начальной школе [Электронный ресурс] : методические рекомендации / авт.-сост.: Л. Н. </a:t>
            </a:r>
            <a:r>
              <a:rPr lang="ru-RU" sz="1500" dirty="0" err="1"/>
              <a:t>Чипышева</a:t>
            </a:r>
            <a:r>
              <a:rPr lang="ru-RU" sz="1500" dirty="0"/>
              <a:t>, И. Д. </a:t>
            </a:r>
            <a:r>
              <a:rPr lang="ru-RU" sz="1500" dirty="0" err="1"/>
              <a:t>Борченко</a:t>
            </a:r>
            <a:r>
              <a:rPr lang="ru-RU" sz="1500" dirty="0"/>
              <a:t> ; под ред. М. И. Солодковой // </a:t>
            </a:r>
            <a:r>
              <a:rPr lang="en-US" sz="1500" dirty="0" err="1"/>
              <a:t>ipk</a:t>
            </a:r>
            <a:r>
              <a:rPr lang="ru-RU" sz="1500" dirty="0"/>
              <a:t>74.</a:t>
            </a:r>
            <a:r>
              <a:rPr lang="en-US" sz="1500" dirty="0" err="1"/>
              <a:t>ru</a:t>
            </a:r>
            <a:r>
              <a:rPr lang="ru-RU" sz="1500" dirty="0"/>
              <a:t> : сайт ГБУ ДПО ЧИППКРО. – Челябинск, 2016. – Режим доступа: </a:t>
            </a:r>
            <a:r>
              <a:rPr lang="ru-RU" sz="1500" u="sng" dirty="0">
                <a:hlinkClick r:id="rId2"/>
              </a:rPr>
              <a:t>http://ipk74.ru/</a:t>
            </a:r>
            <a:br>
              <a:rPr lang="ru-RU" sz="1500" u="sng" dirty="0">
                <a:hlinkClick r:id="rId2"/>
              </a:rPr>
            </a:br>
            <a:r>
              <a:rPr lang="ru-RU" sz="1500" u="sng" dirty="0" err="1">
                <a:hlinkClick r:id="rId2"/>
              </a:rPr>
              <a:t>upload</a:t>
            </a:r>
            <a:r>
              <a:rPr lang="ru-RU" sz="1500" u="sng" dirty="0">
                <a:hlinkClick r:id="rId2"/>
              </a:rPr>
              <a:t>/</a:t>
            </a:r>
            <a:r>
              <a:rPr lang="ru-RU" sz="1500" u="sng" dirty="0" err="1">
                <a:hlinkClick r:id="rId2"/>
              </a:rPr>
              <a:t>iblock</a:t>
            </a:r>
            <a:r>
              <a:rPr lang="ru-RU" sz="1500" u="sng" dirty="0">
                <a:hlinkClick r:id="rId2"/>
              </a:rPr>
              <a:t>/e98/e98e70b79035c28fe5976961ac0c822a.pdf</a:t>
            </a:r>
            <a:r>
              <a:rPr lang="ru-RU" sz="1500" u="sng" dirty="0"/>
              <a:t>. – с. 45 </a:t>
            </a:r>
            <a:endParaRPr lang="ru-RU" sz="15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024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25019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Лучшие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учебные задания, разработанные на основе типовых задач (программы формирования / развития универсальных учебных действий модельных региональных ООП начального / основного общего образования)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488171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Оптимальная форма представления конкурсного материала</a:t>
            </a:r>
            <a:endParaRPr lang="ru-RU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417" y="1888281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Наименование типовой задачи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Описание типовой задачи. Если представляется типовая задача, выбранная самостоятельно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Перечень, формируемых УУД с конкретными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метапредметными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результатами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Учебное задание (формулировка должна быть понятной обучающимся)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660" y="3877017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Комментарии</a:t>
            </a:r>
            <a:endParaRPr lang="ru-RU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660" y="4221088"/>
            <a:ext cx="85240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типовой задачи.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МРООП НОО/ООО –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репозитории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Р2.1 </a:t>
            </a:r>
          </a:p>
          <a:p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регулятивных, познавательных и коммуникативных универсальных учебных действий [Электронный ресурс] : сборник типовых задач / Л. Н. </a:t>
            </a: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Чипышева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, И. Д. </a:t>
            </a: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Борченко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Ю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. Г. Маковецкая и др. //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ipk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74.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: сайт ГБУ ДПО ЧИППКРО. – Челябинск, 2016. – Режим доступа: </a:t>
            </a:r>
            <a:r>
              <a:rPr lang="en-US" sz="1300" u="sng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13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</a:t>
            </a:r>
            <a:r>
              <a:rPr lang="ru-RU" sz="1300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tp</a:t>
            </a:r>
            <a:r>
              <a:rPr lang="ru-RU" sz="13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ru-RU" sz="1300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ipk74.ru/upload/iblock/ac2/ac2b9c3775cbd110a81eaa8b7a0af582.pdf</a:t>
            </a:r>
            <a:endParaRPr lang="ru-RU" sz="13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Развитие универсальных учебных действий у обучающихся на уровне основного общего образования [Электронный ресурс] : методические рекомендации / Л. Н. </a:t>
            </a: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Чипышева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, И. С. Алексеева, И. Д. </a:t>
            </a: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Борченко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, Е. Г. </a:t>
            </a: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Боровкова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и др. – Челябинск : ЧИППКРО, 2017. – 168 с. //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ipk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74.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: сайт ГБУ ДПО ЧИППКРО. – Режим доступа: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ttp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ipk74.ru/upload/iblock/a38/a38b1de693b95506cc56c997ded78311.pdf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7096" y="11087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 образования и науки Челябинской области от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15.05.2019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г. №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01/1770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58630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Описание типовой задачи. </a:t>
            </a:r>
          </a:p>
          <a:p>
            <a:pPr algn="just"/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Данный пункт представляется только в том случае, если типовую задачу предлагает учитель.</a:t>
            </a:r>
          </a:p>
          <a:p>
            <a:pPr algn="just"/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предложить описание типовой задачи по аналогии с представлением типовых задач в методических пособиях МРООП НОО / ООО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7807" y="2204864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2(3).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Перечень, формируемых УУД с конкретными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метапредметными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результатами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807" y="278092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Составляется в соответствии с текстами структурных компонентов Т1.2.2, представленных в целевом разделе МРООП НОО/ООО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807" y="363573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3(4)-4(5). Учебные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40050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Рекомендуемая форма представления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609415"/>
              </p:ext>
            </p:extLst>
          </p:nvPr>
        </p:nvGraphicFramePr>
        <p:xfrm>
          <a:off x="375800" y="4509120"/>
          <a:ext cx="8352927" cy="18338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680520"/>
                <a:gridCol w="1872208"/>
                <a:gridCol w="180019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Текст учебного задания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учащихся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учителя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i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Комментарий. В данных</a:t>
                      </a:r>
                      <a:r>
                        <a:rPr lang="ru-RU" sz="1600" i="1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колонках достаточно указать глаголы, характеризующие деятельность</a:t>
                      </a:r>
                      <a:endParaRPr lang="ru-RU" sz="1600" i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345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7165" y="404664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проведении экспертизы обращаем внимание на соответствие текста задания и глаголов во 2-3 колонке. </a:t>
            </a:r>
          </a:p>
          <a:p>
            <a:pPr indent="266700" algn="just"/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Пример.</a:t>
            </a:r>
            <a:endParaRPr lang="ru-RU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123470"/>
              </p:ext>
            </p:extLst>
          </p:nvPr>
        </p:nvGraphicFramePr>
        <p:xfrm>
          <a:off x="454739" y="1293710"/>
          <a:ext cx="8289748" cy="23215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432906"/>
                <a:gridCol w="1872208"/>
                <a:gridCol w="1984634"/>
              </a:tblGrid>
              <a:tr h="5068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Текст учебного задания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учащихся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учителя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Описание этапа выполнения проекта, в котором группы учащихся самостоятельно заполняют листы планирования и продвижения по заданию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Планируют,</a:t>
                      </a:r>
                    </a:p>
                    <a:p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распределяют роли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Наблюдает, помогает, если есть обращения от групп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Рассказ учителя 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Слушают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Рассказывает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64342" y="3717032"/>
            <a:ext cx="849694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Описание деятельности учащихся и учителя с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помощью глаголов помогает эксперту определить степень включенности учащихся в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учебную деятельность.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 соответствие глаголов тексту задания, выявить понимание и принятие учителем системно-деятельностного подхода.</a:t>
            </a:r>
          </a:p>
          <a:p>
            <a:pPr indent="266700" algn="just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 algn="just"/>
            <a:r>
              <a:rPr lang="ru-RU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Конкурсант 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представить задания в текстовой форме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 и в этом случае оценивая текст задания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эксперт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определяет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степень включенности учащихся в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деятельность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 принятие учителем системно-деятельностного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подхода.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29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268760"/>
            <a:ext cx="8496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задачи Конкурса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457200" algn="just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4500"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1) выявление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стимулирование инновационных процессов в системе общего образования в Челябинской области в условиях реализации ФГОС общего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 и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концепций по учебным предметам;</a:t>
            </a:r>
          </a:p>
          <a:p>
            <a:pPr indent="457200" algn="just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информационного обеспечения управления региональной системой общего образования, в части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применения информационной системы «Модельная региональная основная образовательная программа начального общего образования» и информационно-методического ресурса «Модельная региональная основная образовательная программа основного общего образования»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деятельности образовательных организаций Челябинской области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457200"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создание условий для развития творческого и профессионального потенциала учителя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404664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23.09-01.11.2019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Прием материалов на областной этап – 23.09-26.09.2019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072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548680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Обратите внимание!</a:t>
            </a:r>
          </a:p>
          <a:p>
            <a:pPr indent="266700" algn="just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Конкурсанты могут смешивать понятия «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межпредметные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связи» и «метапредметные результаты». </a:t>
            </a:r>
          </a:p>
          <a:p>
            <a:pPr indent="266700" algn="just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проведении экспертизы мы оцениваем не варианты интеграции предметного содержания учебных предметов, а </a:t>
            </a:r>
            <a:r>
              <a:rPr lang="ru-RU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общих для всех способов формирования / применения УУД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(умение работать в группе, ставить цели, осуществлять познавательную рефлексию, структурировать информацию, осуществлять ее поиск с помощью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т.д.)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89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4746" y="40466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Критерий 1.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Соответствие содержания учебных заданий требованиям ФГОС начального /основного общего образования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32876"/>
              </p:ext>
            </p:extLst>
          </p:nvPr>
        </p:nvGraphicFramePr>
        <p:xfrm>
          <a:off x="344726" y="1268760"/>
          <a:ext cx="8424936" cy="47294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651210"/>
                <a:gridCol w="47737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Комментарий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 Направленность учебных заданий на формирование / применение универсальных учебных действий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Учебные задания должны обеспечивать достижение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метапредметных результатов, представленных в </a:t>
                      </a:r>
                      <a:r>
                        <a:rPr lang="ru-RU" sz="1600" b="1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МРООП НОО/ООО (Т1.2.2). 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рекомендуется добавлять свои результаты или изменять формулировки, так как в этом случае не все школы смогут ими воспользоваться!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3. Отражение в формулировках заданий системно-деятельностного подхода через описание деятельности учителя и обучающихся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6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Оптимальная мера трудности, интересная для обучающихся формулировка, выверенный объем времени на выполнение задания в течение урока</a:t>
                      </a:r>
                      <a:endParaRPr kumimoji="0" lang="ru-RU" sz="16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 Качество формулировок учебных заданий (соответствие реализуемым рабочим программам, отсутствие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фактологических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ошибок, соответствие нормам языка (лексическим, грамматическим, орфографическим и пунктуационным)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Обязательное соблюдение показателя! Если хороший материал, но… Вернуть на проверку учителям русского языка, потом передавать на областной этап</a:t>
                      </a:r>
                    </a:p>
                    <a:p>
                      <a:pPr marL="0" algn="just" rtl="0" eaLnBrk="1" latinLnBrk="0" hangingPunct="1"/>
                      <a:endParaRPr kumimoji="0" lang="ru-RU" sz="16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07096" y="11087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 образования и науки Челябинской области от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15.05.2019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г. №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01/1770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19542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4746" y="404664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Критерий 2.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Соответствие содержания учебных заданий типовым задачам, включенным в модельную региональную ООП начального / основного общего образования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43540"/>
              </p:ext>
            </p:extLst>
          </p:nvPr>
        </p:nvGraphicFramePr>
        <p:xfrm>
          <a:off x="524746" y="1612813"/>
          <a:ext cx="8064896" cy="33832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047254"/>
                <a:gridCol w="401764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Комментарий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 Соответствие учебного задания типовой задаче (способу организации деятельности обучающихся), включенной в модельную региональную программу соответствующего уровня (Т2.1)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Обязательное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выполнение требования, если хотите предложить свою задачу, она должна </a:t>
                      </a:r>
                      <a:r>
                        <a:rPr lang="ru-RU" sz="16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быть описана </a:t>
                      </a:r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разработке конкурсного материала могут участвовать несколько человек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 Наличие структурированного по видам универсальных учебных действий перечня метапредметных планируемых результатов, формирование / применение которых обеспечивает представленное учебное задание, завершенность и достаточность формулировок учебных заданий, предлагаемых обучающимся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соответствии с Т1.2.2</a:t>
                      </a:r>
                      <a:endParaRPr kumimoji="0" lang="ru-RU" sz="16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07096" y="11087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 образования и науки Челябинской области от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15.05.2019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г. №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01/1770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82374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174" y="476672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Лучший локальный нормативный акт, отражающий подходы к организации системы оценки, определенные в модельной региональной программе начального / основного общего образования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356556"/>
              </p:ext>
            </p:extLst>
          </p:nvPr>
        </p:nvGraphicFramePr>
        <p:xfrm>
          <a:off x="415254" y="1556792"/>
          <a:ext cx="8352928" cy="41947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46570"/>
                <a:gridCol w="6506358"/>
              </a:tblGrid>
              <a:tr h="255261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Критерий</a:t>
                      </a: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Показатель</a:t>
                      </a: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48291">
                <a:tc row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Соответствие локального нормативного акта нормативным требованиям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 Соответствие локального нормативного акта законодательству Российской Федерации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4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 Наличие в локальном нормативном акте аспектов, дополняющих и уточняющих положения структурного компонента «Т1.3. Система оценки» модельных региональных основных образовательных программ начального общего / основного общего образования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2485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3. Логическая завершенность структуры локального нормативного акта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152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Практическая ценность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 Отражение в локальном нормативном акте апробированного эффективного опыта организации оценки достижений обучающихся или оценки деятельности общеобразовательной организации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508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 Возможность воспроизведения опыта на уровне других общеобразовательных организаций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074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62880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(351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230-01-19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Чипышева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Людмила Николаевна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7713" y="220486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fgosoo74@mail.ru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54868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нужна помощь, можно обращаться в Учебно-методический центр проектирования инноваций ГБУ ДПО ЧИППКРО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459" y="2996952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Ждем конкурсные материалы от всех муниципалитетов</a:t>
            </a:r>
          </a:p>
          <a:p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 3-х материалов * 5 номинаций = 15 конкурсных материалов от муниципалитета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экспертиза на муниципальном уровне должна быть проведена</a:t>
            </a:r>
          </a:p>
          <a:p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этом конкурсе нет ограничений все могут стать победителями и сделать МРООП НОО/ООО лучше!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35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323528" y="332656"/>
            <a:ext cx="8496943" cy="10801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6E0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28800" tIns="28800" rIns="28800" bIns="28800" numCol="1" anchor="ctr" anchorCtr="0" compatLnSpc="1">
            <a:prstTxWarp prst="textNoShape">
              <a:avLst/>
            </a:prstTxWarp>
          </a:bodyPr>
          <a:lstStyle/>
          <a:p>
            <a:pPr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Репозиторий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это место, где хранятся и поддерживаются какие-либо данные. Чаще всего данные в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репозитории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хранятся в виде файлов, доступных для дальнейшего распространения по сети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23527" y="1556792"/>
            <a:ext cx="8496943" cy="1440160"/>
          </a:xfrm>
          <a:prstGeom prst="roundRect">
            <a:avLst>
              <a:gd name="adj" fmla="val 13787"/>
            </a:avLst>
          </a:prstGeom>
          <a:gradFill rotWithShape="0">
            <a:gsLst>
              <a:gs pos="0">
                <a:srgbClr val="FFFFFF"/>
              </a:gs>
              <a:gs pos="100000">
                <a:srgbClr val="EBC7A3"/>
              </a:gs>
            </a:gsLst>
            <a:lin ang="5400000" scaled="1"/>
          </a:gradFill>
          <a:ln w="12700">
            <a:solidFill>
              <a:srgbClr val="E2AB76"/>
            </a:solidFill>
            <a:round/>
            <a:headEnd/>
            <a:tailEnd/>
          </a:ln>
          <a:effectLst>
            <a:outerShdw dist="28398" dir="3806097" algn="ctr" rotWithShape="0">
              <a:srgbClr val="5F3A14">
                <a:alpha val="50000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Состав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репозитория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модельных региональных ООП НОО/ООО:</a:t>
            </a:r>
          </a:p>
          <a:p>
            <a:pPr marL="719138" marR="0" lvl="0" indent="-3635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оценочные материалы;  </a:t>
            </a:r>
          </a:p>
          <a:p>
            <a:pPr marL="719138" marR="0" lvl="0" indent="-3635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программы курсов внеурочной деятельности;</a:t>
            </a:r>
          </a:p>
          <a:p>
            <a:pPr marL="719138" marR="0" lvl="0" indent="-3635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локальные нормативные акты;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719138" marR="0" lvl="0" indent="-3635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другие методические материалы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51140" y="3190287"/>
            <a:ext cx="3195587" cy="5400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6E0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28800" tIns="28800" rIns="28800" bIns="28800" numCol="1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Функции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репозитория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03790" y="3861048"/>
            <a:ext cx="8516681" cy="2664296"/>
          </a:xfrm>
          <a:prstGeom prst="roundRect">
            <a:avLst>
              <a:gd name="adj" fmla="val 13787"/>
            </a:avLst>
          </a:prstGeom>
          <a:gradFill rotWithShape="0">
            <a:gsLst>
              <a:gs pos="0">
                <a:srgbClr val="FFFFFF"/>
              </a:gs>
              <a:gs pos="100000">
                <a:srgbClr val="EBC7A3"/>
              </a:gs>
            </a:gsLst>
            <a:lin ang="5400000" scaled="1"/>
          </a:gradFill>
          <a:ln w="12700">
            <a:solidFill>
              <a:srgbClr val="E2AB76"/>
            </a:solidFill>
            <a:round/>
            <a:headEnd/>
            <a:tailEnd/>
          </a:ln>
          <a:effectLst>
            <a:outerShdw dist="28398" dir="3806097" algn="ctr" rotWithShape="0">
              <a:srgbClr val="5F3A14">
                <a:alpha val="50000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создание банка качественных оценочных и методических материалов для педагогов  Челябинской 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области, а также раздаточных материалов и рекомендаций для организации методической работы и внутрифирменного повышения квалификации;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обмена позитивным педагогическим опытом</a:t>
            </a:r>
          </a:p>
        </p:txBody>
      </p:sp>
    </p:spTree>
    <p:extLst>
      <p:ext uri="{BB962C8B-B14F-4D97-AF65-F5344CB8AC3E}">
        <p14:creationId xmlns:p14="http://schemas.microsoft.com/office/powerpoint/2010/main" val="334920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76672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Номинации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7" y="876782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1) лучшая дорожная карта реализации принятых концепций преподавания по учебным предметам (муниципальный уровень);</a:t>
            </a:r>
          </a:p>
          <a:p>
            <a:pPr indent="180340" algn="just">
              <a:spcAft>
                <a:spcPts val="600"/>
              </a:spcAft>
            </a:pP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2) лучший сценарий проведения информационно-методического мероприятия по ознакомлению педагогов с принятыми концепциями преподавания учебных предметов (муниципальный, институциональный уровень); </a:t>
            </a:r>
          </a:p>
          <a:p>
            <a:pPr indent="180340" algn="just">
              <a:spcAft>
                <a:spcPts val="600"/>
              </a:spcAft>
            </a:pP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3) лучшие оценочные материалы по предметным результатам, составленные в соответствии со спецификациями модельной региональной ООП начального / основного общего образования;</a:t>
            </a:r>
          </a:p>
          <a:p>
            <a:pPr indent="180340" algn="just">
              <a:spcAft>
                <a:spcPts val="600"/>
              </a:spcAft>
            </a:pP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4) лучшие учебные задания, разработанные на основе типовых задач (программы формирования / развития универсальных учебных действий модельных региональных ООП начального / основного общего образования);</a:t>
            </a:r>
          </a:p>
          <a:p>
            <a:pPr algn="just">
              <a:spcAft>
                <a:spcPts val="600"/>
              </a:spcAft>
            </a:pP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5) лучший локальный нормативный акт, отражающий подходы к организации системы оценки, определенные в модельной региональной программе начального / основного общего образования.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31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35292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подготовке и оценке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конкурсных материалов целесообразно использовать карты экспертной оценки, представленные      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Приказе Министерства образования и науки Челябинской области от </a:t>
            </a:r>
            <a:r>
              <a:rPr lang="ru-RU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15.05.2019 </a:t>
            </a: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г. № </a:t>
            </a:r>
            <a:r>
              <a:rPr lang="ru-RU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01/1770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(прилагается)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ru-RU" sz="2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Конкурсные </a:t>
            </a:r>
            <a:r>
              <a:rPr lang="ru-RU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должны быть ориентированы </a:t>
            </a:r>
            <a:endParaRPr lang="ru-RU" sz="22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номинации 1-2 на тексты концепций преподавания учебных предметов и предметных областей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номинации </a:t>
            </a:r>
            <a:r>
              <a:rPr lang="ru-RU" sz="2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3-5 </a:t>
            </a:r>
            <a:r>
              <a:rPr lang="ru-RU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тексты концепций преподавания учебных предметов и предметных </a:t>
            </a:r>
            <a:r>
              <a:rPr lang="ru-RU" sz="2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областей и </a:t>
            </a:r>
            <a:r>
              <a:rPr lang="ru-RU" sz="22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Модельные региональные основные образовательные программы начального общего / основного общего образования</a:t>
            </a:r>
            <a:endParaRPr lang="ru-RU" sz="2200" b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57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1999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www.ipk74.ru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690"/>
          <a:stretch/>
        </p:blipFill>
        <p:spPr bwMode="auto">
          <a:xfrm>
            <a:off x="323528" y="773996"/>
            <a:ext cx="8449268" cy="567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2195736" y="404664"/>
            <a:ext cx="468052" cy="864096"/>
          </a:xfrm>
          <a:prstGeom prst="downArrow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1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314136" y="4365104"/>
            <a:ext cx="468052" cy="864096"/>
          </a:xfrm>
          <a:prstGeom prst="downArrow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2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4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64" y="188640"/>
            <a:ext cx="9003231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6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29" t="7952" r="31793" b="3996"/>
          <a:stretch/>
        </p:blipFill>
        <p:spPr bwMode="auto">
          <a:xfrm>
            <a:off x="251520" y="357142"/>
            <a:ext cx="4248472" cy="562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67" t="7832" r="31717" b="4508"/>
          <a:stretch/>
        </p:blipFill>
        <p:spPr bwMode="auto">
          <a:xfrm>
            <a:off x="4644008" y="351472"/>
            <a:ext cx="4235175" cy="565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6165304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прилагаются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31325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132856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0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15. Принимая участие в Конкурсе, участники соглашаются с тем, что представленные ими работы могут быть размещены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репозитории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информационной системы «Модельная региональная основная образовательная программа начального общего образования» и информационно-методического ресурса «Модельная региональная основная образовательная программа основного общего образования» без дополнительного согласия участников и без уплаты вознаграждения участникам. </a:t>
            </a:r>
          </a:p>
          <a:p>
            <a:pPr indent="444500"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Участники конкурса гарантируют, что представленные конкурсные материалы являются авторскими и не нарушают авторские права и иные права интеллектуальной собственности третьих лиц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в случае предъявления претензий третьими лицами организатору конкурса относительно использования представленных участниками конкурсных материалов участники конкурса обязуются урегулировать такие претензии самостоятельно и за свой счет.</a:t>
            </a:r>
          </a:p>
          <a:p>
            <a:pPr indent="444500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16. Материалы, представленные на Конкурс, не рецензируются и возвращаются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476672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Я, ______________________________________, участник областного конкурса 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ФИО участника / руководителя группы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разработчиков научно-методических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материалов «Новой школе – новые стандарты», проживающий 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по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адресу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:______________, ознакомлен(а) с условиями Конкурса и полностью с ними согласен(а).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Подтверждаю, что представленные на Конкурс материалы являются авторскими.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5877272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на </a:t>
            </a:r>
            <a:r>
              <a:rPr lang="ru-RU" sz="2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антиплагиат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64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1759</TotalTime>
  <Words>2247</Words>
  <Application>Microsoft Office PowerPoint</Application>
  <PresentationFormat>Экран (4:3)</PresentationFormat>
  <Paragraphs>186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Н. Чипышева</dc:creator>
  <cp:lastModifiedBy>Бессарабов Александр Юрьевич</cp:lastModifiedBy>
  <cp:revision>174</cp:revision>
  <cp:lastPrinted>2019-06-04T06:47:52Z</cp:lastPrinted>
  <dcterms:created xsi:type="dcterms:W3CDTF">2018-08-13T10:59:19Z</dcterms:created>
  <dcterms:modified xsi:type="dcterms:W3CDTF">2019-06-11T03:51:26Z</dcterms:modified>
</cp:coreProperties>
</file>