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3" r:id="rId11"/>
    <p:sldId id="270" r:id="rId12"/>
    <p:sldId id="271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«Условия протекани</a:t>
            </a:r>
            <a:r>
              <a:rPr lang="ru-RU" b="1" dirty="0">
                <a:solidFill>
                  <a:srgbClr val="7030A0"/>
                </a:solidFill>
              </a:rPr>
              <a:t>я</a:t>
            </a:r>
            <a:r>
              <a:rPr lang="ru-RU" b="1" dirty="0" smtClean="0">
                <a:solidFill>
                  <a:srgbClr val="7030A0"/>
                </a:solidFill>
              </a:rPr>
              <a:t> реакций ионного обмена до конца»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Автор: </a:t>
            </a:r>
            <a:r>
              <a:rPr lang="ru-RU" b="1" dirty="0" err="1" smtClean="0">
                <a:solidFill>
                  <a:srgbClr val="7030A0"/>
                </a:solidFill>
              </a:rPr>
              <a:t>Магафурова</a:t>
            </a:r>
            <a:r>
              <a:rPr lang="ru-RU" b="1" dirty="0" smtClean="0">
                <a:solidFill>
                  <a:srgbClr val="7030A0"/>
                </a:solidFill>
              </a:rPr>
              <a:t> Ф.Ф.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Учитель химии МАОУ «СОШ № 154 г. Челябинска»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980728"/>
            <a:ext cx="705678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Cl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Na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endParaRPr lang="en-US" sz="2400" b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en-US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сессионных комнат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сидят по рядам на уроке)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краткого ионного уравнения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ионное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3: 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+ 2H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SO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ряд)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084168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65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ответы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№ 1: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KOH = KNO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№ 2: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+ 2NaOH  =  Cu(OH)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Na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2Na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2OH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Cu(OH)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+ 2Na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2OH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Cu(OH)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№ 3: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2HCl  =  2KCl  +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en-US" sz="2400" b="1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2K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+ 2Cl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2K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+ 2Cl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2H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+  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2798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940152" y="479715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72200" y="479715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48264" y="50131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948264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923928" y="53732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76056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87624" y="206084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95736" y="206084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63888" y="206084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3968" y="2060848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331640" y="3645024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483768" y="3645024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96136" y="3645024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660232" y="371703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11560" y="501317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131840" y="5157192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788024" y="501317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995936" y="501317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65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ионы сокращаются: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70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KOH  =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Cl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K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OH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Na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OH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K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335699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335699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335699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3888" y="335699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8024" y="3356992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96136" y="3356992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76256" y="3356992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668344" y="335699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1327" y="3861048"/>
            <a:ext cx="6934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ионы сократились, следовательно, реакция не идет !!!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03648" y="508518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KOH  = 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4258398" y="5085184"/>
            <a:ext cx="241594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7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молекулярные уравнения, полные ионные и краткие ионные уравнения следующих химических реакций: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Хлорид кальция + нитрат серебра  =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Сульфат калия + нитрат бария =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Гидроксид натрия + хлорид меди =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Карбонат натрия + соляная кислота = 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 Гидроксид калия +  азотная кислота = 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6. Хлорид цинка  + гидроксид натрия = </a:t>
            </a:r>
            <a:endParaRPr lang="ru-RU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реакций не идет, объясни, почему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уравнений – 5 баллов; оценка в сетевом городе.  Параграф 38. 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прикреплена в Сетевом городе (подробности для учеников).</a:t>
            </a:r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3680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4261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ВЕЩЕСТВА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363272" cy="291318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Соли, кислоты, щелочи</a:t>
            </a:r>
            <a:r>
              <a:rPr lang="en-US" b="1" dirty="0" smtClean="0">
                <a:solidFill>
                  <a:srgbClr val="7030A0"/>
                </a:solidFill>
              </a:rPr>
              <a:t>          </a:t>
            </a:r>
            <a:r>
              <a:rPr lang="ru-RU" b="1" dirty="0" smtClean="0">
                <a:solidFill>
                  <a:srgbClr val="7030A0"/>
                </a:solidFill>
              </a:rPr>
              <a:t>Сахароза, спирт,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NaOH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LiOH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HCl</a:t>
            </a:r>
            <a:r>
              <a:rPr lang="en-US" b="1" dirty="0" smtClean="0">
                <a:solidFill>
                  <a:srgbClr val="7030A0"/>
                </a:solidFill>
              </a:rPr>
              <a:t>  HNO</a:t>
            </a:r>
            <a:r>
              <a:rPr lang="en-US" sz="1800" b="1" dirty="0" smtClean="0">
                <a:solidFill>
                  <a:srgbClr val="7030A0"/>
                </a:solidFill>
              </a:rPr>
              <a:t>3</a:t>
            </a:r>
            <a:r>
              <a:rPr lang="ru-RU" sz="1800" b="1" dirty="0" smtClean="0">
                <a:solidFill>
                  <a:srgbClr val="7030A0"/>
                </a:solidFill>
              </a:rPr>
              <a:t>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бензин, газы,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Na</a:t>
            </a:r>
            <a:r>
              <a:rPr lang="en-US" sz="1800" b="1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SO</a:t>
            </a:r>
            <a:r>
              <a:rPr lang="en-US" sz="1800" b="1" dirty="0" smtClean="0">
                <a:solidFill>
                  <a:srgbClr val="7030A0"/>
                </a:solidFill>
              </a:rPr>
              <a:t>4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KCl</a:t>
            </a:r>
            <a:r>
              <a:rPr lang="en-US" b="1" dirty="0" smtClean="0">
                <a:solidFill>
                  <a:srgbClr val="7030A0"/>
                </a:solidFill>
              </a:rPr>
              <a:t>  CaCl</a:t>
            </a:r>
            <a:r>
              <a:rPr lang="en-US" sz="1800" b="1" dirty="0" smtClean="0">
                <a:solidFill>
                  <a:srgbClr val="7030A0"/>
                </a:solidFill>
              </a:rPr>
              <a:t>2</a:t>
            </a:r>
            <a:r>
              <a:rPr lang="ru-RU" sz="1800" b="1" dirty="0" smtClean="0">
                <a:solidFill>
                  <a:srgbClr val="7030A0"/>
                </a:solidFill>
              </a:rPr>
              <a:t>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дистиллирован-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NaCl</a:t>
            </a:r>
            <a:r>
              <a:rPr lang="en-US" b="1" dirty="0" smtClean="0">
                <a:solidFill>
                  <a:srgbClr val="7030A0"/>
                </a:solidFill>
              </a:rPr>
              <a:t>   LiNO</a:t>
            </a:r>
            <a:r>
              <a:rPr lang="en-US" sz="1800" b="1" dirty="0" smtClean="0">
                <a:solidFill>
                  <a:srgbClr val="7030A0"/>
                </a:solidFill>
              </a:rPr>
              <a:t>3   </a:t>
            </a:r>
            <a:r>
              <a:rPr lang="en-US" b="1" dirty="0" smtClean="0">
                <a:solidFill>
                  <a:srgbClr val="7030A0"/>
                </a:solidFill>
              </a:rPr>
              <a:t>CuSO</a:t>
            </a:r>
            <a:r>
              <a:rPr lang="en-US" sz="1600" b="1" dirty="0" smtClean="0">
                <a:solidFill>
                  <a:srgbClr val="7030A0"/>
                </a:solidFill>
              </a:rPr>
              <a:t>4</a:t>
            </a: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</a:t>
            </a:r>
            <a:r>
              <a:rPr lang="ru-RU" b="1" dirty="0" err="1" smtClean="0">
                <a:solidFill>
                  <a:srgbClr val="7030A0"/>
                </a:solidFill>
              </a:rPr>
              <a:t>ная</a:t>
            </a:r>
            <a:r>
              <a:rPr lang="ru-RU" b="1" dirty="0" smtClean="0">
                <a:solidFill>
                  <a:srgbClr val="7030A0"/>
                </a:solidFill>
              </a:rPr>
              <a:t> вода, глюкоза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196752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1196752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1927163"/>
            <a:ext cx="4135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Электролиты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(Растворы проводят электрический ток)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7578" y="1957941"/>
            <a:ext cx="3784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Неэлектролиты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(Растворы не проводят электрический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ок)</a:t>
            </a: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Электролитическая диссоциация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РОЦЕСС РАСПАДА ЭЛЕКТРОЛИТА НА ИОНЫ НАЗЫВАЮТ ЭЛЕКТРОЛИТИЧЕСКОЙ ДИССОЦИАЦИЕЙ.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H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Cl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  =  K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OH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2K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SO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9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ИОННЫЕ РЕАКЦИИ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МЕЖДУ ИОНАМИ В РАСТВОРАХ ЭЛЕКТРОЛИТОВ НАЗЫВАЮТСЯ ИОННЫМИ РЕАКЦИЯМИ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236296" y="40770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9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№ 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ВЫПАДЕНИЕ ОСАДКА</a:t>
            </a:r>
            <a:endParaRPr lang="ru-RU" sz="48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</a:t>
            </a:r>
            <a:r>
              <a:rPr lang="en-US" b="1" dirty="0" err="1" smtClean="0">
                <a:solidFill>
                  <a:srgbClr val="7030A0"/>
                </a:solidFill>
              </a:rPr>
              <a:t>NaCl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+ AgNO</a:t>
            </a:r>
            <a:r>
              <a:rPr lang="en-US" b="1" baseline="-25000" dirty="0">
                <a:solidFill>
                  <a:srgbClr val="7030A0"/>
                </a:solidFill>
              </a:rPr>
              <a:t>3  </a:t>
            </a:r>
            <a:r>
              <a:rPr lang="en-US" b="1" dirty="0">
                <a:solidFill>
                  <a:srgbClr val="7030A0"/>
                </a:solidFill>
              </a:rPr>
              <a:t>=  NaNO</a:t>
            </a:r>
            <a:r>
              <a:rPr lang="en-US" b="1" baseline="-25000" dirty="0">
                <a:solidFill>
                  <a:srgbClr val="7030A0"/>
                </a:solidFill>
              </a:rPr>
              <a:t>3 </a:t>
            </a:r>
            <a:r>
              <a:rPr lang="en-US" b="1" dirty="0">
                <a:solidFill>
                  <a:srgbClr val="7030A0"/>
                </a:solidFill>
              </a:rPr>
              <a:t> + </a:t>
            </a:r>
            <a:r>
              <a:rPr lang="en-US" b="1" dirty="0" err="1">
                <a:solidFill>
                  <a:srgbClr val="7030A0"/>
                </a:solidFill>
              </a:rPr>
              <a:t>AgCl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Na</a:t>
            </a:r>
            <a:r>
              <a:rPr lang="en-US" b="1" baseline="30000" dirty="0">
                <a:solidFill>
                  <a:srgbClr val="7030A0"/>
                </a:solidFill>
              </a:rPr>
              <a:t>+  </a:t>
            </a:r>
            <a:r>
              <a:rPr lang="en-US" b="1" dirty="0">
                <a:solidFill>
                  <a:srgbClr val="7030A0"/>
                </a:solidFill>
              </a:rPr>
              <a:t>+  Cl</a:t>
            </a:r>
            <a:r>
              <a:rPr lang="en-US" b="1" baseline="30000" dirty="0">
                <a:solidFill>
                  <a:srgbClr val="7030A0"/>
                </a:solidFill>
              </a:rPr>
              <a:t>-  </a:t>
            </a:r>
            <a:r>
              <a:rPr lang="en-US" b="1" dirty="0">
                <a:solidFill>
                  <a:srgbClr val="7030A0"/>
                </a:solidFill>
              </a:rPr>
              <a:t> + Ag</a:t>
            </a:r>
            <a:r>
              <a:rPr lang="en-US" b="1" baseline="30000" dirty="0">
                <a:solidFill>
                  <a:srgbClr val="7030A0"/>
                </a:solidFill>
              </a:rPr>
              <a:t>+  </a:t>
            </a:r>
            <a:r>
              <a:rPr lang="en-US" b="1" dirty="0">
                <a:solidFill>
                  <a:srgbClr val="7030A0"/>
                </a:solidFill>
              </a:rPr>
              <a:t>+  NO</a:t>
            </a:r>
            <a:r>
              <a:rPr lang="en-US" b="1" baseline="-25000" dirty="0">
                <a:solidFill>
                  <a:srgbClr val="7030A0"/>
                </a:solidFill>
              </a:rPr>
              <a:t>3</a:t>
            </a:r>
            <a:r>
              <a:rPr lang="en-US" b="1" baseline="30000" dirty="0">
                <a:solidFill>
                  <a:srgbClr val="7030A0"/>
                </a:solidFill>
              </a:rPr>
              <a:t>- </a:t>
            </a:r>
            <a:r>
              <a:rPr lang="en-US" b="1" dirty="0">
                <a:solidFill>
                  <a:srgbClr val="7030A0"/>
                </a:solidFill>
              </a:rPr>
              <a:t>= Na</a:t>
            </a:r>
            <a:r>
              <a:rPr lang="en-US" b="1" baseline="30000" dirty="0">
                <a:solidFill>
                  <a:srgbClr val="7030A0"/>
                </a:solidFill>
              </a:rPr>
              <a:t>+</a:t>
            </a:r>
            <a:r>
              <a:rPr lang="en-US" b="1" dirty="0">
                <a:solidFill>
                  <a:srgbClr val="7030A0"/>
                </a:solidFill>
              </a:rPr>
              <a:t>  + NO</a:t>
            </a:r>
            <a:r>
              <a:rPr lang="en-US" b="1" baseline="-25000" dirty="0">
                <a:solidFill>
                  <a:srgbClr val="7030A0"/>
                </a:solidFill>
              </a:rPr>
              <a:t>3</a:t>
            </a:r>
            <a:r>
              <a:rPr lang="en-US" b="1" baseline="30000" dirty="0">
                <a:solidFill>
                  <a:srgbClr val="7030A0"/>
                </a:solidFill>
              </a:rPr>
              <a:t>- </a:t>
            </a:r>
            <a:r>
              <a:rPr lang="en-US" b="1" dirty="0">
                <a:solidFill>
                  <a:srgbClr val="7030A0"/>
                </a:solidFill>
              </a:rPr>
              <a:t> +  </a:t>
            </a:r>
            <a:r>
              <a:rPr lang="en-US" b="1" dirty="0" err="1">
                <a:solidFill>
                  <a:srgbClr val="7030A0"/>
                </a:solidFill>
              </a:rPr>
              <a:t>AgCl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 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Cl</a:t>
            </a:r>
            <a:r>
              <a:rPr lang="en-US" b="1" baseline="30000" dirty="0">
                <a:solidFill>
                  <a:srgbClr val="7030A0"/>
                </a:solidFill>
              </a:rPr>
              <a:t>-</a:t>
            </a:r>
            <a:r>
              <a:rPr lang="en-US" b="1" dirty="0">
                <a:solidFill>
                  <a:srgbClr val="7030A0"/>
                </a:solidFill>
              </a:rPr>
              <a:t>  +  Ag</a:t>
            </a:r>
            <a:r>
              <a:rPr lang="en-US" b="1" baseline="30000" dirty="0">
                <a:solidFill>
                  <a:srgbClr val="7030A0"/>
                </a:solidFill>
              </a:rPr>
              <a:t>+ </a:t>
            </a:r>
            <a:r>
              <a:rPr lang="en-US" b="1" dirty="0">
                <a:solidFill>
                  <a:srgbClr val="7030A0"/>
                </a:solidFill>
              </a:rPr>
              <a:t> =  </a:t>
            </a:r>
            <a:r>
              <a:rPr lang="en-US" b="1" dirty="0" err="1">
                <a:solidFill>
                  <a:srgbClr val="7030A0"/>
                </a:solidFill>
              </a:rPr>
              <a:t>AgCl</a:t>
            </a:r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868144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388424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812360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56176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53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№ 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4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4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</a:t>
            </a:r>
            <a:r>
              <a:rPr lang="en-US" sz="4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8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/>
              <a:t>Na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r>
              <a:rPr lang="en-US" b="1" dirty="0" smtClean="0"/>
              <a:t>  +  2HCl = 2NaCl  + H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endParaRPr lang="ru-RU" dirty="0" smtClean="0"/>
          </a:p>
          <a:p>
            <a:pPr marL="0" indent="0">
              <a:buNone/>
            </a:pPr>
            <a:r>
              <a:rPr lang="en-US" b="1" baseline="-25000" dirty="0" smtClean="0"/>
              <a:t>                                             </a:t>
            </a:r>
            <a:r>
              <a:rPr lang="en-US" b="1" dirty="0" smtClean="0"/>
              <a:t>                </a:t>
            </a: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   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 </a:t>
            </a:r>
            <a:endParaRPr lang="ru-RU" b="1" baseline="-25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/>
              <a:t>2Na</a:t>
            </a:r>
            <a:r>
              <a:rPr lang="en-US" b="1" baseline="30000" dirty="0"/>
              <a:t>+</a:t>
            </a:r>
            <a:r>
              <a:rPr lang="en-US" b="1" dirty="0"/>
              <a:t>  +  CO</a:t>
            </a:r>
            <a:r>
              <a:rPr lang="en-US" b="1" baseline="-25000" dirty="0"/>
              <a:t>3</a:t>
            </a:r>
            <a:r>
              <a:rPr lang="en-US" b="1" baseline="30000" dirty="0"/>
              <a:t>2- </a:t>
            </a:r>
            <a:r>
              <a:rPr lang="en-US" b="1" dirty="0"/>
              <a:t> + 2H</a:t>
            </a:r>
            <a:r>
              <a:rPr lang="en-US" b="1" baseline="30000" dirty="0"/>
              <a:t>+</a:t>
            </a:r>
            <a:r>
              <a:rPr lang="en-US" b="1" dirty="0"/>
              <a:t>  +  2Cl</a:t>
            </a:r>
            <a:r>
              <a:rPr lang="en-US" b="1" baseline="30000" dirty="0"/>
              <a:t>- </a:t>
            </a:r>
            <a:r>
              <a:rPr lang="en-US" b="1" dirty="0"/>
              <a:t>  =  2Na</a:t>
            </a:r>
            <a:r>
              <a:rPr lang="en-US" b="1" baseline="30000" dirty="0"/>
              <a:t>+ </a:t>
            </a:r>
            <a:r>
              <a:rPr lang="en-US" b="1" dirty="0"/>
              <a:t> + 2Cl</a:t>
            </a:r>
            <a:r>
              <a:rPr lang="en-US" b="1" baseline="30000" dirty="0"/>
              <a:t>-  </a:t>
            </a:r>
            <a:r>
              <a:rPr lang="en-US" b="1" dirty="0"/>
              <a:t>+ CO</a:t>
            </a:r>
            <a:r>
              <a:rPr lang="en-US" b="1" baseline="-25000" dirty="0"/>
              <a:t>2</a:t>
            </a:r>
            <a:r>
              <a:rPr lang="en-US" b="1" baseline="30000" dirty="0"/>
              <a:t> </a:t>
            </a:r>
            <a:r>
              <a:rPr lang="en-US" b="1" dirty="0"/>
              <a:t>+ 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CO</a:t>
            </a:r>
            <a:r>
              <a:rPr lang="en-US" b="1" baseline="-25000" dirty="0"/>
              <a:t>3</a:t>
            </a:r>
            <a:r>
              <a:rPr lang="en-US" b="1" baseline="30000" dirty="0"/>
              <a:t>2-</a:t>
            </a:r>
            <a:r>
              <a:rPr lang="en-US" b="1" dirty="0"/>
              <a:t> + 2H</a:t>
            </a:r>
            <a:r>
              <a:rPr lang="en-US" b="1" baseline="30000" dirty="0"/>
              <a:t>+</a:t>
            </a:r>
            <a:r>
              <a:rPr lang="en-US" b="1" dirty="0"/>
              <a:t>  = H</a:t>
            </a:r>
            <a:r>
              <a:rPr lang="en-US" b="1" baseline="-25000" dirty="0"/>
              <a:t>2</a:t>
            </a:r>
            <a:r>
              <a:rPr lang="en-US" b="1" dirty="0"/>
              <a:t>O  +  CO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endParaRPr lang="ru-RU" dirty="0"/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5364088" y="357301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80112" y="357301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78802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884368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067944" y="55892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4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№ 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ВОДЫ ИЛИ МАЛОДИССОЦИИРУЮЩЕГО 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OH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Na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H</a:t>
            </a:r>
            <a:r>
              <a:rPr lang="en-US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7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сессионных комнат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сидят по рядам на уроке)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краткого ионного уравнения составить молекулярное и полное ионное уравнения: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№ 1: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OH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H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ряд)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228184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сессионных комнат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сидят по рядам на уроке)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краткого ионного уравнения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ионное уравнения: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№ 2: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+ 2OH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Cu(OH)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ru-RU" sz="3600" b="1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ряд)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732240" y="38610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342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461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«Условия протекания реакций ионного обмена до конца»</vt:lpstr>
      <vt:lpstr>ВЕЩЕСТВА</vt:lpstr>
      <vt:lpstr>Электролитическая диссоциация</vt:lpstr>
      <vt:lpstr>ИОННЫЕ РЕАКЦИИ    </vt:lpstr>
      <vt:lpstr>Условие № 1</vt:lpstr>
      <vt:lpstr>Условие № 2</vt:lpstr>
      <vt:lpstr>УСЛОВИЕ № 3</vt:lpstr>
      <vt:lpstr>Задание для сессионных комнат (как сидят по рядам на уроке)</vt:lpstr>
      <vt:lpstr>Задание для сессионных комнат (как сидят по рядам на уроке)</vt:lpstr>
      <vt:lpstr>Задание для сессионных комнат (как сидят по рядам на уроке)</vt:lpstr>
      <vt:lpstr>Возможные ответы</vt:lpstr>
      <vt:lpstr>Все ионы сокращаются: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ТЭД</dc:title>
  <dc:creator>user</dc:creator>
  <cp:lastModifiedBy>user</cp:lastModifiedBy>
  <cp:revision>26</cp:revision>
  <dcterms:created xsi:type="dcterms:W3CDTF">2020-04-11T03:28:36Z</dcterms:created>
  <dcterms:modified xsi:type="dcterms:W3CDTF">2020-04-26T07:27:48Z</dcterms:modified>
</cp:coreProperties>
</file>