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277" r:id="rId2"/>
    <p:sldId id="278" r:id="rId3"/>
    <p:sldId id="281" r:id="rId4"/>
    <p:sldId id="282" r:id="rId5"/>
    <p:sldId id="279" r:id="rId6"/>
    <p:sldId id="283" r:id="rId7"/>
    <p:sldId id="284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1A8"/>
    <a:srgbClr val="2F839D"/>
    <a:srgbClr val="5AA19C"/>
    <a:srgbClr val="CE9C90"/>
    <a:srgbClr val="173A8D"/>
    <a:srgbClr val="003374"/>
    <a:srgbClr val="385592"/>
    <a:srgbClr val="3A5896"/>
    <a:srgbClr val="FFFFFF"/>
    <a:srgbClr val="D6DE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384" y="210"/>
      </p:cViewPr>
      <p:guideLst>
        <p:guide orient="horz" pos="2163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103059581320463E-2"/>
          <c:y val="0.16812609457092839"/>
          <c:w val="0.59809578150557297"/>
          <c:h val="0.78984238178633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CC-4B23-98C9-5B26C8EEDE81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0CC-4B23-98C9-5B26C8EEDE81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CC-4B23-98C9-5B26C8EEDE81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CC-4B23-98C9-5B26C8EEDE81}"/>
              </c:ext>
            </c:extLst>
          </c:dPt>
          <c:dPt>
            <c:idx val="4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0CC-4B23-98C9-5B26C8EEDE81}"/>
              </c:ext>
            </c:extLst>
          </c:dPt>
          <c:dLbls>
            <c:dLbl>
              <c:idx val="0"/>
              <c:layout>
                <c:manualLayout>
                  <c:x val="3.2206119162640941E-3"/>
                  <c:y val="-8.4063047285464224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CC-4B23-98C9-5B26C8EEDE81}"/>
                </c:ext>
              </c:extLst>
            </c:dLbl>
            <c:dLbl>
              <c:idx val="1"/>
              <c:layout>
                <c:manualLayout>
                  <c:x val="-1.9323671497584561E-2"/>
                  <c:y val="3.5026269702276729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4582"/>
                        <a:gd name="adj2" fmla="val -74939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4-80CC-4B23-98C9-5B26C8EEDE81}"/>
                </c:ext>
              </c:extLst>
            </c:dLbl>
            <c:dLbl>
              <c:idx val="2"/>
              <c:layout>
                <c:manualLayout>
                  <c:x val="1.4492753623188413E-2"/>
                  <c:y val="-0.12959719789842403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6422"/>
                        <a:gd name="adj2" fmla="val 75561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80CC-4B23-98C9-5B26C8EEDE81}"/>
                </c:ext>
              </c:extLst>
            </c:dLbl>
            <c:dLbl>
              <c:idx val="3"/>
              <c:layout>
                <c:manualLayout>
                  <c:x val="-1.1272141706924321E-2"/>
                  <c:y val="-2.802101576182140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4162"/>
                        <a:gd name="adj2" fmla="val 93925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9-80CC-4B23-98C9-5B26C8EEDE81}"/>
                </c:ext>
              </c:extLst>
            </c:dLbl>
            <c:dLbl>
              <c:idx val="4"/>
              <c:layout>
                <c:manualLayout>
                  <c:x val="9.6618357487922753E-3"/>
                  <c:y val="-4.5534150612959706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CC-4B23-98C9-5B26C8EEDE8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Центры</c:v>
                </c:pt>
                <c:pt idx="1">
                  <c:v>Дома</c:v>
                </c:pt>
                <c:pt idx="2">
                  <c:v>Спортивные школы</c:v>
                </c:pt>
                <c:pt idx="3">
                  <c:v>Станции</c:v>
                </c:pt>
                <c:pt idx="4">
                  <c:v>Дворцы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20</c:v>
                </c:pt>
                <c:pt idx="2">
                  <c:v>16</c:v>
                </c:pt>
                <c:pt idx="3">
                  <c:v>13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CC-4B23-98C9-5B26C8EEDE81}"/>
            </c:ext>
          </c:extLst>
        </c:ser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16186744772878"/>
          <c:y val="0.25695960947088281"/>
          <c:w val="0.30817629680347952"/>
          <c:h val="0.4860805052608359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20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713365539452502E-2"/>
          <c:y val="3.8528896672504385E-2"/>
          <c:w val="0.96457326892109496"/>
          <c:h val="0.587577533543858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учащихся</c:v>
                </c:pt>
              </c:strCache>
            </c:strRef>
          </c:tx>
          <c:spPr>
            <a:solidFill>
              <a:srgbClr val="2F839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Pt>
            <c:idx val="3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9D-4741-B383-F7CF4ACC69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81A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Многопрофильные образовательные учреждения</c:v>
                </c:pt>
                <c:pt idx="1">
                  <c:v>Однопрофильные образовательные спортивные учреждения</c:v>
                </c:pt>
                <c:pt idx="2">
                  <c:v>Однопрофильные образовательные прочие учреждения</c:v>
                </c:pt>
                <c:pt idx="3">
                  <c:v>Прочие учреждения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80628</c:v>
                </c:pt>
                <c:pt idx="1">
                  <c:v>41027</c:v>
                </c:pt>
                <c:pt idx="2">
                  <c:v>14347</c:v>
                </c:pt>
                <c:pt idx="3">
                  <c:v>40282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9D-4741-B383-F7CF4ACC69E9}"/>
            </c:ext>
          </c:extLst>
        </c:ser>
        <c:dLbls>
          <c:showVal val="1"/>
        </c:dLbls>
        <c:gapWidth val="100"/>
        <c:overlap val="-24"/>
        <c:axId val="115923968"/>
        <c:axId val="116327168"/>
      </c:barChart>
      <c:catAx>
        <c:axId val="115923968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rgbClr val="0081A8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327168"/>
        <c:crosses val="autoZero"/>
        <c:auto val="1"/>
        <c:lblAlgn val="ctr"/>
        <c:lblOffset val="100"/>
      </c:catAx>
      <c:valAx>
        <c:axId val="116327168"/>
        <c:scaling>
          <c:orientation val="minMax"/>
          <c:max val="900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15923968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solidFill>
            <a:srgbClr val="0081A8"/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96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164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5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802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298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927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35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802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90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64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285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22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sp2311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7528" y="1"/>
            <a:ext cx="7980218" cy="4511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5218" y="567722"/>
            <a:ext cx="7136582" cy="2861278"/>
          </a:xfrm>
          <a:noFill/>
        </p:spPr>
        <p:txBody>
          <a:bodyPr anchor="ctr">
            <a:noAutofit/>
          </a:bodyPr>
          <a:lstStyle/>
          <a:p>
            <a:pPr algn="r"/>
            <a:r>
              <a:rPr lang="ru-RU" sz="3000" dirty="0" smtClean="0">
                <a:solidFill>
                  <a:srgbClr val="008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И КАЧЕСТВО ДОПОЛНИТЕЛЬНОГО ОБРАЗОВАНИЯ ДЕТЕЙ В ОМСКОЙ ОБЛАСТИ: </a:t>
            </a:r>
            <a:br>
              <a:rPr lang="ru-RU" sz="3000" dirty="0" smtClean="0">
                <a:solidFill>
                  <a:srgbClr val="008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solidFill>
                  <a:srgbClr val="0081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УСПЕШНЫЕ ПРАКТИКИ И РИСКИ</a:t>
            </a:r>
            <a:endParaRPr lang="ru-RU" sz="3000" dirty="0">
              <a:solidFill>
                <a:srgbClr val="0081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9491" y="3557708"/>
            <a:ext cx="4582309" cy="757353"/>
          </a:xfrm>
          <a:solidFill>
            <a:srgbClr val="0081A8"/>
          </a:solidFill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</a:rPr>
              <a:t>Малютин Сергей Пантелеевич, </a:t>
            </a:r>
            <a:r>
              <a:rPr lang="ru-RU" sz="1600" dirty="0" smtClean="0">
                <a:solidFill>
                  <a:schemeClr val="bg1"/>
                </a:solidFill>
              </a:rPr>
              <a:t>старший </a:t>
            </a:r>
            <a:r>
              <a:rPr lang="ru-RU" sz="1600" dirty="0">
                <a:solidFill>
                  <a:schemeClr val="bg1"/>
                </a:solidFill>
              </a:rPr>
              <a:t>методист </a:t>
            </a:r>
            <a:r>
              <a:rPr lang="ru-RU" sz="1600" dirty="0" smtClean="0">
                <a:solidFill>
                  <a:schemeClr val="bg1"/>
                </a:solidFill>
              </a:rPr>
              <a:t>БОУ ДО </a:t>
            </a:r>
            <a:r>
              <a:rPr lang="ru-RU" sz="1600" dirty="0">
                <a:solidFill>
                  <a:schemeClr val="bg1"/>
                </a:solidFill>
              </a:rPr>
              <a:t>г. Омска </a:t>
            </a:r>
            <a:r>
              <a:rPr lang="ru-RU" sz="1600" dirty="0" smtClean="0">
                <a:solidFill>
                  <a:schemeClr val="bg1"/>
                </a:solidFill>
              </a:rPr>
              <a:t>"Городской </a:t>
            </a:r>
            <a:r>
              <a:rPr lang="ru-RU" sz="1600" dirty="0">
                <a:solidFill>
                  <a:schemeClr val="bg1"/>
                </a:solidFill>
              </a:rPr>
              <a:t>Дворец детского (юношеского) </a:t>
            </a:r>
            <a:r>
              <a:rPr lang="ru-RU" sz="1600" dirty="0" smtClean="0">
                <a:solidFill>
                  <a:schemeClr val="bg1"/>
                </a:solidFill>
              </a:rPr>
              <a:t>творчества"</a:t>
            </a:r>
            <a:endParaRPr lang="ru-RU" sz="1600" dirty="0">
              <a:solidFill>
                <a:schemeClr val="bg1"/>
              </a:solidFill>
            </a:endParaRPr>
          </a:p>
          <a:p>
            <a:pPr algn="r"/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1055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6" descr="ÐÐ°ÑÑÐ¸Ð½ÐºÐ¸ Ð¿Ð¾ Ð·Ð°Ð¿ÑÐ¾ÑÑ Ð³ÐµÑÐ± Ð¾Ð¼ÑÐºÐ¾Ð¹ Ð¾Ð±Ð»Ð°ÑÑÐ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95" y="304271"/>
            <a:ext cx="1180228" cy="110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392" y="304271"/>
            <a:ext cx="7071958" cy="11046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Дополнительное образование Омской области в 2017 году. </a:t>
            </a:r>
            <a:b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Бюджет </a:t>
            </a:r>
            <a:r>
              <a:rPr lang="ru-RU" sz="1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 </a:t>
            </a:r>
            <a:r>
              <a:rPr lang="ru-RU" sz="1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485 492,0 тыс. рублей	( 1 ребёнок – 14,1 тыс. рублей)</a:t>
            </a:r>
            <a:endParaRPr lang="ru-RU" sz="1800" dirty="0">
              <a:solidFill>
                <a:srgbClr val="0081A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78809" y="1833447"/>
            <a:ext cx="1529165" cy="1529165"/>
          </a:xfrm>
          <a:custGeom>
            <a:avLst/>
            <a:gdLst>
              <a:gd name="connsiteX0" fmla="*/ 0 w 811583"/>
              <a:gd name="connsiteY0" fmla="*/ 405792 h 811583"/>
              <a:gd name="connsiteX1" fmla="*/ 405792 w 811583"/>
              <a:gd name="connsiteY1" fmla="*/ 0 h 811583"/>
              <a:gd name="connsiteX2" fmla="*/ 811584 w 811583"/>
              <a:gd name="connsiteY2" fmla="*/ 405792 h 811583"/>
              <a:gd name="connsiteX3" fmla="*/ 405792 w 811583"/>
              <a:gd name="connsiteY3" fmla="*/ 811584 h 811583"/>
              <a:gd name="connsiteX4" fmla="*/ 0 w 811583"/>
              <a:gd name="connsiteY4" fmla="*/ 405792 h 81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83" h="811583">
                <a:moveTo>
                  <a:pt x="0" y="405792"/>
                </a:moveTo>
                <a:cubicBezTo>
                  <a:pt x="0" y="181679"/>
                  <a:pt x="181679" y="0"/>
                  <a:pt x="405792" y="0"/>
                </a:cubicBezTo>
                <a:cubicBezTo>
                  <a:pt x="629905" y="0"/>
                  <a:pt x="811584" y="181679"/>
                  <a:pt x="811584" y="405792"/>
                </a:cubicBezTo>
                <a:cubicBezTo>
                  <a:pt x="811584" y="629905"/>
                  <a:pt x="629905" y="811584"/>
                  <a:pt x="405792" y="811584"/>
                </a:cubicBezTo>
                <a:cubicBezTo>
                  <a:pt x="181679" y="811584"/>
                  <a:pt x="0" y="629905"/>
                  <a:pt x="0" y="4057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54" tIns="144254" rIns="144254" bIns="144254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b="1" kern="1200" dirty="0" err="1" smtClean="0">
                <a:solidFill>
                  <a:schemeClr val="bg1"/>
                </a:solidFill>
              </a:rPr>
              <a:t>Муници-пальные</a:t>
            </a:r>
            <a:endParaRPr lang="ru-RU" b="1" kern="1200" dirty="0" smtClean="0">
              <a:solidFill>
                <a:schemeClr val="bg1"/>
              </a:solidFill>
            </a:endParaRPr>
          </a:p>
          <a:p>
            <a:pPr lvl="0" algn="ctr" defTabSz="889000">
              <a:spcBef>
                <a:spcPct val="0"/>
              </a:spcBef>
            </a:pPr>
            <a:r>
              <a:rPr lang="ru-RU" sz="2600" b="1" kern="1200" dirty="0" smtClean="0">
                <a:solidFill>
                  <a:schemeClr val="bg1"/>
                </a:solidFill>
              </a:rPr>
              <a:t>92</a:t>
            </a:r>
            <a:r>
              <a:rPr lang="ru-RU" sz="2000" b="1" kern="1200" dirty="0" smtClean="0">
                <a:solidFill>
                  <a:schemeClr val="bg1"/>
                </a:solidFill>
              </a:rPr>
              <a:t> 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431535" y="2328029"/>
            <a:ext cx="540000" cy="540000"/>
          </a:xfrm>
          <a:custGeom>
            <a:avLst/>
            <a:gdLst>
              <a:gd name="connsiteX0" fmla="*/ 62394 w 470718"/>
              <a:gd name="connsiteY0" fmla="*/ 180003 h 470718"/>
              <a:gd name="connsiteX1" fmla="*/ 180003 w 470718"/>
              <a:gd name="connsiteY1" fmla="*/ 180003 h 470718"/>
              <a:gd name="connsiteX2" fmla="*/ 180003 w 470718"/>
              <a:gd name="connsiteY2" fmla="*/ 62394 h 470718"/>
              <a:gd name="connsiteX3" fmla="*/ 290715 w 470718"/>
              <a:gd name="connsiteY3" fmla="*/ 62394 h 470718"/>
              <a:gd name="connsiteX4" fmla="*/ 290715 w 470718"/>
              <a:gd name="connsiteY4" fmla="*/ 180003 h 470718"/>
              <a:gd name="connsiteX5" fmla="*/ 408324 w 470718"/>
              <a:gd name="connsiteY5" fmla="*/ 180003 h 470718"/>
              <a:gd name="connsiteX6" fmla="*/ 408324 w 470718"/>
              <a:gd name="connsiteY6" fmla="*/ 290715 h 470718"/>
              <a:gd name="connsiteX7" fmla="*/ 290715 w 470718"/>
              <a:gd name="connsiteY7" fmla="*/ 290715 h 470718"/>
              <a:gd name="connsiteX8" fmla="*/ 290715 w 470718"/>
              <a:gd name="connsiteY8" fmla="*/ 408324 h 470718"/>
              <a:gd name="connsiteX9" fmla="*/ 180003 w 470718"/>
              <a:gd name="connsiteY9" fmla="*/ 408324 h 470718"/>
              <a:gd name="connsiteX10" fmla="*/ 180003 w 470718"/>
              <a:gd name="connsiteY10" fmla="*/ 290715 h 470718"/>
              <a:gd name="connsiteX11" fmla="*/ 62394 w 470718"/>
              <a:gd name="connsiteY11" fmla="*/ 290715 h 470718"/>
              <a:gd name="connsiteX12" fmla="*/ 62394 w 470718"/>
              <a:gd name="connsiteY12" fmla="*/ 180003 h 47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718" h="470718">
                <a:moveTo>
                  <a:pt x="62394" y="180003"/>
                </a:moveTo>
                <a:lnTo>
                  <a:pt x="180003" y="180003"/>
                </a:lnTo>
                <a:lnTo>
                  <a:pt x="180003" y="62394"/>
                </a:lnTo>
                <a:lnTo>
                  <a:pt x="290715" y="62394"/>
                </a:lnTo>
                <a:lnTo>
                  <a:pt x="290715" y="180003"/>
                </a:lnTo>
                <a:lnTo>
                  <a:pt x="408324" y="180003"/>
                </a:lnTo>
                <a:lnTo>
                  <a:pt x="408324" y="290715"/>
                </a:lnTo>
                <a:lnTo>
                  <a:pt x="290715" y="290715"/>
                </a:lnTo>
                <a:lnTo>
                  <a:pt x="290715" y="408324"/>
                </a:lnTo>
                <a:lnTo>
                  <a:pt x="180003" y="408324"/>
                </a:lnTo>
                <a:lnTo>
                  <a:pt x="180003" y="290715"/>
                </a:lnTo>
                <a:lnTo>
                  <a:pt x="62394" y="290715"/>
                </a:lnTo>
                <a:lnTo>
                  <a:pt x="62394" y="18000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394" tIns="180003" rIns="62394" bIns="18000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>
              <a:solidFill>
                <a:schemeClr val="bg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343228" y="1833447"/>
            <a:ext cx="1529165" cy="1529165"/>
          </a:xfrm>
          <a:custGeom>
            <a:avLst/>
            <a:gdLst>
              <a:gd name="connsiteX0" fmla="*/ 0 w 811583"/>
              <a:gd name="connsiteY0" fmla="*/ 405792 h 811583"/>
              <a:gd name="connsiteX1" fmla="*/ 405792 w 811583"/>
              <a:gd name="connsiteY1" fmla="*/ 0 h 811583"/>
              <a:gd name="connsiteX2" fmla="*/ 811584 w 811583"/>
              <a:gd name="connsiteY2" fmla="*/ 405792 h 811583"/>
              <a:gd name="connsiteX3" fmla="*/ 405792 w 811583"/>
              <a:gd name="connsiteY3" fmla="*/ 811584 h 811583"/>
              <a:gd name="connsiteX4" fmla="*/ 0 w 811583"/>
              <a:gd name="connsiteY4" fmla="*/ 405792 h 81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83" h="811583">
                <a:moveTo>
                  <a:pt x="0" y="405792"/>
                </a:moveTo>
                <a:cubicBezTo>
                  <a:pt x="0" y="181679"/>
                  <a:pt x="181679" y="0"/>
                  <a:pt x="405792" y="0"/>
                </a:cubicBezTo>
                <a:cubicBezTo>
                  <a:pt x="629905" y="0"/>
                  <a:pt x="811584" y="181679"/>
                  <a:pt x="811584" y="405792"/>
                </a:cubicBezTo>
                <a:cubicBezTo>
                  <a:pt x="811584" y="629905"/>
                  <a:pt x="629905" y="811584"/>
                  <a:pt x="405792" y="811584"/>
                </a:cubicBezTo>
                <a:cubicBezTo>
                  <a:pt x="181679" y="811584"/>
                  <a:pt x="0" y="629905"/>
                  <a:pt x="0" y="4057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54" tIns="144254" rIns="144254" bIns="144254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b="1" kern="1200" dirty="0" err="1" smtClean="0">
                <a:solidFill>
                  <a:schemeClr val="bg1"/>
                </a:solidFill>
              </a:rPr>
              <a:t>Государ-ственные</a:t>
            </a:r>
            <a:endParaRPr lang="ru-RU" b="1" kern="1200" dirty="0" smtClean="0">
              <a:solidFill>
                <a:schemeClr val="bg1"/>
              </a:solidFill>
            </a:endParaRPr>
          </a:p>
          <a:p>
            <a:pPr lvl="0" algn="ctr" defTabSz="889000">
              <a:spcBef>
                <a:spcPct val="0"/>
              </a:spcBef>
            </a:pPr>
            <a:r>
              <a:rPr lang="ru-RU" sz="2600" b="1" kern="1200" dirty="0" smtClean="0">
                <a:solidFill>
                  <a:schemeClr val="bg1"/>
                </a:solidFill>
              </a:rPr>
              <a:t>6</a:t>
            </a:r>
            <a:r>
              <a:rPr lang="ru-RU" sz="2000" b="1" kern="1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5164012" y="2328029"/>
            <a:ext cx="540000" cy="540000"/>
          </a:xfrm>
          <a:custGeom>
            <a:avLst/>
            <a:gdLst>
              <a:gd name="connsiteX0" fmla="*/ 62394 w 470718"/>
              <a:gd name="connsiteY0" fmla="*/ 180003 h 470718"/>
              <a:gd name="connsiteX1" fmla="*/ 180003 w 470718"/>
              <a:gd name="connsiteY1" fmla="*/ 180003 h 470718"/>
              <a:gd name="connsiteX2" fmla="*/ 180003 w 470718"/>
              <a:gd name="connsiteY2" fmla="*/ 62394 h 470718"/>
              <a:gd name="connsiteX3" fmla="*/ 290715 w 470718"/>
              <a:gd name="connsiteY3" fmla="*/ 62394 h 470718"/>
              <a:gd name="connsiteX4" fmla="*/ 290715 w 470718"/>
              <a:gd name="connsiteY4" fmla="*/ 180003 h 470718"/>
              <a:gd name="connsiteX5" fmla="*/ 408324 w 470718"/>
              <a:gd name="connsiteY5" fmla="*/ 180003 h 470718"/>
              <a:gd name="connsiteX6" fmla="*/ 408324 w 470718"/>
              <a:gd name="connsiteY6" fmla="*/ 290715 h 470718"/>
              <a:gd name="connsiteX7" fmla="*/ 290715 w 470718"/>
              <a:gd name="connsiteY7" fmla="*/ 290715 h 470718"/>
              <a:gd name="connsiteX8" fmla="*/ 290715 w 470718"/>
              <a:gd name="connsiteY8" fmla="*/ 408324 h 470718"/>
              <a:gd name="connsiteX9" fmla="*/ 180003 w 470718"/>
              <a:gd name="connsiteY9" fmla="*/ 408324 h 470718"/>
              <a:gd name="connsiteX10" fmla="*/ 180003 w 470718"/>
              <a:gd name="connsiteY10" fmla="*/ 290715 h 470718"/>
              <a:gd name="connsiteX11" fmla="*/ 62394 w 470718"/>
              <a:gd name="connsiteY11" fmla="*/ 290715 h 470718"/>
              <a:gd name="connsiteX12" fmla="*/ 62394 w 470718"/>
              <a:gd name="connsiteY12" fmla="*/ 180003 h 47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718" h="470718">
                <a:moveTo>
                  <a:pt x="62394" y="180003"/>
                </a:moveTo>
                <a:lnTo>
                  <a:pt x="180003" y="180003"/>
                </a:lnTo>
                <a:lnTo>
                  <a:pt x="180003" y="62394"/>
                </a:lnTo>
                <a:lnTo>
                  <a:pt x="290715" y="62394"/>
                </a:lnTo>
                <a:lnTo>
                  <a:pt x="290715" y="180003"/>
                </a:lnTo>
                <a:lnTo>
                  <a:pt x="408324" y="180003"/>
                </a:lnTo>
                <a:lnTo>
                  <a:pt x="408324" y="290715"/>
                </a:lnTo>
                <a:lnTo>
                  <a:pt x="290715" y="290715"/>
                </a:lnTo>
                <a:lnTo>
                  <a:pt x="290715" y="408324"/>
                </a:lnTo>
                <a:lnTo>
                  <a:pt x="180003" y="408324"/>
                </a:lnTo>
                <a:lnTo>
                  <a:pt x="180003" y="290715"/>
                </a:lnTo>
                <a:lnTo>
                  <a:pt x="62394" y="290715"/>
                </a:lnTo>
                <a:lnTo>
                  <a:pt x="62394" y="18000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394" tIns="180003" rIns="62394" bIns="18000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>
              <a:solidFill>
                <a:schemeClr val="bg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6007644" y="1833447"/>
            <a:ext cx="1529165" cy="1529165"/>
          </a:xfrm>
          <a:custGeom>
            <a:avLst/>
            <a:gdLst>
              <a:gd name="connsiteX0" fmla="*/ 0 w 811583"/>
              <a:gd name="connsiteY0" fmla="*/ 405792 h 811583"/>
              <a:gd name="connsiteX1" fmla="*/ 405792 w 811583"/>
              <a:gd name="connsiteY1" fmla="*/ 0 h 811583"/>
              <a:gd name="connsiteX2" fmla="*/ 811584 w 811583"/>
              <a:gd name="connsiteY2" fmla="*/ 405792 h 811583"/>
              <a:gd name="connsiteX3" fmla="*/ 405792 w 811583"/>
              <a:gd name="connsiteY3" fmla="*/ 811584 h 811583"/>
              <a:gd name="connsiteX4" fmla="*/ 0 w 811583"/>
              <a:gd name="connsiteY4" fmla="*/ 405792 h 81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83" h="811583">
                <a:moveTo>
                  <a:pt x="0" y="405792"/>
                </a:moveTo>
                <a:cubicBezTo>
                  <a:pt x="0" y="181679"/>
                  <a:pt x="181679" y="0"/>
                  <a:pt x="405792" y="0"/>
                </a:cubicBezTo>
                <a:cubicBezTo>
                  <a:pt x="629905" y="0"/>
                  <a:pt x="811584" y="181679"/>
                  <a:pt x="811584" y="405792"/>
                </a:cubicBezTo>
                <a:cubicBezTo>
                  <a:pt x="811584" y="629905"/>
                  <a:pt x="629905" y="811584"/>
                  <a:pt x="405792" y="811584"/>
                </a:cubicBezTo>
                <a:cubicBezTo>
                  <a:pt x="181679" y="811584"/>
                  <a:pt x="0" y="629905"/>
                  <a:pt x="0" y="4057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54" tIns="144254" rIns="144254" bIns="144254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2000" b="1" kern="1200" dirty="0" smtClean="0">
                <a:solidFill>
                  <a:schemeClr val="bg1"/>
                </a:solidFill>
              </a:rPr>
              <a:t>Спорт 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2600" b="1" kern="1200" dirty="0" smtClean="0">
                <a:solidFill>
                  <a:schemeClr val="bg1"/>
                </a:solidFill>
              </a:rPr>
              <a:t>28</a:t>
            </a:r>
            <a:endParaRPr lang="ru-RU" sz="2600" b="1" kern="1200" dirty="0">
              <a:solidFill>
                <a:schemeClr val="bg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7760368" y="2328029"/>
            <a:ext cx="540000" cy="540000"/>
          </a:xfrm>
          <a:custGeom>
            <a:avLst/>
            <a:gdLst>
              <a:gd name="connsiteX0" fmla="*/ 62394 w 470718"/>
              <a:gd name="connsiteY0" fmla="*/ 180003 h 470718"/>
              <a:gd name="connsiteX1" fmla="*/ 180003 w 470718"/>
              <a:gd name="connsiteY1" fmla="*/ 180003 h 470718"/>
              <a:gd name="connsiteX2" fmla="*/ 180003 w 470718"/>
              <a:gd name="connsiteY2" fmla="*/ 62394 h 470718"/>
              <a:gd name="connsiteX3" fmla="*/ 290715 w 470718"/>
              <a:gd name="connsiteY3" fmla="*/ 62394 h 470718"/>
              <a:gd name="connsiteX4" fmla="*/ 290715 w 470718"/>
              <a:gd name="connsiteY4" fmla="*/ 180003 h 470718"/>
              <a:gd name="connsiteX5" fmla="*/ 408324 w 470718"/>
              <a:gd name="connsiteY5" fmla="*/ 180003 h 470718"/>
              <a:gd name="connsiteX6" fmla="*/ 408324 w 470718"/>
              <a:gd name="connsiteY6" fmla="*/ 290715 h 470718"/>
              <a:gd name="connsiteX7" fmla="*/ 290715 w 470718"/>
              <a:gd name="connsiteY7" fmla="*/ 290715 h 470718"/>
              <a:gd name="connsiteX8" fmla="*/ 290715 w 470718"/>
              <a:gd name="connsiteY8" fmla="*/ 408324 h 470718"/>
              <a:gd name="connsiteX9" fmla="*/ 180003 w 470718"/>
              <a:gd name="connsiteY9" fmla="*/ 408324 h 470718"/>
              <a:gd name="connsiteX10" fmla="*/ 180003 w 470718"/>
              <a:gd name="connsiteY10" fmla="*/ 290715 h 470718"/>
              <a:gd name="connsiteX11" fmla="*/ 62394 w 470718"/>
              <a:gd name="connsiteY11" fmla="*/ 290715 h 470718"/>
              <a:gd name="connsiteX12" fmla="*/ 62394 w 470718"/>
              <a:gd name="connsiteY12" fmla="*/ 180003 h 47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718" h="470718">
                <a:moveTo>
                  <a:pt x="62394" y="180003"/>
                </a:moveTo>
                <a:lnTo>
                  <a:pt x="180003" y="180003"/>
                </a:lnTo>
                <a:lnTo>
                  <a:pt x="180003" y="62394"/>
                </a:lnTo>
                <a:lnTo>
                  <a:pt x="290715" y="62394"/>
                </a:lnTo>
                <a:lnTo>
                  <a:pt x="290715" y="180003"/>
                </a:lnTo>
                <a:lnTo>
                  <a:pt x="408324" y="180003"/>
                </a:lnTo>
                <a:lnTo>
                  <a:pt x="408324" y="290715"/>
                </a:lnTo>
                <a:lnTo>
                  <a:pt x="290715" y="290715"/>
                </a:lnTo>
                <a:lnTo>
                  <a:pt x="290715" y="408324"/>
                </a:lnTo>
                <a:lnTo>
                  <a:pt x="180003" y="408324"/>
                </a:lnTo>
                <a:lnTo>
                  <a:pt x="180003" y="290715"/>
                </a:lnTo>
                <a:lnTo>
                  <a:pt x="62394" y="290715"/>
                </a:lnTo>
                <a:lnTo>
                  <a:pt x="62394" y="18000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394" tIns="180003" rIns="62394" bIns="18000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678809" y="3761295"/>
            <a:ext cx="1529165" cy="1529165"/>
          </a:xfrm>
          <a:custGeom>
            <a:avLst/>
            <a:gdLst>
              <a:gd name="connsiteX0" fmla="*/ 0 w 811583"/>
              <a:gd name="connsiteY0" fmla="*/ 405792 h 811583"/>
              <a:gd name="connsiteX1" fmla="*/ 405792 w 811583"/>
              <a:gd name="connsiteY1" fmla="*/ 0 h 811583"/>
              <a:gd name="connsiteX2" fmla="*/ 811584 w 811583"/>
              <a:gd name="connsiteY2" fmla="*/ 405792 h 811583"/>
              <a:gd name="connsiteX3" fmla="*/ 405792 w 811583"/>
              <a:gd name="connsiteY3" fmla="*/ 811584 h 811583"/>
              <a:gd name="connsiteX4" fmla="*/ 0 w 811583"/>
              <a:gd name="connsiteY4" fmla="*/ 405792 h 81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83" h="811583">
                <a:moveTo>
                  <a:pt x="0" y="405792"/>
                </a:moveTo>
                <a:cubicBezTo>
                  <a:pt x="0" y="181679"/>
                  <a:pt x="181679" y="0"/>
                  <a:pt x="405792" y="0"/>
                </a:cubicBezTo>
                <a:cubicBezTo>
                  <a:pt x="629905" y="0"/>
                  <a:pt x="811584" y="181679"/>
                  <a:pt x="811584" y="405792"/>
                </a:cubicBezTo>
                <a:cubicBezTo>
                  <a:pt x="811584" y="629905"/>
                  <a:pt x="629905" y="811584"/>
                  <a:pt x="405792" y="811584"/>
                </a:cubicBezTo>
                <a:cubicBezTo>
                  <a:pt x="181679" y="811584"/>
                  <a:pt x="0" y="629905"/>
                  <a:pt x="0" y="4057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54" tIns="144254" rIns="144254" bIns="144254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2000" b="1" kern="1200" dirty="0" smtClean="0">
                <a:solidFill>
                  <a:schemeClr val="bg1"/>
                </a:solidFill>
              </a:rPr>
              <a:t>Культура 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2600" b="1" kern="1200" dirty="0" smtClean="0">
                <a:solidFill>
                  <a:schemeClr val="bg1"/>
                </a:solidFill>
              </a:rPr>
              <a:t>66</a:t>
            </a:r>
            <a:endParaRPr lang="ru-RU" sz="2600" b="1" kern="1200" dirty="0">
              <a:solidFill>
                <a:schemeClr val="bg1"/>
              </a:solidFill>
            </a:endParaRPr>
          </a:p>
        </p:txBody>
      </p:sp>
      <p:sp>
        <p:nvSpPr>
          <p:cNvPr id="18" name="Равно 17"/>
          <p:cNvSpPr/>
          <p:nvPr/>
        </p:nvSpPr>
        <p:spPr>
          <a:xfrm>
            <a:off x="2501308" y="4255877"/>
            <a:ext cx="540000" cy="540000"/>
          </a:xfrm>
          <a:prstGeom prst="mathEqual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394" tIns="180003" rIns="62394" bIns="18000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>
              <a:solidFill>
                <a:schemeClr val="bg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343228" y="3761295"/>
            <a:ext cx="1529165" cy="1529165"/>
          </a:xfrm>
          <a:custGeom>
            <a:avLst/>
            <a:gdLst>
              <a:gd name="connsiteX0" fmla="*/ 0 w 811583"/>
              <a:gd name="connsiteY0" fmla="*/ 405792 h 811583"/>
              <a:gd name="connsiteX1" fmla="*/ 405792 w 811583"/>
              <a:gd name="connsiteY1" fmla="*/ 0 h 811583"/>
              <a:gd name="connsiteX2" fmla="*/ 811584 w 811583"/>
              <a:gd name="connsiteY2" fmla="*/ 405792 h 811583"/>
              <a:gd name="connsiteX3" fmla="*/ 405792 w 811583"/>
              <a:gd name="connsiteY3" fmla="*/ 811584 h 811583"/>
              <a:gd name="connsiteX4" fmla="*/ 0 w 811583"/>
              <a:gd name="connsiteY4" fmla="*/ 405792 h 81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83" h="811583">
                <a:moveTo>
                  <a:pt x="0" y="405792"/>
                </a:moveTo>
                <a:cubicBezTo>
                  <a:pt x="0" y="181679"/>
                  <a:pt x="181679" y="0"/>
                  <a:pt x="405792" y="0"/>
                </a:cubicBezTo>
                <a:cubicBezTo>
                  <a:pt x="629905" y="0"/>
                  <a:pt x="811584" y="181679"/>
                  <a:pt x="811584" y="405792"/>
                </a:cubicBezTo>
                <a:cubicBezTo>
                  <a:pt x="811584" y="629905"/>
                  <a:pt x="629905" y="811584"/>
                  <a:pt x="405792" y="811584"/>
                </a:cubicBezTo>
                <a:cubicBezTo>
                  <a:pt x="181679" y="811584"/>
                  <a:pt x="0" y="629905"/>
                  <a:pt x="0" y="4057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54" tIns="144254" rIns="144254" bIns="144254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</a:rPr>
              <a:t>Всего</a:t>
            </a:r>
          </a:p>
          <a:p>
            <a:pPr lvl="0" algn="ctr" defTabSz="889000"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</a:rPr>
              <a:t>192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7265785" y="3761294"/>
            <a:ext cx="1529165" cy="1529165"/>
          </a:xfrm>
          <a:custGeom>
            <a:avLst/>
            <a:gdLst>
              <a:gd name="connsiteX0" fmla="*/ 0 w 811583"/>
              <a:gd name="connsiteY0" fmla="*/ 405792 h 811583"/>
              <a:gd name="connsiteX1" fmla="*/ 405792 w 811583"/>
              <a:gd name="connsiteY1" fmla="*/ 0 h 811583"/>
              <a:gd name="connsiteX2" fmla="*/ 811584 w 811583"/>
              <a:gd name="connsiteY2" fmla="*/ 405792 h 811583"/>
              <a:gd name="connsiteX3" fmla="*/ 405792 w 811583"/>
              <a:gd name="connsiteY3" fmla="*/ 811584 h 811583"/>
              <a:gd name="connsiteX4" fmla="*/ 0 w 811583"/>
              <a:gd name="connsiteY4" fmla="*/ 405792 h 81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83" h="811583">
                <a:moveTo>
                  <a:pt x="0" y="405792"/>
                </a:moveTo>
                <a:cubicBezTo>
                  <a:pt x="0" y="181679"/>
                  <a:pt x="181679" y="0"/>
                  <a:pt x="405792" y="0"/>
                </a:cubicBezTo>
                <a:cubicBezTo>
                  <a:pt x="629905" y="0"/>
                  <a:pt x="811584" y="181679"/>
                  <a:pt x="811584" y="405792"/>
                </a:cubicBezTo>
                <a:cubicBezTo>
                  <a:pt x="811584" y="629905"/>
                  <a:pt x="629905" y="811584"/>
                  <a:pt x="405792" y="811584"/>
                </a:cubicBezTo>
                <a:cubicBezTo>
                  <a:pt x="181679" y="811584"/>
                  <a:pt x="0" y="629905"/>
                  <a:pt x="0" y="40579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254" tIns="144254" rIns="144254" bIns="144254" numCol="1" spcCol="1270" anchor="ctr" anchorCtr="0">
            <a:noAutofit/>
          </a:bodyPr>
          <a:lstStyle/>
          <a:p>
            <a:pPr algn="ctr" defTabSz="889000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</a:rPr>
              <a:t>СОШ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 defTabSz="889000">
              <a:spcBef>
                <a:spcPct val="0"/>
              </a:spcBef>
            </a:pPr>
            <a:r>
              <a:rPr lang="ru-RU" sz="2600" b="1" dirty="0">
                <a:solidFill>
                  <a:schemeClr val="bg1"/>
                </a:solidFill>
              </a:rPr>
              <a:t>40+ 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2414" y="18334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0517" y="4582573"/>
            <a:ext cx="227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5AA19C"/>
                </a:solidFill>
              </a:rPr>
              <a:t>, а также</a:t>
            </a:r>
            <a:endParaRPr lang="ru-RU" sz="4000" b="1" dirty="0">
              <a:solidFill>
                <a:srgbClr val="5AA1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1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6" descr="ÐÐ°ÑÑÐ¸Ð½ÐºÐ¸ Ð¿Ð¾ Ð·Ð°Ð¿ÑÐ¾ÑÑ Ð³ÐµÑÐ± Ð¾Ð¼ÑÐºÐ¾Ð¹ Ð¾Ð±Ð»Ð°ÑÑÐ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95" y="304271"/>
            <a:ext cx="1180228" cy="110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392" y="304270"/>
            <a:ext cx="7071958" cy="1448959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Виды </a:t>
            </a:r>
            <a: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учреждений дополнительного образования. Всего 98 (19 – село)</a:t>
            </a:r>
            <a:endParaRPr lang="ru-RU" sz="2800" dirty="0">
              <a:solidFill>
                <a:srgbClr val="0081A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40738473"/>
              </p:ext>
            </p:extLst>
          </p:nvPr>
        </p:nvGraphicFramePr>
        <p:xfrm>
          <a:off x="628650" y="1841500"/>
          <a:ext cx="7886700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88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6" descr="ÐÐ°ÑÑÐ¸Ð½ÐºÐ¸ Ð¿Ð¾ Ð·Ð°Ð¿ÑÐ¾ÑÑ Ð³ÐµÑÐ± Ð¾Ð¼ÑÐºÐ¾Ð¹ Ð¾Ð±Ð»Ð°ÑÑÐ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95" y="304271"/>
            <a:ext cx="1180228" cy="110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392" y="304270"/>
            <a:ext cx="7071958" cy="144895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Доступность и вариативность дополнительного образования </a:t>
            </a:r>
            <a:r>
              <a:rPr lang="ru-RU" sz="2800" dirty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Омской области в 2017 </a:t>
            </a:r>
            <a: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году </a:t>
            </a:r>
            <a:endParaRPr lang="ru-RU" sz="2800" dirty="0">
              <a:solidFill>
                <a:srgbClr val="0081A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02139799"/>
              </p:ext>
            </p:extLst>
          </p:nvPr>
        </p:nvGraphicFramePr>
        <p:xfrm>
          <a:off x="598487" y="2224875"/>
          <a:ext cx="794702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440">
                  <a:extLst>
                    <a:ext uri="{9D8B030D-6E8A-4147-A177-3AD203B41FA5}">
                      <a16:colId xmlns="" xmlns:a16="http://schemas.microsoft.com/office/drawing/2014/main" val="4006225891"/>
                    </a:ext>
                  </a:extLst>
                </a:gridCol>
                <a:gridCol w="1868793">
                  <a:extLst>
                    <a:ext uri="{9D8B030D-6E8A-4147-A177-3AD203B41FA5}">
                      <a16:colId xmlns="" xmlns:a16="http://schemas.microsoft.com/office/drawing/2014/main" val="1625172776"/>
                    </a:ext>
                  </a:extLst>
                </a:gridCol>
                <a:gridCol w="1868793">
                  <a:extLst>
                    <a:ext uri="{9D8B030D-6E8A-4147-A177-3AD203B41FA5}">
                      <a16:colId xmlns="" xmlns:a16="http://schemas.microsoft.com/office/drawing/2014/main" val="4198905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Направленность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объединений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учащихся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498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Техническая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000" baseline="0" dirty="0" smtClean="0"/>
                        <a:t>580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7799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99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Естественнонаучная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471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7 185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797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Туристско-краеведческая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350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5 434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410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Физкультурно-спортивная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2503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41 713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8922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Художественная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2 913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43 959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426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Социально-педагогическая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2108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baseline="0" dirty="0" smtClean="0"/>
                        <a:t>29912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101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17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Содержимое 6" descr="ÐÐ°ÑÑÐ¸Ð½ÐºÐ¸ Ð¿Ð¾ Ð·Ð°Ð¿ÑÐ¾ÑÑ Ð³ÐµÑÐ± Ð¾Ð¼ÑÐºÐ¾Ð¹ Ð¾Ð±Ð»Ð°ÑÑÐ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95" y="304271"/>
            <a:ext cx="1180228" cy="110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391" y="304270"/>
            <a:ext cx="7329133" cy="144895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Омская область. Охват дополнительным образованием. Всего – 176284 человека – 70% (1 ребёнок – 1 раз)</a:t>
            </a:r>
            <a:endParaRPr lang="ru-RU" sz="2800" dirty="0">
              <a:solidFill>
                <a:srgbClr val="0081A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8123106"/>
              </p:ext>
            </p:extLst>
          </p:nvPr>
        </p:nvGraphicFramePr>
        <p:xfrm>
          <a:off x="628650" y="1841500"/>
          <a:ext cx="7886700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 rot="16200000">
            <a:off x="3451537" y="2301563"/>
            <a:ext cx="171450" cy="5817221"/>
          </a:xfrm>
          <a:prstGeom prst="leftBrace">
            <a:avLst>
              <a:gd name="adj1" fmla="val 251953"/>
              <a:gd name="adj2" fmla="val 28878"/>
            </a:avLst>
          </a:prstGeom>
          <a:ln w="76200">
            <a:solidFill>
              <a:srgbClr val="2F83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24125" y="5295899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1A8"/>
                </a:solidFill>
              </a:rPr>
              <a:t>136002</a:t>
            </a:r>
            <a:endParaRPr lang="ru-RU" b="1" dirty="0">
              <a:solidFill>
                <a:srgbClr val="0081A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1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304270"/>
            <a:ext cx="6515100" cy="144895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БОУ ДО г. Омска "ГДДюТ". </a:t>
            </a:r>
            <a:b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Охват дополнительным образованием</a:t>
            </a:r>
            <a:endParaRPr lang="ru-RU" sz="2800" dirty="0">
              <a:solidFill>
                <a:srgbClr val="0081A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1519439"/>
              </p:ext>
            </p:extLst>
          </p:nvPr>
        </p:nvGraphicFramePr>
        <p:xfrm>
          <a:off x="568325" y="2552700"/>
          <a:ext cx="79470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739">
                  <a:extLst>
                    <a:ext uri="{9D8B030D-6E8A-4147-A177-3AD203B41FA5}">
                      <a16:colId xmlns="" xmlns:a16="http://schemas.microsoft.com/office/drawing/2014/main" val="4006225891"/>
                    </a:ext>
                  </a:extLst>
                </a:gridCol>
                <a:gridCol w="1775429">
                  <a:extLst>
                    <a:ext uri="{9D8B030D-6E8A-4147-A177-3AD203B41FA5}">
                      <a16:colId xmlns="" xmlns:a16="http://schemas.microsoft.com/office/drawing/2014/main" val="4066151835"/>
                    </a:ext>
                  </a:extLst>
                </a:gridCol>
                <a:gridCol w="1775429">
                  <a:extLst>
                    <a:ext uri="{9D8B030D-6E8A-4147-A177-3AD203B41FA5}">
                      <a16:colId xmlns="" xmlns:a16="http://schemas.microsoft.com/office/drawing/2014/main" val="1625172776"/>
                    </a:ext>
                  </a:extLst>
                </a:gridCol>
                <a:gridCol w="1775429">
                  <a:extLst>
                    <a:ext uri="{9D8B030D-6E8A-4147-A177-3AD203B41FA5}">
                      <a16:colId xmlns="" xmlns:a16="http://schemas.microsoft.com/office/drawing/2014/main" val="4198905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Учебный год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учащихся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учебных часов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групп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988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2016-2017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5385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1066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410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99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2017-2018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5452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2000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418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983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2018-2019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6663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2063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423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797143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2" y="242936"/>
            <a:ext cx="1627826" cy="1571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34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19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25" y="581025"/>
            <a:ext cx="7947025" cy="1172204"/>
          </a:xfrm>
        </p:spPr>
        <p:txBody>
          <a:bodyPr anchor="t">
            <a:normAutofit/>
          </a:bodyPr>
          <a:lstStyle/>
          <a:p>
            <a:r>
              <a:rPr lang="ru-RU" sz="2800" dirty="0" smtClean="0">
                <a:solidFill>
                  <a:srgbClr val="0081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Время вопросов</a:t>
            </a:r>
            <a:endParaRPr lang="ru-RU" sz="2800" dirty="0">
              <a:solidFill>
                <a:srgbClr val="0081A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325" y="4810125"/>
            <a:ext cx="7886700" cy="451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E-mail</a:t>
            </a:r>
            <a:r>
              <a:rPr lang="ru-RU" sz="2000" dirty="0" smtClean="0"/>
              <a:t>: </a:t>
            </a:r>
            <a:r>
              <a:rPr lang="en-US" sz="2000" dirty="0" smtClean="0">
                <a:hlinkClick r:id="rId3"/>
              </a:rPr>
              <a:t>msp2311@gmail.com</a:t>
            </a:r>
            <a:r>
              <a:rPr lang="en-US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373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8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2683C6"/>
      </a:hlink>
      <a:folHlink>
        <a:srgbClr val="B26B02"/>
      </a:folHlink>
    </a:clrScheme>
    <a:fontScheme name="Другая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166</Words>
  <Application>Microsoft Office PowerPoint</Application>
  <PresentationFormat>Экран (16:10)</PresentationFormat>
  <Paragraphs>65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ДОСТУПНОСТЬ И КАЧЕСТВО ДОПОЛНИТЕЛЬНОГО ОБРАЗОВАНИЯ ДЕТЕЙ В ОМСКОЙ ОБЛАСТИ:  УСПЕШНЫЕ ПРАКТИКИ И РИСКИ</vt:lpstr>
      <vt:lpstr>Дополнительное образование Омской области в 2017 году.  Бюджет  2 485 492,0 тыс. рублей ( 1 ребёнок – 14,1 тыс. рублей)</vt:lpstr>
      <vt:lpstr>Виды учреждений дополнительного образования. Всего 98 (19 – село)</vt:lpstr>
      <vt:lpstr>Доступность и вариативность дополнительного образования Омской области в 2017 году </vt:lpstr>
      <vt:lpstr>Омская область. Охват дополнительным образованием. Всего – 176284 человека – 70% (1 ребёнок – 1 раз)</vt:lpstr>
      <vt:lpstr>БОУ ДО г. Омска "ГДДюТ".  Охват дополнительным образованием</vt:lpstr>
      <vt:lpstr>Время вопросов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msp</cp:lastModifiedBy>
  <cp:revision>135</cp:revision>
  <dcterms:created xsi:type="dcterms:W3CDTF">2016-11-18T14:12:19Z</dcterms:created>
  <dcterms:modified xsi:type="dcterms:W3CDTF">2018-12-12T03:48:39Z</dcterms:modified>
</cp:coreProperties>
</file>