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82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83" r:id="rId23"/>
    <p:sldId id="284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1556CDA-28DE-49F9-A061-337972A876B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CE5A-FFE3-4AFF-AB8D-E33AE20D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16E2-01B8-49BE-9598-DC5357347AFD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2AF2-FA62-4745-ACB6-470D824C4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1F22-DC5F-446B-9326-C826230F751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01C9-8E2C-42ED-A855-CC5953DBF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E6EF-8E73-469B-8126-6FC90061EA1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B4FD-71A9-4577-B922-627B56357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94C0-524B-4F59-BE1B-CB86113DB7F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EF27-C886-40DA-9BD2-B7FBBBA5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B562-CB51-4A5A-8583-E63FA8343CC8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B71B-711D-4E79-93F5-4FEA70A59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09C3-333C-4FF0-8238-25252B33A744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1CC2-D27F-4F8E-A6BA-B1C53AB7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CDC6-8386-4E31-9968-0BBEFDCCF23A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5505-F006-4AAD-AA0C-4683BBA2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B818-4910-4D64-BBDA-AF87D0753119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56FA-8864-4FAB-8998-0639246C9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A679-07F9-4CA5-B229-AA23DB90D5F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4ED2-D3F0-440E-B9C9-2971D2F63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DE53-FE2C-48B5-B9A8-79DCFF6A598D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4ECA-E3B3-4E38-8A40-38BDD1D83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F5DAF-6E0C-409B-90C6-285FEE2C266C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FCDBBB-9B47-4271-943F-1849A6C29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69" r:id="rId4"/>
    <p:sldLayoutId id="2147483670" r:id="rId5"/>
    <p:sldLayoutId id="2147483674" r:id="rId6"/>
    <p:sldLayoutId id="2147483675" r:id="rId7"/>
    <p:sldLayoutId id="2147483676" r:id="rId8"/>
    <p:sldLayoutId id="2147483677" r:id="rId9"/>
    <p:sldLayoutId id="2147483671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Электролиз</a:t>
            </a:r>
            <a:br>
              <a:rPr lang="ru-RU" b="1" smtClean="0"/>
            </a:br>
            <a:r>
              <a:rPr lang="ru-RU" sz="1800" smtClean="0"/>
              <a:t>Химия 11 класс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Устинова Н. Н.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учитель химии МБОУ «СОШ № 131 Г. Челябинска»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Катодные процессы в растворах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29600" cy="49291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Катодные</a:t>
            </a:r>
            <a:r>
              <a:rPr lang="ru-RU" sz="2800" dirty="0" smtClean="0"/>
              <a:t> </a:t>
            </a:r>
            <a:r>
              <a:rPr lang="ru-RU" sz="2800" b="1" dirty="0" smtClean="0"/>
              <a:t>процессы</a:t>
            </a:r>
            <a:r>
              <a:rPr lang="ru-RU" sz="2800" dirty="0" smtClean="0"/>
              <a:t> (ориентируемся на </a:t>
            </a:r>
            <a:r>
              <a:rPr lang="ru-RU" sz="2800" b="1" dirty="0" smtClean="0"/>
              <a:t>ряд стандартных электродных потенциалов</a:t>
            </a:r>
            <a:r>
              <a:rPr lang="ru-RU" sz="2800" dirty="0" smtClean="0"/>
              <a:t> (СЭП)):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1. катионы металлов, имеющие больший  СЭП, чем у водорода (от </a:t>
            </a:r>
            <a:r>
              <a:rPr lang="ru-RU" sz="2800" b="1" dirty="0" smtClean="0"/>
              <a:t>меди до золота</a:t>
            </a:r>
            <a:r>
              <a:rPr lang="ru-RU" sz="2800" dirty="0" smtClean="0"/>
              <a:t>) полностью </a:t>
            </a:r>
            <a:r>
              <a:rPr lang="ru-RU" sz="2800" b="1" dirty="0" smtClean="0"/>
              <a:t>восстанавливаются</a:t>
            </a:r>
            <a:r>
              <a:rPr lang="ru-RU" sz="2800" b="1" dirty="0" smtClean="0">
                <a:latin typeface="Arial" charset="0"/>
              </a:rPr>
              <a:t> </a:t>
            </a:r>
            <a:r>
              <a:rPr lang="ru-RU" sz="2800" b="1" dirty="0" smtClean="0"/>
              <a:t>(</a:t>
            </a:r>
            <a:r>
              <a:rPr lang="en-US" sz="2800" b="1" dirty="0" smtClean="0">
                <a:latin typeface="Calibri" pitchFamily="34" charset="0"/>
              </a:rPr>
              <a:t>M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cs typeface="Calibri" pitchFamily="34" charset="0"/>
              </a:rPr>
              <a:t>ⁿ</a:t>
            </a:r>
            <a:r>
              <a:rPr lang="ru-RU" sz="2800" b="1" dirty="0" err="1" smtClean="0">
                <a:latin typeface="Constantia" pitchFamily="18" charset="0"/>
                <a:cs typeface="Calibri" pitchFamily="34" charset="0"/>
              </a:rPr>
              <a:t>⁺ </a:t>
            </a:r>
            <a:r>
              <a:rPr lang="ru-RU" sz="2800" b="1" dirty="0" smtClean="0">
                <a:latin typeface="Constantia" pitchFamily="18" charset="0"/>
                <a:cs typeface="Calibri" pitchFamily="34" charset="0"/>
              </a:rPr>
              <a:t>+ </a:t>
            </a:r>
            <a:r>
              <a:rPr lang="en-US" sz="2800" b="1" dirty="0" smtClean="0">
                <a:latin typeface="Calibri" pitchFamily="34" charset="0"/>
              </a:rPr>
              <a:t>n</a:t>
            </a:r>
            <a:r>
              <a:rPr lang="ru-RU" sz="2800" b="1" dirty="0" err="1" smtClean="0"/>
              <a:t>ē</a:t>
            </a:r>
            <a:r>
              <a:rPr lang="ru-RU" sz="2800" b="1" dirty="0" smtClean="0"/>
              <a:t>→ </a:t>
            </a:r>
            <a:r>
              <a:rPr lang="en-US" sz="2800" b="1" dirty="0" smtClean="0">
                <a:latin typeface="Calibri" pitchFamily="34" charset="0"/>
              </a:rPr>
              <a:t>M</a:t>
            </a:r>
            <a:r>
              <a:rPr lang="ru-RU" sz="2800" b="1" dirty="0" smtClean="0">
                <a:cs typeface="Calibri" pitchFamily="34" charset="0"/>
              </a:rPr>
              <a:t>⁰</a:t>
            </a:r>
            <a:r>
              <a:rPr lang="ru-RU" sz="2800" b="1" dirty="0" smtClean="0"/>
              <a:t>)</a:t>
            </a:r>
            <a:endParaRPr lang="ru-RU" sz="2800" b="1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2. катионы металлов с малым СЭП (</a:t>
            </a:r>
            <a:r>
              <a:rPr lang="ru-RU" sz="2800" b="1" dirty="0" smtClean="0"/>
              <a:t>от лития до алюминия</a:t>
            </a:r>
            <a:r>
              <a:rPr lang="ru-RU" sz="2800" dirty="0" smtClean="0"/>
              <a:t>) не восстанавливаются, восстанавливаются </a:t>
            </a:r>
            <a:r>
              <a:rPr lang="ru-RU" sz="2800" b="1" dirty="0" smtClean="0"/>
              <a:t>молекулы воды  (2</a:t>
            </a:r>
            <a:r>
              <a:rPr lang="en-US" sz="2800" b="1" dirty="0" smtClean="0">
                <a:latin typeface="Calibri" pitchFamily="34" charset="0"/>
              </a:rPr>
              <a:t>H</a:t>
            </a:r>
            <a:r>
              <a:rPr lang="en-US" sz="2800" b="1" dirty="0" smtClean="0">
                <a:latin typeface="Constantia" pitchFamily="18" charset="0"/>
              </a:rPr>
              <a:t>₂</a:t>
            </a:r>
            <a:r>
              <a:rPr lang="en-US" sz="2800" b="1" dirty="0" smtClean="0">
                <a:latin typeface="Calibri" pitchFamily="34" charset="0"/>
              </a:rPr>
              <a:t>O</a:t>
            </a:r>
            <a:r>
              <a:rPr lang="ru-RU" sz="2800" b="1" dirty="0" smtClean="0"/>
              <a:t> + 2ē → 2</a:t>
            </a:r>
            <a:r>
              <a:rPr lang="en-US" sz="2800" b="1" dirty="0" smtClean="0">
                <a:latin typeface="Calibri" pitchFamily="34" charset="0"/>
              </a:rPr>
              <a:t>OH</a:t>
            </a:r>
            <a:r>
              <a:rPr lang="ru-RU" sz="2800" b="1" dirty="0" smtClean="0">
                <a:latin typeface="Constantia" pitchFamily="18" charset="0"/>
              </a:rPr>
              <a:t>⁻</a:t>
            </a:r>
            <a:r>
              <a:rPr lang="ru-RU" sz="2800" b="1" dirty="0" smtClean="0"/>
              <a:t> + </a:t>
            </a:r>
            <a:r>
              <a:rPr lang="en-US" sz="2800" b="1" dirty="0" smtClean="0">
                <a:latin typeface="Calibri" pitchFamily="34" charset="0"/>
              </a:rPr>
              <a:t>H</a:t>
            </a:r>
            <a:r>
              <a:rPr lang="ru-RU" sz="2800" b="1" dirty="0" smtClean="0">
                <a:latin typeface="Constantia" pitchFamily="18" charset="0"/>
              </a:rPr>
              <a:t>₂</a:t>
            </a:r>
            <a:r>
              <a:rPr lang="ru-RU" sz="2800" b="1" dirty="0" smtClean="0"/>
              <a:t> )</a:t>
            </a:r>
            <a:r>
              <a:rPr lang="ru-RU" sz="2800" dirty="0" smtClean="0"/>
              <a:t> </a:t>
            </a:r>
            <a:endParaRPr lang="ru-RU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3. катионы металлов со СЭП меньшим, чем у водорода, но большим, чем у алюминия, </a:t>
            </a:r>
            <a:r>
              <a:rPr lang="ru-RU" sz="2800" b="1" dirty="0" smtClean="0"/>
              <a:t>восстанавливаются одновременно с молекулами воды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/>
              <a:t>    (</a:t>
            </a:r>
            <a:r>
              <a:rPr lang="en-US" sz="2800" b="1" dirty="0" smtClean="0">
                <a:latin typeface="Calibri" pitchFamily="34" charset="0"/>
              </a:rPr>
              <a:t>M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cs typeface="Calibri" pitchFamily="34" charset="0"/>
              </a:rPr>
              <a:t>ⁿ</a:t>
            </a:r>
            <a:r>
              <a:rPr lang="ru-RU" sz="2800" b="1" dirty="0" err="1" smtClean="0">
                <a:latin typeface="Constantia" pitchFamily="18" charset="0"/>
                <a:cs typeface="Calibri" pitchFamily="34" charset="0"/>
              </a:rPr>
              <a:t>⁺ </a:t>
            </a:r>
            <a:r>
              <a:rPr lang="ru-RU" sz="2800" b="1" dirty="0" smtClean="0">
                <a:latin typeface="Constantia" pitchFamily="18" charset="0"/>
                <a:cs typeface="Calibri" pitchFamily="34" charset="0"/>
              </a:rPr>
              <a:t>+ </a:t>
            </a:r>
            <a:r>
              <a:rPr lang="en-US" sz="2800" b="1" dirty="0" smtClean="0">
                <a:latin typeface="Calibri" pitchFamily="34" charset="0"/>
              </a:rPr>
              <a:t>n</a:t>
            </a:r>
            <a:r>
              <a:rPr lang="ru-RU" sz="2800" b="1" dirty="0" err="1" smtClean="0"/>
              <a:t>ē</a:t>
            </a:r>
            <a:r>
              <a:rPr lang="ru-RU" sz="2800" b="1" dirty="0" smtClean="0"/>
              <a:t>→ </a:t>
            </a:r>
            <a:r>
              <a:rPr lang="en-US" sz="2800" b="1" dirty="0" smtClean="0">
                <a:latin typeface="Calibri" pitchFamily="34" charset="0"/>
              </a:rPr>
              <a:t>M</a:t>
            </a:r>
            <a:r>
              <a:rPr lang="ru-RU" sz="2800" b="1" dirty="0" smtClean="0">
                <a:cs typeface="Calibri" pitchFamily="34" charset="0"/>
              </a:rPr>
              <a:t>⁰</a:t>
            </a:r>
            <a:r>
              <a:rPr lang="ru-RU" sz="2800" b="1" dirty="0" smtClean="0"/>
              <a:t> ;                 2</a:t>
            </a:r>
            <a:r>
              <a:rPr lang="en-US" sz="2800" b="1" dirty="0" smtClean="0">
                <a:latin typeface="Calibri" pitchFamily="34" charset="0"/>
              </a:rPr>
              <a:t>H</a:t>
            </a:r>
            <a:r>
              <a:rPr lang="en-US" sz="2800" b="1" dirty="0" smtClean="0">
                <a:latin typeface="Constantia" pitchFamily="18" charset="0"/>
              </a:rPr>
              <a:t>₂</a:t>
            </a:r>
            <a:r>
              <a:rPr lang="en-US" sz="2800" b="1" dirty="0" smtClean="0">
                <a:latin typeface="Calibri" pitchFamily="34" charset="0"/>
              </a:rPr>
              <a:t>O</a:t>
            </a:r>
            <a:r>
              <a:rPr lang="ru-RU" sz="2800" b="1" dirty="0" smtClean="0"/>
              <a:t> + 2ē → 2</a:t>
            </a:r>
            <a:r>
              <a:rPr lang="en-US" sz="2800" b="1" dirty="0" smtClean="0">
                <a:latin typeface="Calibri" pitchFamily="34" charset="0"/>
              </a:rPr>
              <a:t>OH</a:t>
            </a:r>
            <a:r>
              <a:rPr lang="ru-RU" sz="2800" b="1" dirty="0" smtClean="0">
                <a:latin typeface="Constantia" pitchFamily="18" charset="0"/>
              </a:rPr>
              <a:t>⁻</a:t>
            </a:r>
            <a:r>
              <a:rPr lang="ru-RU" sz="2800" b="1" dirty="0" smtClean="0"/>
              <a:t> + </a:t>
            </a:r>
            <a:r>
              <a:rPr lang="en-US" sz="2800" b="1" dirty="0" smtClean="0">
                <a:latin typeface="Calibri" pitchFamily="34" charset="0"/>
              </a:rPr>
              <a:t>H</a:t>
            </a:r>
            <a:r>
              <a:rPr lang="ru-RU" sz="2800" b="1" dirty="0" smtClean="0">
                <a:latin typeface="Constantia" pitchFamily="18" charset="0"/>
              </a:rPr>
              <a:t>₂</a:t>
            </a:r>
            <a:r>
              <a:rPr lang="ru-RU" sz="2800" b="1" dirty="0" smtClean="0"/>
              <a:t> )</a:t>
            </a:r>
            <a:r>
              <a:rPr lang="ru-RU" sz="28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Анодные процессы в растворах</a:t>
            </a:r>
            <a:endParaRPr lang="ru-RU" sz="3600" smtClean="0"/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29600" cy="4929188"/>
          </a:xfrm>
        </p:spPr>
        <p:txBody>
          <a:bodyPr/>
          <a:lstStyle/>
          <a:p>
            <a:pPr eaLnBrk="1" hangingPunct="1"/>
            <a:r>
              <a:rPr lang="ru-RU" sz="2800" b="1" smtClean="0"/>
              <a:t>Анодные</a:t>
            </a:r>
            <a:r>
              <a:rPr lang="ru-RU" sz="2800" smtClean="0"/>
              <a:t>  </a:t>
            </a:r>
            <a:r>
              <a:rPr lang="ru-RU" sz="2800" b="1" smtClean="0"/>
              <a:t>процессы</a:t>
            </a:r>
            <a:r>
              <a:rPr lang="ru-RU" sz="2800" smtClean="0"/>
              <a:t> (зависят от вещества анода):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1. Если анод </a:t>
            </a:r>
            <a:r>
              <a:rPr lang="ru-RU" sz="2800" b="1" smtClean="0"/>
              <a:t>нерастворим</a:t>
            </a:r>
            <a:r>
              <a:rPr lang="ru-RU" sz="2800" smtClean="0"/>
              <a:t>, то 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 а) </a:t>
            </a:r>
            <a:r>
              <a:rPr lang="ru-RU" sz="2800" b="1" smtClean="0"/>
              <a:t>бескислородные</a:t>
            </a:r>
            <a:r>
              <a:rPr lang="ru-RU" sz="2800" smtClean="0"/>
              <a:t> анионы окисляются </a:t>
            </a:r>
            <a:r>
              <a:rPr lang="ru-RU" sz="2800" b="1" smtClean="0"/>
              <a:t>сами</a:t>
            </a:r>
            <a:r>
              <a:rPr lang="ru-RU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   ( </a:t>
            </a:r>
            <a:r>
              <a:rPr lang="ru-RU" sz="2800" b="1" smtClean="0"/>
              <a:t>нМ</a:t>
            </a:r>
            <a:r>
              <a:rPr lang="ru-RU" sz="2800" b="1" smtClean="0">
                <a:cs typeface="Calibri" pitchFamily="34" charset="0"/>
              </a:rPr>
              <a:t>ⁿ</a:t>
            </a:r>
            <a:r>
              <a:rPr lang="ru-RU" sz="2800" b="1" smtClean="0">
                <a:latin typeface="Constantia" pitchFamily="18" charset="0"/>
                <a:cs typeface="Calibri" pitchFamily="34" charset="0"/>
              </a:rPr>
              <a:t>⁻</a:t>
            </a:r>
            <a:r>
              <a:rPr lang="en-US" sz="2800" b="1" smtClean="0">
                <a:latin typeface="Calibri" pitchFamily="34" charset="0"/>
              </a:rPr>
              <a:t> </a:t>
            </a:r>
            <a:r>
              <a:rPr lang="ru-RU" sz="2800" b="1" smtClean="0"/>
              <a:t>– </a:t>
            </a:r>
            <a:r>
              <a:rPr lang="en-US" sz="2800" b="1" smtClean="0">
                <a:latin typeface="Calibri" pitchFamily="34" charset="0"/>
              </a:rPr>
              <a:t>n</a:t>
            </a:r>
            <a:r>
              <a:rPr lang="ru-RU" sz="2800" b="1" smtClean="0"/>
              <a:t>ē→ н</a:t>
            </a:r>
            <a:r>
              <a:rPr lang="en-US" sz="2800" b="1" smtClean="0">
                <a:latin typeface="Calibri" pitchFamily="34" charset="0"/>
              </a:rPr>
              <a:t>M</a:t>
            </a:r>
            <a:r>
              <a:rPr lang="ru-RU" sz="2800" b="1" smtClean="0">
                <a:cs typeface="Calibri" pitchFamily="34" charset="0"/>
              </a:rPr>
              <a:t>⁰);</a:t>
            </a:r>
            <a:r>
              <a:rPr lang="ru-RU" b="1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800" smtClean="0"/>
              <a:t>б) </a:t>
            </a:r>
            <a:r>
              <a:rPr lang="ru-RU" sz="2800" b="1" smtClean="0"/>
              <a:t>кислородсодержащие</a:t>
            </a:r>
            <a:r>
              <a:rPr lang="ru-RU" sz="2800" smtClean="0"/>
              <a:t> анионы и </a:t>
            </a:r>
            <a:r>
              <a:rPr lang="ru-RU" sz="2800" b="1" smtClean="0"/>
              <a:t>фториды</a:t>
            </a:r>
            <a:r>
              <a:rPr lang="ru-RU" sz="2800" smtClean="0"/>
              <a:t>  не окисляются, вместо них </a:t>
            </a:r>
            <a:r>
              <a:rPr lang="ru-RU" sz="2800" b="1" smtClean="0"/>
              <a:t>окисляются молекулы воды</a:t>
            </a:r>
            <a:r>
              <a:rPr lang="ru-RU" sz="2800" smtClean="0"/>
              <a:t> с выделением кислорода </a:t>
            </a:r>
            <a:r>
              <a:rPr lang="ru-RU" sz="2800" b="1" smtClean="0"/>
              <a:t>(2</a:t>
            </a:r>
            <a:r>
              <a:rPr lang="en-US" sz="2800" b="1" smtClean="0">
                <a:latin typeface="Calibri" pitchFamily="34" charset="0"/>
              </a:rPr>
              <a:t>H</a:t>
            </a:r>
            <a:r>
              <a:rPr lang="ru-RU" sz="2800" b="1" smtClean="0">
                <a:latin typeface="Constantia" pitchFamily="18" charset="0"/>
              </a:rPr>
              <a:t>₂</a:t>
            </a:r>
            <a:r>
              <a:rPr lang="en-US" sz="2800" b="1" smtClean="0">
                <a:latin typeface="Calibri" pitchFamily="34" charset="0"/>
              </a:rPr>
              <a:t>O</a:t>
            </a:r>
            <a:r>
              <a:rPr lang="ru-RU" sz="2800" b="1" smtClean="0"/>
              <a:t> -4ē →4</a:t>
            </a:r>
            <a:r>
              <a:rPr lang="en-US" sz="2800" b="1" smtClean="0">
                <a:latin typeface="Calibri" pitchFamily="34" charset="0"/>
              </a:rPr>
              <a:t>H</a:t>
            </a:r>
            <a:r>
              <a:rPr lang="ru-RU" sz="2800" b="1" smtClean="0">
                <a:latin typeface="Constantia" pitchFamily="18" charset="0"/>
              </a:rPr>
              <a:t>⁺</a:t>
            </a:r>
            <a:r>
              <a:rPr lang="ru-RU" sz="2800" b="1" smtClean="0"/>
              <a:t> + </a:t>
            </a:r>
            <a:r>
              <a:rPr lang="en-US" sz="2800" b="1" smtClean="0">
                <a:latin typeface="Calibri" pitchFamily="34" charset="0"/>
              </a:rPr>
              <a:t>O</a:t>
            </a:r>
            <a:r>
              <a:rPr lang="ru-RU" sz="2800" b="1" smtClean="0">
                <a:latin typeface="Constantia" pitchFamily="18" charset="0"/>
              </a:rPr>
              <a:t>₂</a:t>
            </a:r>
            <a:r>
              <a:rPr lang="ru-RU" sz="2800" b="1" smtClean="0">
                <a:cs typeface="Calibri" pitchFamily="34" charset="0"/>
              </a:rPr>
              <a:t>⁰</a:t>
            </a:r>
            <a:r>
              <a:rPr lang="ru-RU" sz="2800" b="1" smtClean="0"/>
              <a:t>);</a:t>
            </a:r>
            <a:r>
              <a:rPr lang="ru-RU" sz="2800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2. Если анод </a:t>
            </a:r>
            <a:r>
              <a:rPr lang="ru-RU" sz="2800" b="1" smtClean="0"/>
              <a:t>растворим</a:t>
            </a:r>
            <a:r>
              <a:rPr lang="ru-RU" sz="2800" smtClean="0"/>
              <a:t>, то он сам подвергается окислению и </a:t>
            </a:r>
            <a:r>
              <a:rPr lang="ru-RU" sz="2800" b="1" smtClean="0"/>
              <a:t>растворяется</a:t>
            </a:r>
            <a:r>
              <a:rPr lang="ru-RU" sz="2800" smtClean="0"/>
              <a:t> </a:t>
            </a:r>
            <a:r>
              <a:rPr lang="ru-RU" sz="2800" b="1" smtClean="0"/>
              <a:t>(</a:t>
            </a:r>
            <a:r>
              <a:rPr lang="en-US" sz="2800" b="1" smtClean="0">
                <a:latin typeface="Calibri" pitchFamily="34" charset="0"/>
              </a:rPr>
              <a:t>M</a:t>
            </a:r>
            <a:r>
              <a:rPr lang="ru-RU" sz="2800" b="1" smtClean="0">
                <a:cs typeface="Calibri" pitchFamily="34" charset="0"/>
              </a:rPr>
              <a:t>⁰</a:t>
            </a:r>
            <a:r>
              <a:rPr lang="ru-RU" sz="2800" b="1" smtClean="0"/>
              <a:t> </a:t>
            </a:r>
            <a:r>
              <a:rPr lang="ru-RU" sz="2800" b="1" smtClean="0">
                <a:latin typeface="Constantia" pitchFamily="18" charset="0"/>
                <a:cs typeface="Calibri" pitchFamily="34" charset="0"/>
              </a:rPr>
              <a:t>- </a:t>
            </a:r>
            <a:r>
              <a:rPr lang="en-US" sz="2800" b="1" smtClean="0">
                <a:latin typeface="Calibri" pitchFamily="34" charset="0"/>
              </a:rPr>
              <a:t>n</a:t>
            </a:r>
            <a:r>
              <a:rPr lang="ru-RU" sz="2800" b="1" smtClean="0"/>
              <a:t>ē → </a:t>
            </a:r>
            <a:r>
              <a:rPr lang="en-US" sz="2800" b="1" smtClean="0">
                <a:latin typeface="Calibri" pitchFamily="34" charset="0"/>
              </a:rPr>
              <a:t>M</a:t>
            </a:r>
            <a:r>
              <a:rPr lang="ru-RU" sz="2800" b="1" smtClean="0"/>
              <a:t> </a:t>
            </a:r>
            <a:r>
              <a:rPr lang="ru-RU" sz="2800" b="1" smtClean="0">
                <a:cs typeface="Calibri" pitchFamily="34" charset="0"/>
              </a:rPr>
              <a:t>ⁿ</a:t>
            </a:r>
            <a:r>
              <a:rPr lang="ru-RU" sz="2800" b="1" smtClean="0">
                <a:latin typeface="Constantia" pitchFamily="18" charset="0"/>
                <a:cs typeface="Calibri" pitchFamily="34" charset="0"/>
              </a:rPr>
              <a:t>⁺ </a:t>
            </a:r>
            <a:r>
              <a:rPr lang="ru-RU" sz="2800" b="1" smtClean="0"/>
              <a:t>)</a:t>
            </a:r>
            <a:endParaRPr lang="ru-RU" sz="2800" b="1" smtClean="0">
              <a:latin typeface="Arial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Электролиз растворов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Пример №1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   Составьте схему электролиза водного раствора сульфата меди  </a:t>
            </a:r>
            <a:r>
              <a:rPr lang="en-US" sz="2800" dirty="0" smtClean="0"/>
              <a:t>(II)</a:t>
            </a: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/>
              <a:t>CuSO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 Cu </a:t>
            </a:r>
            <a:r>
              <a:rPr lang="en-US" sz="2800" baseline="30000" dirty="0" smtClean="0">
                <a:sym typeface="Wingdings" pitchFamily="2" charset="2"/>
              </a:rPr>
              <a:t>2+</a:t>
            </a:r>
            <a:r>
              <a:rPr lang="en-US" sz="2800" dirty="0" smtClean="0">
                <a:sym typeface="Wingdings" pitchFamily="2" charset="2"/>
              </a:rPr>
              <a:t> + SO</a:t>
            </a:r>
            <a:r>
              <a:rPr lang="en-US" sz="2800" baseline="-25000" dirty="0" smtClean="0">
                <a:sym typeface="Wingdings" pitchFamily="2" charset="2"/>
              </a:rPr>
              <a:t>4</a:t>
            </a:r>
            <a:r>
              <a:rPr lang="en-US" sz="2800" baseline="30000" dirty="0" smtClean="0">
                <a:sym typeface="Wingdings" pitchFamily="2" charset="2"/>
              </a:rPr>
              <a:t>2- </a:t>
            </a:r>
            <a:endParaRPr lang="en-US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K(-):   Cu</a:t>
            </a:r>
            <a:r>
              <a:rPr lang="en-US" sz="2800" baseline="30000" dirty="0" smtClean="0">
                <a:sym typeface="Wingdings" pitchFamily="2" charset="2"/>
              </a:rPr>
              <a:t>2+</a:t>
            </a:r>
            <a:r>
              <a:rPr lang="en-US" sz="2800" dirty="0" smtClean="0">
                <a:sym typeface="Wingdings" pitchFamily="2" charset="2"/>
              </a:rPr>
              <a:t> + 2e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= Cu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              | 2   </a:t>
            </a:r>
            <a:r>
              <a:rPr lang="ru-RU" sz="2800" dirty="0" err="1" smtClean="0">
                <a:sym typeface="Wingdings" pitchFamily="2" charset="2"/>
              </a:rPr>
              <a:t>восстан</a:t>
            </a:r>
            <a:r>
              <a:rPr lang="ru-RU" sz="2800" dirty="0" smtClean="0">
                <a:sym typeface="Wingdings" pitchFamily="2" charset="2"/>
              </a:rPr>
              <a:t> -</a:t>
            </a:r>
            <a:r>
              <a:rPr lang="ru-RU" sz="2800" dirty="0" err="1" smtClean="0">
                <a:sym typeface="Wingdings" pitchFamily="2" charset="2"/>
              </a:rPr>
              <a:t>ся</a:t>
            </a:r>
            <a:endParaRPr lang="ru-RU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A(+): 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– 4e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= 4 H</a:t>
            </a:r>
            <a:r>
              <a:rPr lang="en-US" sz="2800" baseline="30000" dirty="0" smtClean="0">
                <a:sym typeface="Wingdings" pitchFamily="2" charset="2"/>
              </a:rPr>
              <a:t>+ </a:t>
            </a:r>
            <a:r>
              <a:rPr lang="en-US" sz="2800" dirty="0" smtClean="0">
                <a:sym typeface="Wingdings" pitchFamily="2" charset="2"/>
              </a:rPr>
              <a:t>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 </a:t>
            </a:r>
            <a:r>
              <a:rPr lang="en-US" sz="2800" dirty="0" smtClean="0">
                <a:sym typeface="Wingdings" pitchFamily="2" charset="2"/>
              </a:rPr>
              <a:t> | 1</a:t>
            </a:r>
            <a:r>
              <a:rPr lang="ru-RU" sz="2800" dirty="0" smtClean="0">
                <a:sym typeface="Wingdings" pitchFamily="2" charset="2"/>
              </a:rPr>
              <a:t>    </a:t>
            </a:r>
            <a:r>
              <a:rPr lang="ru-RU" sz="2800" dirty="0" err="1" smtClean="0">
                <a:sym typeface="Wingdings" pitchFamily="2" charset="2"/>
              </a:rPr>
              <a:t>окис-ся</a:t>
            </a:r>
            <a:endParaRPr lang="en-US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------------------------------------------------------------------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2 Cu </a:t>
            </a:r>
            <a:r>
              <a:rPr lang="en-US" sz="2800" baseline="30000" dirty="0" smtClean="0">
                <a:sym typeface="Wingdings" pitchFamily="2" charset="2"/>
              </a:rPr>
              <a:t>2+</a:t>
            </a:r>
            <a:r>
              <a:rPr lang="en-US" sz="2800" dirty="0" smtClean="0">
                <a:sym typeface="Wingdings" pitchFamily="2" charset="2"/>
              </a:rPr>
              <a:t> + 2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 </a:t>
            </a:r>
            <a:r>
              <a:rPr lang="ru-RU" sz="2800" u="sng" baseline="30000" dirty="0" smtClean="0">
                <a:sym typeface="Wingdings" pitchFamily="2" charset="2"/>
              </a:rPr>
              <a:t>электролиз</a:t>
            </a:r>
            <a:r>
              <a:rPr lang="en-US" sz="2800" u="sng" baseline="300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&gt;  2 Cu</a:t>
            </a:r>
            <a:r>
              <a:rPr lang="ru-RU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+ 4 H</a:t>
            </a:r>
            <a:r>
              <a:rPr lang="en-US" sz="2800" baseline="30000" dirty="0" smtClean="0">
                <a:sym typeface="Wingdings" pitchFamily="2" charset="2"/>
              </a:rPr>
              <a:t>+</a:t>
            </a:r>
            <a:r>
              <a:rPr lang="en-US" sz="2800" dirty="0" smtClean="0">
                <a:sym typeface="Wingdings" pitchFamily="2" charset="2"/>
              </a:rPr>
              <a:t>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ru-RU" sz="2800" baseline="30000" dirty="0" smtClean="0">
                <a:sym typeface="Wingdings" pitchFamily="2" charset="2"/>
              </a:rPr>
              <a:t>0</a:t>
            </a:r>
            <a:endParaRPr lang="en-US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ym typeface="Wingdings" pitchFamily="2" charset="2"/>
              </a:rPr>
              <a:t>или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ym typeface="Wingdings" pitchFamily="2" charset="2"/>
              </a:rPr>
              <a:t>2 </a:t>
            </a:r>
            <a:r>
              <a:rPr lang="en-US" sz="2800" dirty="0" smtClean="0">
                <a:sym typeface="Wingdings" pitchFamily="2" charset="2"/>
              </a:rPr>
              <a:t>CuSO</a:t>
            </a:r>
            <a:r>
              <a:rPr lang="en-US" sz="2800" baseline="-25000" dirty="0" smtClean="0">
                <a:sym typeface="Wingdings" pitchFamily="2" charset="2"/>
              </a:rPr>
              <a:t>4</a:t>
            </a:r>
            <a:r>
              <a:rPr lang="en-US" sz="2800" dirty="0" smtClean="0">
                <a:sym typeface="Wingdings" pitchFamily="2" charset="2"/>
              </a:rPr>
              <a:t> + 2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ru-RU" sz="2800" u="sng" baseline="30000" dirty="0" smtClean="0">
                <a:sym typeface="Wingdings" pitchFamily="2" charset="2"/>
              </a:rPr>
              <a:t>электролиз</a:t>
            </a:r>
            <a:r>
              <a:rPr lang="en-US" sz="2800" dirty="0" smtClean="0">
                <a:sym typeface="Wingdings" pitchFamily="2" charset="2"/>
              </a:rPr>
              <a:t>&gt; 2 Cu + 2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SO</a:t>
            </a:r>
            <a:r>
              <a:rPr lang="en-US" sz="2800" baseline="-25000" dirty="0" smtClean="0">
                <a:sym typeface="Wingdings" pitchFamily="2" charset="2"/>
              </a:rPr>
              <a:t>4</a:t>
            </a:r>
            <a:r>
              <a:rPr lang="en-US" sz="2800" dirty="0" smtClean="0">
                <a:sym typeface="Wingdings" pitchFamily="2" charset="2"/>
              </a:rPr>
              <a:t>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Электролиз растворов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Пример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/>
              <a:t>   Составьте схему электролиза водного раствора хлорида магния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/>
              <a:t>MgCl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 Mg 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30000" dirty="0" smtClean="0">
                <a:sym typeface="Wingdings" pitchFamily="2" charset="2"/>
              </a:rPr>
              <a:t>–</a:t>
            </a:r>
            <a:endParaRPr lang="en-US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K (-):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+ 2 e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=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+ 2 OH 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 |  1</a:t>
            </a:r>
            <a:r>
              <a:rPr lang="ru-RU" sz="2800" dirty="0" smtClean="0">
                <a:sym typeface="Wingdings" pitchFamily="2" charset="2"/>
              </a:rPr>
              <a:t>  </a:t>
            </a:r>
            <a:r>
              <a:rPr lang="ru-RU" sz="2800" dirty="0" err="1" smtClean="0">
                <a:sym typeface="Wingdings" pitchFamily="2" charset="2"/>
              </a:rPr>
              <a:t>вос</a:t>
            </a:r>
            <a:r>
              <a:rPr lang="ru-RU" sz="2800" dirty="0" smtClean="0">
                <a:sym typeface="Wingdings" pitchFamily="2" charset="2"/>
              </a:rPr>
              <a:t> - </a:t>
            </a:r>
            <a:r>
              <a:rPr lang="ru-RU" sz="2800" dirty="0" err="1" smtClean="0">
                <a:sym typeface="Wingdings" pitchFamily="2" charset="2"/>
              </a:rPr>
              <a:t>ся</a:t>
            </a:r>
            <a:endParaRPr lang="en-US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A (+):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30000" dirty="0" smtClean="0">
                <a:sym typeface="Wingdings" pitchFamily="2" charset="2"/>
              </a:rPr>
              <a:t>- </a:t>
            </a:r>
            <a:r>
              <a:rPr lang="en-US" sz="2800" dirty="0" smtClean="0">
                <a:sym typeface="Wingdings" pitchFamily="2" charset="2"/>
              </a:rPr>
              <a:t>- 2 e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= Cl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                |  1</a:t>
            </a:r>
            <a:r>
              <a:rPr lang="ru-RU" sz="2800" dirty="0" smtClean="0">
                <a:sym typeface="Wingdings" pitchFamily="2" charset="2"/>
              </a:rPr>
              <a:t>  </a:t>
            </a:r>
            <a:r>
              <a:rPr lang="ru-RU" sz="2800" dirty="0" err="1" smtClean="0">
                <a:sym typeface="Wingdings" pitchFamily="2" charset="2"/>
              </a:rPr>
              <a:t>ок</a:t>
            </a:r>
            <a:r>
              <a:rPr lang="ru-RU" sz="2800" dirty="0" smtClean="0">
                <a:sym typeface="Wingdings" pitchFamily="2" charset="2"/>
              </a:rPr>
              <a:t> - </a:t>
            </a:r>
            <a:r>
              <a:rPr lang="ru-RU" sz="2800" dirty="0" err="1" smtClean="0">
                <a:sym typeface="Wingdings" pitchFamily="2" charset="2"/>
              </a:rPr>
              <a:t>ся</a:t>
            </a:r>
            <a:endParaRPr lang="ru-RU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ym typeface="Wingdings" pitchFamily="2" charset="2"/>
              </a:rPr>
              <a:t>-------------------------------------------------------------------------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ru-RU" sz="2800" u="sng" baseline="30000" dirty="0" smtClean="0">
                <a:sym typeface="Wingdings" pitchFamily="2" charset="2"/>
              </a:rPr>
              <a:t>электролиз</a:t>
            </a:r>
            <a:r>
              <a:rPr lang="en-US" sz="2800" dirty="0" smtClean="0">
                <a:sym typeface="Wingdings" pitchFamily="2" charset="2"/>
              </a:rPr>
              <a:t>&gt; Cl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+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+ 2 OH </a:t>
            </a:r>
            <a:r>
              <a:rPr lang="en-US" sz="2800" baseline="30000" dirty="0" smtClean="0">
                <a:sym typeface="Wingdings" pitchFamily="2" charset="2"/>
              </a:rPr>
              <a:t>–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ym typeface="Wingdings" pitchFamily="2" charset="2"/>
              </a:rPr>
              <a:t>или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MgCL</a:t>
            </a:r>
            <a:r>
              <a:rPr lang="en-US" sz="2800" baseline="-25000" dirty="0" smtClean="0">
                <a:sym typeface="Wingdings" pitchFamily="2" charset="2"/>
              </a:rPr>
              <a:t>2 </a:t>
            </a:r>
            <a:r>
              <a:rPr lang="en-US" sz="2800" dirty="0" smtClean="0">
                <a:sym typeface="Wingdings" pitchFamily="2" charset="2"/>
              </a:rPr>
              <a:t> + 2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ru-RU" sz="2800" u="sng" baseline="30000" dirty="0" smtClean="0">
                <a:sym typeface="Wingdings" pitchFamily="2" charset="2"/>
              </a:rPr>
              <a:t>электролиз</a:t>
            </a:r>
            <a:r>
              <a:rPr lang="en-US" sz="2800" dirty="0" smtClean="0">
                <a:sym typeface="Wingdings" pitchFamily="2" charset="2"/>
              </a:rPr>
              <a:t>&gt; Cl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+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+ Mg(OH)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endParaRPr lang="ru-RU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Электролиз растворов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Пример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29600" cy="47275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</a:t>
            </a:r>
            <a:r>
              <a:rPr lang="ru-RU" sz="2800" dirty="0" smtClean="0"/>
              <a:t>Составьте схему электролиза водного раствора сульфата калия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 2 K</a:t>
            </a:r>
            <a:r>
              <a:rPr lang="en-US" sz="2800" baseline="30000" dirty="0" smtClean="0">
                <a:sym typeface="Wingdings" pitchFamily="2" charset="2"/>
              </a:rPr>
              <a:t>+ </a:t>
            </a:r>
            <a:r>
              <a:rPr lang="en-US" sz="2800" dirty="0" smtClean="0">
                <a:sym typeface="Wingdings" pitchFamily="2" charset="2"/>
              </a:rPr>
              <a:t>+ SO</a:t>
            </a:r>
            <a:r>
              <a:rPr lang="en-US" sz="2800" baseline="-25000" dirty="0" smtClean="0">
                <a:sym typeface="Wingdings" pitchFamily="2" charset="2"/>
              </a:rPr>
              <a:t>4</a:t>
            </a:r>
            <a:r>
              <a:rPr lang="en-US" sz="2800" baseline="30000" dirty="0" smtClean="0">
                <a:sym typeface="Wingdings" pitchFamily="2" charset="2"/>
              </a:rPr>
              <a:t>2-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K (-):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+ 2 e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=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+ 2 OH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 | 2  </a:t>
            </a:r>
            <a:r>
              <a:rPr lang="ru-RU" sz="2800" dirty="0" err="1" smtClean="0">
                <a:sym typeface="Wingdings" pitchFamily="2" charset="2"/>
              </a:rPr>
              <a:t>вос</a:t>
            </a:r>
            <a:r>
              <a:rPr lang="ru-RU" sz="2800" dirty="0" smtClean="0">
                <a:sym typeface="Wingdings" pitchFamily="2" charset="2"/>
              </a:rPr>
              <a:t> - </a:t>
            </a:r>
            <a:r>
              <a:rPr lang="ru-RU" sz="2800" dirty="0" err="1" smtClean="0">
                <a:sym typeface="Wingdings" pitchFamily="2" charset="2"/>
              </a:rPr>
              <a:t>ся</a:t>
            </a:r>
            <a:endParaRPr lang="en-US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A (+):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– 2 e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= 4 H</a:t>
            </a:r>
            <a:r>
              <a:rPr lang="en-US" sz="2800" baseline="30000" dirty="0" smtClean="0">
                <a:sym typeface="Wingdings" pitchFamily="2" charset="2"/>
              </a:rPr>
              <a:t>+</a:t>
            </a:r>
            <a:r>
              <a:rPr lang="en-US" sz="2800" dirty="0" smtClean="0">
                <a:sym typeface="Wingdings" pitchFamily="2" charset="2"/>
              </a:rPr>
              <a:t>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  | 1</a:t>
            </a:r>
            <a:r>
              <a:rPr lang="ru-RU" sz="2800" dirty="0" smtClean="0">
                <a:sym typeface="Wingdings" pitchFamily="2" charset="2"/>
              </a:rPr>
              <a:t>  </a:t>
            </a:r>
            <a:r>
              <a:rPr lang="ru-RU" sz="2800" dirty="0" err="1" smtClean="0">
                <a:sym typeface="Wingdings" pitchFamily="2" charset="2"/>
              </a:rPr>
              <a:t>ок</a:t>
            </a:r>
            <a:r>
              <a:rPr lang="ru-RU" sz="2800" dirty="0" smtClean="0">
                <a:sym typeface="Wingdings" pitchFamily="2" charset="2"/>
              </a:rPr>
              <a:t> – </a:t>
            </a:r>
            <a:r>
              <a:rPr lang="ru-RU" sz="2800" dirty="0" err="1" smtClean="0">
                <a:sym typeface="Wingdings" pitchFamily="2" charset="2"/>
              </a:rPr>
              <a:t>ся</a:t>
            </a:r>
            <a:endParaRPr lang="ru-RU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ym typeface="Wingdings" pitchFamily="2" charset="2"/>
              </a:rPr>
              <a:t>------------------------------------------------------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6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ru-RU" sz="2800" u="sng" baseline="30000" dirty="0" smtClean="0">
                <a:sym typeface="Wingdings" pitchFamily="2" charset="2"/>
              </a:rPr>
              <a:t>электролиз</a:t>
            </a:r>
            <a:r>
              <a:rPr lang="en-US" sz="2800" dirty="0" smtClean="0">
                <a:sym typeface="Wingdings" pitchFamily="2" charset="2"/>
              </a:rPr>
              <a:t>&gt; 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+ 4 H</a:t>
            </a:r>
            <a:r>
              <a:rPr lang="en-US" sz="2800" baseline="30000" dirty="0" smtClean="0">
                <a:sym typeface="Wingdings" pitchFamily="2" charset="2"/>
              </a:rPr>
              <a:t>+ </a:t>
            </a:r>
            <a:r>
              <a:rPr lang="en-US" sz="2800" dirty="0" smtClean="0">
                <a:sym typeface="Wingdings" pitchFamily="2" charset="2"/>
              </a:rPr>
              <a:t>+ 4 OH 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endParaRPr lang="en-US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ym typeface="Wingdings" pitchFamily="2" charset="2"/>
              </a:rPr>
              <a:t>или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sym typeface="Wingdings" pitchFamily="2" charset="2"/>
              </a:rPr>
              <a:t>2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ru-RU" sz="2800" u="sng" baseline="30000" dirty="0" smtClean="0">
                <a:sym typeface="Wingdings" pitchFamily="2" charset="2"/>
              </a:rPr>
              <a:t>электролиз</a:t>
            </a:r>
            <a:r>
              <a:rPr lang="en-US" sz="2800" dirty="0" smtClean="0">
                <a:sym typeface="Wingdings" pitchFamily="2" charset="2"/>
              </a:rPr>
              <a:t>&gt; 2 H</a:t>
            </a:r>
            <a:r>
              <a:rPr lang="en-US" sz="2800" baseline="-25000" dirty="0" smtClean="0">
                <a:sym typeface="Wingdings" pitchFamily="2" charset="2"/>
              </a:rPr>
              <a:t>2 </a:t>
            </a:r>
            <a:r>
              <a:rPr lang="en-US" sz="2800" dirty="0" smtClean="0">
                <a:sym typeface="Wingdings" pitchFamily="2" charset="2"/>
              </a:rPr>
              <a:t>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endParaRPr lang="ru-RU" sz="2800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Гальванотехника</a:t>
            </a:r>
          </a:p>
        </p:txBody>
      </p:sp>
      <p:sp>
        <p:nvSpPr>
          <p:cNvPr id="27650" name="Содержимое 7"/>
          <p:cNvSpPr>
            <a:spLocks noGrp="1"/>
          </p:cNvSpPr>
          <p:nvPr>
            <p:ph sz="quarter" idx="2"/>
          </p:nvPr>
        </p:nvSpPr>
        <p:spPr>
          <a:xfrm>
            <a:off x="4143375" y="1216025"/>
            <a:ext cx="4530725" cy="5284788"/>
          </a:xfrm>
        </p:spPr>
        <p:txBody>
          <a:bodyPr/>
          <a:lstStyle/>
          <a:p>
            <a:pPr eaLnBrk="1" hangingPunct="1"/>
            <a:r>
              <a:rPr lang="ru-RU" sz="2800" b="1" smtClean="0"/>
              <a:t>Гальванотехника</a:t>
            </a:r>
            <a:r>
              <a:rPr lang="ru-RU" sz="2800" smtClean="0"/>
              <a:t> – отрасль прикладной электрохимии смысл которой состоит в получении электролитическим путем металлических копий каких-либо предметов или в нанесении металлических покрытий на какие-либо поверхности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4738" cy="4937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Основатель гальванотехники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русский академик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Борис Семёнович Якоби (1801 – 1874)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27652" name="Picture 5" descr="0018-018-Primenenie-elektroliza"/>
          <p:cNvPicPr>
            <a:picLocks noChangeAspect="1" noChangeArrowheads="1"/>
          </p:cNvPicPr>
          <p:nvPr/>
        </p:nvPicPr>
        <p:blipFill>
          <a:blip r:embed="rId2"/>
          <a:srcRect l="6361" t="20255" r="65358" b="34970"/>
          <a:stretch>
            <a:fillRect/>
          </a:stretch>
        </p:blipFill>
        <p:spPr bwMode="auto">
          <a:xfrm>
            <a:off x="1143000" y="1285875"/>
            <a:ext cx="23447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Применение электролиза</a:t>
            </a:r>
          </a:p>
        </p:txBody>
      </p:sp>
      <p:sp>
        <p:nvSpPr>
          <p:cNvPr id="28674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ru-RU" sz="3200" smtClean="0"/>
              <a:t>1. </a:t>
            </a:r>
            <a:r>
              <a:rPr lang="ru-RU" sz="3200" b="1" smtClean="0"/>
              <a:t>Электрометаллургия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А) получение активных металлов </a:t>
            </a:r>
            <a:r>
              <a:rPr lang="en-US" sz="2800" smtClean="0"/>
              <a:t>( K, Na, Ca, Mg, Al  </a:t>
            </a:r>
            <a:r>
              <a:rPr lang="ru-RU" sz="2800" smtClean="0"/>
              <a:t>и др. </a:t>
            </a:r>
            <a:r>
              <a:rPr lang="en-US" sz="2800" smtClean="0"/>
              <a:t>) </a:t>
            </a:r>
            <a:r>
              <a:rPr lang="ru-RU" sz="2800" smtClean="0"/>
              <a:t>электролизом расплавов природных соединений;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Б) получение металлов средней активности (</a:t>
            </a:r>
            <a:r>
              <a:rPr lang="en-US" sz="2800" smtClean="0"/>
              <a:t>Zn, Cd, Co) </a:t>
            </a:r>
            <a:r>
              <a:rPr lang="ru-RU" sz="2800" smtClean="0"/>
              <a:t>электролизом растворов их солей.</a:t>
            </a:r>
          </a:p>
        </p:txBody>
      </p:sp>
      <p:pic>
        <p:nvPicPr>
          <p:cNvPr id="28675" name="Рисунок 5" descr="E:\Documents and Settings\School\Рабочий стол\alkali metals.jpg"/>
          <p:cNvPicPr>
            <a:picLocks noChangeAspect="1" noChangeArrowheads="1"/>
          </p:cNvPicPr>
          <p:nvPr/>
        </p:nvPicPr>
        <p:blipFill>
          <a:blip r:embed="rId2"/>
          <a:srcRect t="15472" r="17262" b="4527"/>
          <a:stretch>
            <a:fillRect/>
          </a:stretch>
        </p:blipFill>
        <p:spPr bwMode="auto">
          <a:xfrm>
            <a:off x="1785938" y="4357688"/>
            <a:ext cx="49149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Применение электролиза</a:t>
            </a:r>
          </a:p>
        </p:txBody>
      </p:sp>
      <p:sp>
        <p:nvSpPr>
          <p:cNvPr id="29698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</a:rPr>
              <a:t>2</a:t>
            </a:r>
            <a:r>
              <a:rPr lang="ru-RU" sz="3200" smtClean="0"/>
              <a:t>. </a:t>
            </a:r>
            <a:r>
              <a:rPr lang="ru-RU" sz="3200" b="1" smtClean="0"/>
              <a:t>Цветная металлургия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3200" b="1" smtClean="0"/>
              <a:t>   </a:t>
            </a:r>
            <a:r>
              <a:rPr lang="ru-RU" sz="2800" smtClean="0"/>
              <a:t>электролитическое </a:t>
            </a:r>
            <a:r>
              <a:rPr lang="ru-RU" sz="2800" b="1" smtClean="0"/>
              <a:t>рафинирование</a:t>
            </a:r>
            <a:r>
              <a:rPr lang="ru-RU" sz="2800" smtClean="0"/>
              <a:t> – очистка металлов (</a:t>
            </a:r>
            <a:r>
              <a:rPr lang="en-US" sz="2800" smtClean="0"/>
              <a:t>Cu, Pb, Sn</a:t>
            </a:r>
            <a:r>
              <a:rPr lang="ru-RU" sz="2800" smtClean="0"/>
              <a:t> и др.) от примесей электролизом с применением активных (растворимых) анодов.</a:t>
            </a:r>
          </a:p>
          <a:p>
            <a:pPr eaLnBrk="1" hangingPunct="1">
              <a:buFont typeface="Wingdings 3" pitchFamily="18" charset="2"/>
              <a:buNone/>
            </a:pPr>
            <a:endParaRPr lang="ru-RU" sz="2800" smtClean="0"/>
          </a:p>
        </p:txBody>
      </p:sp>
      <p:pic>
        <p:nvPicPr>
          <p:cNvPr id="29699" name="Рисунок 3" descr="E:\Documents and Settings\School\Рабочий стол\post_intext_1471588413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3703638"/>
            <a:ext cx="3571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Применение электролиза</a:t>
            </a:r>
          </a:p>
        </p:txBody>
      </p:sp>
      <p:sp>
        <p:nvSpPr>
          <p:cNvPr id="30722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3200" smtClean="0"/>
              <a:t>3</a:t>
            </a:r>
            <a:r>
              <a:rPr lang="ru-RU" sz="3200" smtClean="0"/>
              <a:t>. </a:t>
            </a:r>
            <a:r>
              <a:rPr lang="ru-RU" sz="3200" b="1" smtClean="0"/>
              <a:t>Химическая промышленность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А) получение газов </a:t>
            </a:r>
            <a:r>
              <a:rPr lang="en-US" sz="2800" smtClean="0"/>
              <a:t>F₂, Cl₂, H₂, O₂</a:t>
            </a:r>
            <a:r>
              <a:rPr lang="ru-RU" sz="2800" smtClean="0"/>
              <a:t>;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Б) получение щелочей</a:t>
            </a:r>
            <a:r>
              <a:rPr lang="en-US" sz="2800" smtClean="0"/>
              <a:t> NaOH, KOH</a:t>
            </a:r>
            <a:r>
              <a:rPr lang="ru-RU" sz="2800" smtClean="0"/>
              <a:t>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В) получение пероксида водорода </a:t>
            </a:r>
            <a:r>
              <a:rPr lang="en-US" sz="2800" smtClean="0"/>
              <a:t>H₂O₂</a:t>
            </a:r>
            <a:r>
              <a:rPr lang="ru-RU" sz="2800" smtClean="0"/>
              <a:t>; </a:t>
            </a:r>
            <a:endParaRPr lang="en-US" sz="280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Г) получение тяжелой воды </a:t>
            </a:r>
            <a:r>
              <a:rPr lang="en-US" sz="2800" smtClean="0"/>
              <a:t>D₂O</a:t>
            </a:r>
            <a:endParaRPr lang="ru-RU" sz="2800" smtClean="0"/>
          </a:p>
        </p:txBody>
      </p:sp>
      <p:pic>
        <p:nvPicPr>
          <p:cNvPr id="30723" name="Рисунок 3" descr="E:\Documents and Settings\School\Рабочий стол\Halogeny.jpg"/>
          <p:cNvPicPr>
            <a:picLocks noChangeAspect="1" noChangeArrowheads="1"/>
          </p:cNvPicPr>
          <p:nvPr/>
        </p:nvPicPr>
        <p:blipFill>
          <a:blip r:embed="rId2"/>
          <a:srcRect r="51631"/>
          <a:stretch>
            <a:fillRect/>
          </a:stretch>
        </p:blipFill>
        <p:spPr bwMode="auto">
          <a:xfrm>
            <a:off x="571500" y="4214813"/>
            <a:ext cx="4286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" descr="E:\Documents and Settings\School\Рабочий стол\HLB13E4bRbvpK1RjSZFqq6AXUVX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0005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Применение электролиза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ru-RU" sz="3200" b="1" smtClean="0"/>
              <a:t>4. Гальваностегия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Нанесение металлических покрытий на поверхность металлического изделия для защиты от коррозии или придания декоративного вида (оцинковка, хромирование, никелирование, золочение, серебрение)</a:t>
            </a:r>
          </a:p>
        </p:txBody>
      </p:sp>
      <p:pic>
        <p:nvPicPr>
          <p:cNvPr id="31747" name="Рисунок 3" descr="E:\Documents and Settings\School\Рабочий стол\чай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71938"/>
            <a:ext cx="37861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E:\Documents and Settings\School\Рабочий стол\almaznyye-shlifovalnyye-krugi-1024x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143375"/>
            <a:ext cx="35718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План: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ru-RU" sz="2800" smtClean="0"/>
              <a:t>1. Основные понятия темы</a:t>
            </a:r>
          </a:p>
          <a:p>
            <a:pPr eaLnBrk="1" hangingPunct="1"/>
            <a:r>
              <a:rPr lang="ru-RU" sz="2800" smtClean="0"/>
              <a:t>2. Сущность электролиза</a:t>
            </a:r>
          </a:p>
          <a:p>
            <a:pPr eaLnBrk="1" hangingPunct="1"/>
            <a:r>
              <a:rPr lang="ru-RU" sz="2800" smtClean="0"/>
              <a:t>3. Катодные и анодные процессы на инертных электродах: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А) в расплавах;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Б) в растворах.</a:t>
            </a:r>
          </a:p>
          <a:p>
            <a:pPr eaLnBrk="1" hangingPunct="1"/>
            <a:r>
              <a:rPr lang="ru-RU" sz="2800" smtClean="0"/>
              <a:t>4. Применение электролиза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Применение электролиза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ru-RU" sz="3200" b="1" smtClean="0"/>
              <a:t>5. Гальванопластика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Получение металлических копий с различных матриц, а также покрытиенеметаллических предметов слоем металла (данный процесс был известен еще в древнем Египте – золочение деревянных статуй, ваз, масок)</a:t>
            </a:r>
          </a:p>
        </p:txBody>
      </p:sp>
      <p:pic>
        <p:nvPicPr>
          <p:cNvPr id="32771" name="Picture 3" descr="E:\Documents and Settings\School\Рабочий стол\70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92906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 descr="E:\Documents and Settings\School\Рабочий стол\d25c9deef250b5ed88eef0fb8dq8--ukrasheniya-dubovyj-list-s-zheludyami-brosh-med-zolochenie-pa.jpg"/>
          <p:cNvPicPr>
            <a:picLocks noChangeAspect="1" noChangeArrowheads="1"/>
          </p:cNvPicPr>
          <p:nvPr/>
        </p:nvPicPr>
        <p:blipFill>
          <a:blip r:embed="rId3"/>
          <a:srcRect l="10484" t="13177" r="9709" b="17830"/>
          <a:stretch>
            <a:fillRect/>
          </a:stretch>
        </p:blipFill>
        <p:spPr bwMode="auto">
          <a:xfrm>
            <a:off x="928688" y="4000500"/>
            <a:ext cx="3357562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Применение электролиза</a:t>
            </a:r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ru-RU" sz="3200" b="1" smtClean="0"/>
              <a:t>6. Очистка воды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При прохождении воды через электролизер образуются окислители </a:t>
            </a:r>
            <a:r>
              <a:rPr lang="en-US" sz="2800" smtClean="0"/>
              <a:t>(O₂, O₃, ClO</a:t>
            </a:r>
            <a:r>
              <a:rPr lang="en-US" sz="2800" smtClean="0">
                <a:latin typeface="Calibri" pitchFamily="34" charset="0"/>
              </a:rPr>
              <a:t>⁻)</a:t>
            </a:r>
            <a:r>
              <a:rPr lang="ru-RU" sz="2800" smtClean="0"/>
              <a:t>, которые и обеззараживают воду. Этот способ очистки очень эффективен и не требует дополнительных реагентов.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smtClean="0"/>
          </a:p>
        </p:txBody>
      </p:sp>
      <p:pic>
        <p:nvPicPr>
          <p:cNvPr id="33795" name="Picture 5" descr="192610fc4a021c04ee68cd1509c9edb1_resize_w_520_h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929063"/>
            <a:ext cx="3292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Применение электролиза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eaLnBrk="1" hangingPunct="1"/>
            <a:r>
              <a:rPr lang="ru-RU" sz="3200" b="1" smtClean="0"/>
              <a:t>7. Гальванополировка.</a:t>
            </a:r>
            <a:r>
              <a:rPr lang="ru-RU" sz="2800" smtClean="0"/>
              <a:t> 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Если резное металлическое изделие поместить в раствор электролита и включить ток, то наиболее сильное электрическое поле образуется у микроскопических выступов на поверхности этого изделия. Если оно подключено к «+» источника тока, то наиболее интенсивно ионы металла будут «вырываться» именно из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 выступов, и поверхность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smtClean="0"/>
              <a:t>    металла выровняется.</a:t>
            </a:r>
          </a:p>
        </p:txBody>
      </p:sp>
      <p:pic>
        <p:nvPicPr>
          <p:cNvPr id="34819" name="Picture 6" descr="cinkovanie_opory-1024x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508500"/>
            <a:ext cx="312102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Применение электролиза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eaLnBrk="1" hangingPunct="1"/>
            <a:r>
              <a:rPr lang="ru-RU" sz="3200" b="1" smtClean="0"/>
              <a:t>Электрофорез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    Лечебная процедура. Электроды накладывают на тело человека. Между телом и электродом помещают бумагу или ткань, пропитанную электропроводящим лекарственным препаратом. При включении тока начинается движение заряженных частиц из бумаги или ткани </a:t>
            </a:r>
            <a:r>
              <a:rPr lang="ru-RU" smtClean="0">
                <a:cs typeface="Calibri" pitchFamily="34" charset="0"/>
              </a:rPr>
              <a:t>через</a:t>
            </a:r>
            <a:r>
              <a:rPr lang="ru-RU" smtClean="0"/>
              <a:t> кожу в тело человека. Так происходит процесс ввода лекарств.</a:t>
            </a:r>
            <a:br>
              <a:rPr lang="ru-RU" smtClean="0"/>
            </a:br>
            <a:endParaRPr lang="ru-RU" smtClean="0"/>
          </a:p>
        </p:txBody>
      </p:sp>
      <p:pic>
        <p:nvPicPr>
          <p:cNvPr id="35843" name="Picture 6" descr="electrofor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652963"/>
            <a:ext cx="4286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Электролиз</a:t>
            </a:r>
            <a:br>
              <a:rPr lang="ru-RU" b="1" smtClean="0"/>
            </a:br>
            <a:r>
              <a:rPr lang="ru-RU" sz="1800" smtClean="0"/>
              <a:t>Химия 11 класс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Устинова Н. Н.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учитель химии МБОУ «СОШ № 131 Г. Челябинска»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3200" b="1" dirty="0" smtClean="0"/>
              <a:t>"Открытия в области электрохимии представляют собой одну из самых больших революций в химии и открывают эру новых открытий" 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3200" b="1" dirty="0" smtClean="0"/>
          </a:p>
          <a:p>
            <a:pPr algn="ctr" eaLnBrk="1" hangingPunct="1">
              <a:buFont typeface="Wingdings 3" pitchFamily="18" charset="2"/>
              <a:buNone/>
            </a:pPr>
            <a:endParaRPr lang="ru-RU" sz="3200" b="1" dirty="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dirty="0" smtClean="0"/>
              <a:t> Д.Ф</a:t>
            </a:r>
            <a:r>
              <a:rPr lang="ru-RU" sz="3200" b="1" dirty="0" smtClean="0"/>
              <a:t>. Даниэль </a:t>
            </a:r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dirty="0" smtClean="0"/>
              <a:t>(английский электрохимик)</a:t>
            </a:r>
            <a:endParaRPr lang="ru-RU" sz="32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Основные понятия</a:t>
            </a:r>
            <a:r>
              <a:rPr lang="ru-RU" sz="3600" b="1" smtClean="0">
                <a:solidFill>
                  <a:schemeClr val="tx1"/>
                </a:solidFill>
                <a:latin typeface="Arial" charset="0"/>
              </a:rPr>
              <a:t> темы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229600" cy="51435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Электролиз </a:t>
            </a:r>
            <a:r>
              <a:rPr lang="ru-RU" sz="2800" dirty="0" smtClean="0"/>
              <a:t>– это </a:t>
            </a:r>
            <a:r>
              <a:rPr lang="ru-RU" sz="2800" dirty="0" err="1" smtClean="0"/>
              <a:t>окислительно</a:t>
            </a:r>
            <a:r>
              <a:rPr lang="ru-RU" sz="2800" dirty="0" smtClean="0"/>
              <a:t> – восстановительный процесс, протекающий на электродах при прохождении электрического тока через раствор или расплав электролита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Электролиты</a:t>
            </a:r>
            <a:r>
              <a:rPr lang="ru-RU" sz="2800" dirty="0" smtClean="0"/>
              <a:t> – вещества, распадающиеся на ионы в растворах или расплавах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Электроды</a:t>
            </a:r>
            <a:r>
              <a:rPr lang="ru-RU" sz="2800" dirty="0" smtClean="0"/>
              <a:t> - части проводников гальванической цепи, погруженные в вещества, подвергаемые действию электрического тока.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Катион </a:t>
            </a:r>
            <a:r>
              <a:rPr lang="ru-RU" sz="2800" dirty="0" smtClean="0"/>
              <a:t>– положительно заряженная частица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Анион</a:t>
            </a:r>
            <a:r>
              <a:rPr lang="ru-RU" sz="2800" dirty="0" smtClean="0"/>
              <a:t> – отрицательно заряженная частица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Анод</a:t>
            </a:r>
            <a:r>
              <a:rPr lang="ru-RU" sz="2800" dirty="0" smtClean="0"/>
              <a:t> – положительно заряженный электрод  (положительный полюс источника тока)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Катод</a:t>
            </a:r>
            <a:r>
              <a:rPr lang="ru-RU" sz="2800" dirty="0" smtClean="0"/>
              <a:t> – отрицательно заряженный электрод (отрицательный полюс источника тока)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Как все начинается…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88"/>
            <a:ext cx="8229600" cy="4656137"/>
          </a:xfrm>
        </p:spPr>
        <p:txBody>
          <a:bodyPr/>
          <a:lstStyle/>
          <a:p>
            <a:pPr eaLnBrk="1" hangingPunct="1"/>
            <a:r>
              <a:rPr lang="ru-RU" sz="2400" smtClean="0"/>
              <a:t>В растворах и расплавах электролитов имеются разноименные по знаку ионы (катионы и анионы), которые находятся в хаотичном движении. </a:t>
            </a:r>
          </a:p>
          <a:p>
            <a:pPr eaLnBrk="1" hangingPunct="1"/>
            <a:r>
              <a:rPr lang="ru-RU" sz="2400" smtClean="0"/>
              <a:t>Если в такой раствор или расплав погрузить электроды и пропустить постоянный электрический ток, то ионы будут двигаться: положительные ионы – к отрицательно заряженному электроду, а отрицательные  - к положительно заряженному.</a:t>
            </a:r>
          </a:p>
          <a:p>
            <a:pPr eaLnBrk="1" hangingPunct="1"/>
            <a:r>
              <a:rPr lang="ru-RU" sz="2400" smtClean="0"/>
              <a:t>Достигнув электродов положительные ионы будут восстанавливаться, а отрицательные – окисляться</a:t>
            </a:r>
          </a:p>
          <a:p>
            <a:pPr eaLnBrk="1" hangingPunct="1"/>
            <a:r>
              <a:rPr lang="ru-RU" sz="2400" smtClean="0"/>
              <a:t>Описанный процесс называется  - ЭЛЕКТРОЛИЗ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Сущность электролиза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38"/>
            <a:ext cx="8229600" cy="4370387"/>
          </a:xfrm>
        </p:spPr>
        <p:txBody>
          <a:bodyPr/>
          <a:lstStyle/>
          <a:p>
            <a:pPr eaLnBrk="1" hangingPunct="1"/>
            <a:r>
              <a:rPr lang="ru-RU" sz="3200" smtClean="0"/>
              <a:t>Осуществление за счет </a:t>
            </a:r>
            <a:r>
              <a:rPr lang="ru-RU" sz="3200" b="1" smtClean="0"/>
              <a:t>электрической энергии       </a:t>
            </a:r>
            <a:r>
              <a:rPr lang="ru-RU" sz="3200" smtClean="0"/>
              <a:t>химических реакций – </a:t>
            </a:r>
            <a:r>
              <a:rPr lang="ru-RU" sz="3200" b="1" smtClean="0"/>
              <a:t>восстановления на катоде </a:t>
            </a:r>
            <a:r>
              <a:rPr lang="ru-RU" sz="3200" smtClean="0"/>
              <a:t>и </a:t>
            </a:r>
            <a:r>
              <a:rPr lang="ru-RU" sz="3200" b="1" smtClean="0"/>
              <a:t>окисления на аноде</a:t>
            </a:r>
            <a:r>
              <a:rPr lang="ru-RU" sz="3200" smtClean="0"/>
              <a:t>. При этом </a:t>
            </a:r>
            <a:r>
              <a:rPr lang="ru-RU" sz="3200" b="1" smtClean="0"/>
              <a:t>катод отдает </a:t>
            </a:r>
            <a:r>
              <a:rPr lang="ru-RU" sz="3200" smtClean="0"/>
              <a:t>электроны катионам, а </a:t>
            </a:r>
            <a:r>
              <a:rPr lang="ru-RU" sz="3200" b="1" smtClean="0"/>
              <a:t>анод принимает </a:t>
            </a:r>
            <a:r>
              <a:rPr lang="ru-RU" sz="3200" smtClean="0"/>
              <a:t>электроны от анионов.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Схема электролиза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движение электронов</a:t>
            </a:r>
            <a:r>
              <a:rPr lang="ru-RU" sz="2400" b="1" dirty="0" smtClean="0"/>
              <a:t>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движение электронов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источник тока 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 -----------------------------------------------------------------------------------------------------------------------                                               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/>
              <a:t>                                       раствор или расплав электролита  </a:t>
            </a:r>
            <a:r>
              <a:rPr lang="ru-RU" sz="2400" b="1" dirty="0" smtClean="0"/>
              <a:t>   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</a:t>
            </a:r>
            <a:r>
              <a:rPr lang="ru-RU" sz="5400" b="1" dirty="0" smtClean="0">
                <a:solidFill>
                  <a:srgbClr val="00B0F0"/>
                </a:solidFill>
              </a:rPr>
              <a:t>+</a:t>
            </a:r>
            <a:r>
              <a:rPr lang="ru-RU" dirty="0" smtClean="0"/>
              <a:t>                                                                                     </a:t>
            </a:r>
            <a:r>
              <a:rPr lang="ru-RU" sz="5400" b="1" dirty="0" smtClean="0">
                <a:solidFill>
                  <a:srgbClr val="00B050"/>
                </a:solidFill>
              </a:rPr>
              <a:t>-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                                                               </a:t>
            </a:r>
            <a:endParaRPr lang="ru-RU" sz="2400" dirty="0" smtClean="0">
              <a:solidFill>
                <a:schemeClr val="lt1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                                                                  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           </a:t>
            </a:r>
            <a:r>
              <a:rPr lang="ru-RU" sz="2400" b="1" dirty="0" smtClean="0">
                <a:solidFill>
                  <a:srgbClr val="00B0F0"/>
                </a:solidFill>
              </a:rPr>
              <a:t>Анод </a:t>
            </a:r>
            <a:r>
              <a:rPr lang="ru-RU" sz="2400" dirty="0" smtClean="0"/>
              <a:t>           </a:t>
            </a:r>
            <a:r>
              <a:rPr lang="ru-RU" sz="2400" b="1" dirty="0" smtClean="0">
                <a:solidFill>
                  <a:srgbClr val="00B0F0"/>
                </a:solidFill>
              </a:rPr>
              <a:t>анион</a:t>
            </a:r>
            <a:r>
              <a:rPr lang="ru-RU" sz="2400" dirty="0" smtClean="0">
                <a:solidFill>
                  <a:srgbClr val="00B0F0"/>
                </a:solidFill>
              </a:rPr>
              <a:t>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катион</a:t>
            </a:r>
            <a:r>
              <a:rPr lang="ru-RU" sz="2400" b="1" dirty="0" smtClean="0"/>
              <a:t>  </a:t>
            </a:r>
            <a:r>
              <a:rPr lang="ru-RU" sz="2400" dirty="0" smtClean="0"/>
              <a:t>              </a:t>
            </a:r>
            <a:r>
              <a:rPr lang="ru-RU" sz="2400" b="1" dirty="0" smtClean="0">
                <a:solidFill>
                  <a:srgbClr val="00B050"/>
                </a:solidFill>
              </a:rPr>
              <a:t>Катод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                                                        </a:t>
            </a:r>
            <a:r>
              <a:rPr lang="ru-RU" sz="2400" dirty="0" smtClean="0">
                <a:solidFill>
                  <a:srgbClr val="00B050"/>
                </a:solidFill>
              </a:rPr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500" y="3214688"/>
            <a:ext cx="428625" cy="141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00813" y="3357563"/>
            <a:ext cx="428625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1143000" y="2428875"/>
            <a:ext cx="1071563" cy="50006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5929313" y="2571750"/>
            <a:ext cx="1128712" cy="414338"/>
          </a:xfrm>
          <a:prstGeom prst="bentConnector3">
            <a:avLst>
              <a:gd name="adj1" fmla="val 519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Овальная выноска 8"/>
          <p:cNvSpPr>
            <a:spLocks noChangeArrowheads="1"/>
          </p:cNvSpPr>
          <p:nvPr/>
        </p:nvSpPr>
        <p:spPr bwMode="auto">
          <a:xfrm>
            <a:off x="2928938" y="4221163"/>
            <a:ext cx="928687" cy="636587"/>
          </a:xfrm>
          <a:prstGeom prst="wedgeEllipseCallout">
            <a:avLst>
              <a:gd name="adj1" fmla="val 43231"/>
              <a:gd name="adj2" fmla="val 26426"/>
            </a:avLst>
          </a:prstGeom>
          <a:solidFill>
            <a:schemeClr val="accent1"/>
          </a:solidFill>
          <a:ln w="19050" algn="ctr">
            <a:solidFill>
              <a:srgbClr val="6B859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00B0F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9464" name="Овальная выноска 11"/>
          <p:cNvSpPr>
            <a:spLocks noChangeArrowheads="1"/>
          </p:cNvSpPr>
          <p:nvPr/>
        </p:nvSpPr>
        <p:spPr bwMode="auto">
          <a:xfrm>
            <a:off x="4643438" y="4214813"/>
            <a:ext cx="1000125" cy="642937"/>
          </a:xfrm>
          <a:prstGeom prst="wedgeEllipseCallout">
            <a:avLst>
              <a:gd name="adj1" fmla="val 43231"/>
              <a:gd name="adj2" fmla="val 26426"/>
            </a:avLst>
          </a:prstGeom>
          <a:solidFill>
            <a:schemeClr val="accent1"/>
          </a:solidFill>
          <a:ln w="19050" algn="ctr">
            <a:solidFill>
              <a:srgbClr val="6B859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9465" name="AutoShape 18"/>
          <p:cNvSpPr>
            <a:spLocks noChangeArrowheads="1"/>
          </p:cNvSpPr>
          <p:nvPr/>
        </p:nvSpPr>
        <p:spPr bwMode="auto">
          <a:xfrm>
            <a:off x="2268538" y="4365625"/>
            <a:ext cx="504825" cy="360363"/>
          </a:xfrm>
          <a:prstGeom prst="lef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AutoShape 19"/>
          <p:cNvSpPr>
            <a:spLocks noChangeArrowheads="1"/>
          </p:cNvSpPr>
          <p:nvPr/>
        </p:nvSpPr>
        <p:spPr bwMode="auto">
          <a:xfrm>
            <a:off x="5786438" y="4286250"/>
            <a:ext cx="504825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750" y="2000250"/>
            <a:ext cx="1428750" cy="485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+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7938" y="2214563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72063" y="2071688"/>
            <a:ext cx="1214437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-</a:t>
            </a:r>
          </a:p>
        </p:txBody>
      </p:sp>
      <p:sp>
        <p:nvSpPr>
          <p:cNvPr id="19470" name="AutoShape 19"/>
          <p:cNvSpPr>
            <a:spLocks noChangeArrowheads="1"/>
          </p:cNvSpPr>
          <p:nvPr/>
        </p:nvSpPr>
        <p:spPr bwMode="auto">
          <a:xfrm>
            <a:off x="2000250" y="1571625"/>
            <a:ext cx="1071563" cy="360363"/>
          </a:xfrm>
          <a:prstGeom prst="righ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1" name="AutoShape 19"/>
          <p:cNvSpPr>
            <a:spLocks noChangeArrowheads="1"/>
          </p:cNvSpPr>
          <p:nvPr/>
        </p:nvSpPr>
        <p:spPr bwMode="auto">
          <a:xfrm>
            <a:off x="4929188" y="1643063"/>
            <a:ext cx="1143000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Типы электродов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63"/>
            <a:ext cx="8229600" cy="4714875"/>
          </a:xfrm>
        </p:spPr>
        <p:txBody>
          <a:bodyPr/>
          <a:lstStyle/>
          <a:p>
            <a:pPr eaLnBrk="1" hangingPunct="1"/>
            <a:r>
              <a:rPr lang="ru-RU" sz="2800" smtClean="0"/>
              <a:t>1. </a:t>
            </a:r>
            <a:r>
              <a:rPr lang="ru-RU" sz="2800" b="1" smtClean="0"/>
              <a:t>Растворимые</a:t>
            </a:r>
            <a:r>
              <a:rPr lang="ru-RU" sz="2800" smtClean="0"/>
              <a:t> – способны растворятся в ходе электролиза, т.к. участвуют  в окислительно – восстановительных реакциях (из меди, серебра, цинка, кадмия, никеля и других металлов)</a:t>
            </a:r>
          </a:p>
          <a:p>
            <a:pPr eaLnBrk="1" hangingPunct="1"/>
            <a:r>
              <a:rPr lang="ru-RU" sz="2800" smtClean="0"/>
              <a:t>2. </a:t>
            </a:r>
            <a:r>
              <a:rPr lang="ru-RU" sz="2800" b="1" smtClean="0"/>
              <a:t>Нерастворимые (инертные) </a:t>
            </a:r>
            <a:r>
              <a:rPr lang="ru-RU" sz="2800" smtClean="0"/>
              <a:t>– не растворяются в процессе электролиза, не принимают участия в окислительно – восстановительных реакциях (из угля, графита, платины, иридия).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800" b="1" smtClean="0"/>
              <a:t>!!! Результат электролиза зависит, в том числе, и от типа электродов в гальванической цепи </a:t>
            </a:r>
          </a:p>
          <a:p>
            <a:pPr eaLnBrk="1" hangingPunct="1"/>
            <a:endParaRPr lang="ru-RU" sz="2800" smtClean="0"/>
          </a:p>
          <a:p>
            <a:pPr eaLnBrk="1" hangingPunct="1">
              <a:buFont typeface="Wingdings 3" pitchFamily="18" charset="2"/>
              <a:buNone/>
            </a:pPr>
            <a:endParaRPr lang="ru-RU" sz="2800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Катодные и анодные процессы в расплавах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63"/>
            <a:ext cx="8229600" cy="4513262"/>
          </a:xfrm>
        </p:spPr>
        <p:txBody>
          <a:bodyPr/>
          <a:lstStyle/>
          <a:p>
            <a:pPr eaLnBrk="1" hangingPunct="1"/>
            <a:r>
              <a:rPr lang="ru-RU" b="1" smtClean="0"/>
              <a:t>На катоде</a:t>
            </a:r>
            <a:r>
              <a:rPr lang="en-US" b="1" smtClean="0"/>
              <a:t>        </a:t>
            </a:r>
            <a:r>
              <a:rPr lang="ru-RU" smtClean="0"/>
              <a:t>ВОССТАНАВЛИВАЕТСЯ КАТИОН</a:t>
            </a:r>
          </a:p>
          <a:p>
            <a:pPr eaLnBrk="1" hangingPunct="1"/>
            <a:r>
              <a:rPr lang="ru-RU" b="1" smtClean="0"/>
              <a:t>На аноде</a:t>
            </a:r>
            <a:r>
              <a:rPr lang="en-US" b="1" smtClean="0"/>
              <a:t>         </a:t>
            </a:r>
            <a:r>
              <a:rPr lang="ru-RU" smtClean="0"/>
              <a:t>ОКИСЛЯЕТСЯ АНИОН</a:t>
            </a:r>
          </a:p>
          <a:p>
            <a:pPr eaLnBrk="1" hangingPunct="1"/>
            <a:r>
              <a:rPr lang="ru-RU" b="1" smtClean="0"/>
              <a:t>ПРИМЕР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b="1" smtClean="0"/>
              <a:t>    </a:t>
            </a:r>
            <a:r>
              <a:rPr lang="ru-RU" smtClean="0"/>
              <a:t>Электролиз расплава </a:t>
            </a:r>
            <a:r>
              <a:rPr lang="en-US" smtClean="0"/>
              <a:t>NaCl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 NaCl  </a:t>
            </a:r>
            <a:r>
              <a:rPr lang="en-US" smtClean="0">
                <a:sym typeface="Wingdings" pitchFamily="2" charset="2"/>
              </a:rPr>
              <a:t> Na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smtClean="0">
                <a:sym typeface="Wingdings" pitchFamily="2" charset="2"/>
              </a:rPr>
              <a:t> + Cl</a:t>
            </a:r>
            <a:r>
              <a:rPr lang="en-US" baseline="30000" smtClean="0">
                <a:sym typeface="Wingdings" pitchFamily="2" charset="2"/>
              </a:rPr>
              <a:t> -</a:t>
            </a: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 K (-):</a:t>
            </a:r>
            <a:r>
              <a:rPr lang="ru-RU" smtClean="0"/>
              <a:t>  </a:t>
            </a:r>
            <a:r>
              <a:rPr lang="en-US" smtClean="0"/>
              <a:t>Na</a:t>
            </a:r>
            <a:r>
              <a:rPr lang="en-US" baseline="30000" smtClean="0"/>
              <a:t>+</a:t>
            </a:r>
            <a:r>
              <a:rPr lang="en-US" smtClean="0"/>
              <a:t> + 1 e</a:t>
            </a:r>
            <a:r>
              <a:rPr lang="en-US" baseline="30000" smtClean="0"/>
              <a:t>-</a:t>
            </a:r>
            <a:r>
              <a:rPr lang="en-US" smtClean="0"/>
              <a:t> = Na</a:t>
            </a:r>
            <a:r>
              <a:rPr lang="en-US" baseline="30000" smtClean="0"/>
              <a:t>0</a:t>
            </a:r>
            <a:r>
              <a:rPr lang="en-US" smtClean="0"/>
              <a:t>    |  2  </a:t>
            </a:r>
            <a:r>
              <a:rPr lang="ru-RU" sz="1800" smtClean="0"/>
              <a:t>восстанавливается</a:t>
            </a:r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 </a:t>
            </a:r>
            <a:r>
              <a:rPr lang="en-US" u="sng" smtClean="0"/>
              <a:t>A (+): 2 Cl </a:t>
            </a:r>
            <a:r>
              <a:rPr lang="en-US" u="sng" baseline="30000" smtClean="0"/>
              <a:t>-</a:t>
            </a:r>
            <a:r>
              <a:rPr lang="en-US" u="sng" smtClean="0"/>
              <a:t> - 2 e</a:t>
            </a:r>
            <a:r>
              <a:rPr lang="en-US" u="sng" baseline="30000" smtClean="0"/>
              <a:t>-</a:t>
            </a:r>
            <a:r>
              <a:rPr lang="en-US" u="sng" smtClean="0"/>
              <a:t> = Cl</a:t>
            </a:r>
            <a:r>
              <a:rPr lang="en-US" u="sng" baseline="-25000" smtClean="0"/>
              <a:t>2</a:t>
            </a:r>
            <a:r>
              <a:rPr lang="en-US" u="sng" baseline="30000" smtClean="0"/>
              <a:t>0</a:t>
            </a:r>
            <a:r>
              <a:rPr lang="en-US" u="sng" smtClean="0"/>
              <a:t>   |  1</a:t>
            </a:r>
            <a:r>
              <a:rPr lang="ru-RU" u="sng" smtClean="0"/>
              <a:t>   </a:t>
            </a:r>
            <a:r>
              <a:rPr lang="ru-RU" sz="1800" smtClean="0"/>
              <a:t>окисляется</a:t>
            </a:r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 2 NaCl </a:t>
            </a:r>
            <a:r>
              <a:rPr lang="ru-RU" u="sng" baseline="30000" smtClean="0"/>
              <a:t>электролиз</a:t>
            </a:r>
            <a:r>
              <a:rPr lang="en-US" smtClean="0"/>
              <a:t>&gt; 2Na + Cl</a:t>
            </a:r>
            <a:r>
              <a:rPr lang="en-US" baseline="-25000" smtClean="0"/>
              <a:t>2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219</TotalTime>
  <Words>1262</Words>
  <Application>Microsoft Office PowerPoint</Application>
  <PresentationFormat>Экран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Начальная</vt:lpstr>
      <vt:lpstr>Электролиз Химия 11 класс</vt:lpstr>
      <vt:lpstr>План:</vt:lpstr>
      <vt:lpstr>Презентация PowerPoint</vt:lpstr>
      <vt:lpstr>Основные понятия темы</vt:lpstr>
      <vt:lpstr>Как все начинается…</vt:lpstr>
      <vt:lpstr>Сущность электролиза</vt:lpstr>
      <vt:lpstr>Схема электролиза</vt:lpstr>
      <vt:lpstr>Типы электродов</vt:lpstr>
      <vt:lpstr>Катодные и анодные процессы в расплавах</vt:lpstr>
      <vt:lpstr>Катодные процессы в растворах</vt:lpstr>
      <vt:lpstr>Анодные процессы в растворах</vt:lpstr>
      <vt:lpstr>Электролиз растворов Пример №1</vt:lpstr>
      <vt:lpstr>Электролиз растворов Пример №2</vt:lpstr>
      <vt:lpstr>Электролиз растворов Пример №3</vt:lpstr>
      <vt:lpstr>Гальванотехника</vt:lpstr>
      <vt:lpstr>Применение электролиза</vt:lpstr>
      <vt:lpstr>Применение электролиза</vt:lpstr>
      <vt:lpstr>Применение электролиза</vt:lpstr>
      <vt:lpstr>Применение электролиза</vt:lpstr>
      <vt:lpstr>Применение электролиза</vt:lpstr>
      <vt:lpstr>Применение электролиза</vt:lpstr>
      <vt:lpstr>Применение электролиза</vt:lpstr>
      <vt:lpstr>Применение электролиза</vt:lpstr>
      <vt:lpstr>Электролиз Химия 11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Электролиз Химия 11 класс</dc:title>
  <cp:lastModifiedBy>Ольга Борисовна ОБ. Пяткова</cp:lastModifiedBy>
  <cp:revision>43</cp:revision>
  <dcterms:modified xsi:type="dcterms:W3CDTF">2021-03-29T08:59:05Z</dcterms:modified>
</cp:coreProperties>
</file>