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3" r:id="rId2"/>
    <p:sldId id="288" r:id="rId3"/>
    <p:sldId id="284" r:id="rId4"/>
    <p:sldId id="285" r:id="rId5"/>
    <p:sldId id="265" r:id="rId6"/>
    <p:sldId id="268" r:id="rId7"/>
    <p:sldId id="270" r:id="rId8"/>
    <p:sldId id="258" r:id="rId9"/>
    <p:sldId id="259" r:id="rId10"/>
    <p:sldId id="260" r:id="rId11"/>
    <p:sldId id="261" r:id="rId12"/>
    <p:sldId id="281" r:id="rId13"/>
    <p:sldId id="257" r:id="rId14"/>
    <p:sldId id="286" r:id="rId15"/>
    <p:sldId id="287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54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547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547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7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7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48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548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5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54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54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F37F34-0314-49D7-9B3B-5F49A152D3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174E7-D274-4BC3-8F9D-89DD0FCD8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21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6FDC9-3113-4BEB-8260-297B216D72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26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3A6837-0A12-43CD-AD5D-349A0D5CF0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8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3C47-D7AE-4D9F-BCDD-4C11CDFF30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25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28C7-4D9F-4DEA-8C3B-331D1DD7F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047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1390C-3C52-409B-B106-11545E413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61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F863-522C-4FBB-A239-A64C6DA978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7EE2B-0802-48EC-82C6-ACA6974B2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58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E690-5CC7-40E0-BECC-A34F4E4C8A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86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ED00-8FEF-4129-A2CB-3E623B37A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2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D7199-848E-4318-BC99-52ADE49D12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2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445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44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44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555910D-434E-469F-9786-FEF156EFF8C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971800" cy="3733800"/>
          </a:xfrm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403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5800" y="381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</a:rPr>
              <a:t>УРОК № 27</a:t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/>
              <a:t>Ответы на тестовое задание</a:t>
            </a:r>
            <a:br>
              <a:rPr lang="ru-RU" altLang="ru-RU" sz="3800"/>
            </a:br>
            <a:endParaRPr lang="ru-RU" altLang="ru-RU" sz="3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/>
              <a:t>1-да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/>
              <a:t>2- нет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/>
              <a:t>3- нет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/>
              <a:t>4- да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/>
              <a:t>5- да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Критерии оценивания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/>
              <a:t>5б- «5»   </a:t>
            </a:r>
          </a:p>
          <a:p>
            <a:r>
              <a:rPr lang="ru-RU" altLang="ru-RU" sz="4000"/>
              <a:t>4б- «4»</a:t>
            </a:r>
          </a:p>
          <a:p>
            <a:r>
              <a:rPr lang="ru-RU" altLang="ru-RU" sz="4000"/>
              <a:t>3б «3» </a:t>
            </a:r>
          </a:p>
          <a:p>
            <a:r>
              <a:rPr lang="ru-RU" altLang="ru-RU" sz="4000"/>
              <a:t>2б и менее - «2»</a:t>
            </a:r>
          </a:p>
          <a:p>
            <a:endParaRPr lang="ru-RU" altLang="ru-RU" sz="40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ДОМАШНЕЕ ЗАДАНИЕ</a:t>
            </a:r>
          </a:p>
        </p:txBody>
      </p:sp>
      <p:graphicFrame>
        <p:nvGraphicFramePr>
          <p:cNvPr id="85018" name="Group 26"/>
          <p:cNvGraphicFramePr>
            <a:graphicFrameLocks noGrp="1"/>
          </p:cNvGraphicFramePr>
          <p:nvPr>
            <p:ph idx="1"/>
          </p:nvPr>
        </p:nvGraphicFramePr>
        <p:xfrm>
          <a:off x="1066800" y="1524000"/>
          <a:ext cx="7772400" cy="373221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62229107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78062249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323301600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9435"/>
                  </a:ext>
                </a:extLst>
              </a:tr>
              <a:tr h="2265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Придумать и нарисовать свой личный герб или  герб семьи.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Составить презентацию «Негосударственные символы России».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Составить презентацию на тему: «Флаги других государств, где используются цвета российского флага».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3478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3333CC"/>
                </a:solidFill>
              </a:rPr>
              <a:t>ИТОГ УРОКА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35975" cy="33623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ru-RU" sz="2400" b="1"/>
              <a:t> </a:t>
            </a:r>
            <a:endParaRPr lang="ru-RU" altLang="ru-RU" sz="2400" b="1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ru-RU" sz="2400" b="1"/>
              <a:t>  </a:t>
            </a:r>
            <a:r>
              <a:rPr lang="ru-RU" altLang="ru-RU" sz="2400" b="1">
                <a:solidFill>
                  <a:srgbClr val="FF3300"/>
                </a:solidFill>
              </a:rPr>
              <a:t>Вспомни свою цель</a:t>
            </a:r>
            <a:r>
              <a:rPr lang="en-US" altLang="ru-RU" sz="2400" b="1">
                <a:solidFill>
                  <a:srgbClr val="FF3300"/>
                </a:solidFill>
              </a:rPr>
              <a:t> ( </a:t>
            </a:r>
            <a:r>
              <a:rPr lang="ru-RU" altLang="ru-RU" sz="2400" b="1">
                <a:solidFill>
                  <a:srgbClr val="FF3300"/>
                </a:solidFill>
              </a:rPr>
              <a:t>задачи), которую ты обозначил  в начале урока</a:t>
            </a:r>
            <a:endParaRPr lang="ru-RU" altLang="ru-RU" sz="2400" b="1"/>
          </a:p>
          <a:p>
            <a:r>
              <a:rPr lang="ru-RU" altLang="ru-RU" sz="2400" b="1"/>
              <a:t>Достиг ли ты ее?</a:t>
            </a:r>
          </a:p>
          <a:p>
            <a:r>
              <a:rPr lang="ru-RU" altLang="ru-RU" sz="2400" b="1"/>
              <a:t>Почему?</a:t>
            </a:r>
          </a:p>
          <a:p>
            <a:r>
              <a:rPr lang="ru-RU" altLang="ru-RU" sz="2400" b="1"/>
              <a:t>Какие возникли в течение урока у тебя трудности? </a:t>
            </a:r>
          </a:p>
          <a:p>
            <a:r>
              <a:rPr lang="ru-RU" altLang="ru-RU" sz="2400" b="1"/>
              <a:t>Как ты их преодолевал?</a:t>
            </a:r>
          </a:p>
          <a:p>
            <a:r>
              <a:rPr lang="ru-RU" altLang="ru-RU" sz="2400" b="1"/>
              <a:t>Что тебе запомнилось больше всего?</a:t>
            </a:r>
          </a:p>
          <a:p>
            <a:r>
              <a:rPr lang="ru-RU" altLang="ru-RU" sz="2400" b="1"/>
              <a:t>Чему ты научился?</a:t>
            </a:r>
          </a:p>
        </p:txBody>
      </p:sp>
      <p:pic>
        <p:nvPicPr>
          <p:cNvPr id="6148" name="Picture 5" descr="i?id=350890380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i?id=554894900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76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95800"/>
            <a:ext cx="3429000" cy="2133600"/>
          </a:xfrm>
        </p:spPr>
      </p:pic>
      <p:pic>
        <p:nvPicPr>
          <p:cNvPr id="91140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3400" cy="2667000"/>
          </a:xfrm>
          <a:noFill/>
          <a:ln/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89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362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-55563"/>
            <a:ext cx="3124200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971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37338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618413" cy="941387"/>
          </a:xfrm>
        </p:spPr>
        <p:txBody>
          <a:bodyPr/>
          <a:lstStyle/>
          <a:p>
            <a:pPr algn="ctr"/>
            <a:r>
              <a:rPr lang="ru-RU" altLang="ru-RU" sz="3800" b="1" i="1"/>
              <a:t/>
            </a:r>
            <a:br>
              <a:rPr lang="ru-RU" altLang="ru-RU" sz="3800" b="1" i="1"/>
            </a:br>
            <a:r>
              <a:rPr lang="ru-RU" altLang="ru-RU" sz="3800" b="1" i="1"/>
              <a:t>С</a:t>
            </a:r>
            <a:r>
              <a:rPr lang="ru-RU" altLang="ru-RU" sz="4400" b="1" i="1"/>
              <a:t>имволы  г. Челябинска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143000" y="1600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</a:rPr>
              <a:t>УРОК № 28</a:t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 b="1">
              <a:solidFill>
                <a:schemeClr val="tx2"/>
              </a:solidFill>
            </a:endParaRPr>
          </a:p>
        </p:txBody>
      </p:sp>
      <p:pic>
        <p:nvPicPr>
          <p:cNvPr id="9216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286000"/>
            <a:ext cx="7772400" cy="3844925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/>
              <a:t>Таблица №1 . </a:t>
            </a:r>
            <a:r>
              <a:rPr lang="ru-RU" altLang="ru-RU" sz="3600" b="1" i="1"/>
              <a:t>История Герба</a:t>
            </a:r>
          </a:p>
        </p:txBody>
      </p:sp>
      <p:graphicFrame>
        <p:nvGraphicFramePr>
          <p:cNvPr id="74783" name="Group 31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772400" cy="302895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5835912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04061219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931300310"/>
                    </a:ext>
                  </a:extLst>
                </a:gridCol>
                <a:gridCol w="1941512">
                  <a:extLst>
                    <a:ext uri="{9D8B030D-6E8A-4147-A177-3AD203B41FA5}">
                      <a16:colId xmlns:a16="http://schemas.microsoft.com/office/drawing/2014/main" val="1643586365"/>
                    </a:ext>
                  </a:extLst>
                </a:gridCol>
              </a:tblGrid>
              <a:tr h="96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ПРИНЯТИЯ ГЕРБА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ГЕРБА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ГЕРБА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23288"/>
                  </a:ext>
                </a:extLst>
              </a:tr>
              <a:tr h="2058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36878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i="1"/>
              <a:t>Таблица №2</a:t>
            </a:r>
            <a:r>
              <a:rPr lang="ru-RU" altLang="ru-RU"/>
              <a:t> ГЕРБ г. Челябинска</a:t>
            </a:r>
          </a:p>
        </p:txBody>
      </p:sp>
      <p:graphicFrame>
        <p:nvGraphicFramePr>
          <p:cNvPr id="75820" name="Group 44"/>
          <p:cNvGraphicFramePr>
            <a:graphicFrameLocks noGrp="1"/>
          </p:cNvGraphicFramePr>
          <p:nvPr>
            <p:ph type="body" idx="1"/>
          </p:nvPr>
        </p:nvGraphicFramePr>
        <p:xfrm>
          <a:off x="914400" y="2057400"/>
          <a:ext cx="7772400" cy="43434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427924826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428211598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95765836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51419488"/>
                    </a:ext>
                  </a:extLst>
                </a:gridCol>
              </a:tblGrid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ГЕРБА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925152"/>
                  </a:ext>
                </a:extLst>
              </a:tr>
              <a:tr h="342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77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/>
              <a:t>Таблица №3</a:t>
            </a:r>
            <a:r>
              <a:rPr lang="ru-RU" altLang="ru-RU"/>
              <a:t> ФЛАГ Г. Челябинска</a:t>
            </a:r>
          </a:p>
        </p:txBody>
      </p:sp>
      <p:graphicFrame>
        <p:nvGraphicFramePr>
          <p:cNvPr id="76845" name="Group 45"/>
          <p:cNvGraphicFramePr>
            <a:graphicFrameLocks noGrp="1"/>
          </p:cNvGraphicFramePr>
          <p:nvPr>
            <p:ph type="body" idx="1"/>
          </p:nvPr>
        </p:nvGraphicFramePr>
        <p:xfrm>
          <a:off x="914400" y="1828800"/>
          <a:ext cx="7772400" cy="3522663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504184946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5783348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602672019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872401957"/>
                    </a:ext>
                  </a:extLst>
                </a:gridCol>
              </a:tblGrid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ФЛАГА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242340"/>
                  </a:ext>
                </a:extLst>
              </a:tr>
              <a:tr h="288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4538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3800" b="1"/>
              <a:t>История </a:t>
            </a:r>
            <a:br>
              <a:rPr lang="ru-RU" altLang="ru-RU" sz="3800" b="1"/>
            </a:br>
            <a:r>
              <a:rPr lang="ru-RU" altLang="ru-RU" sz="3800" b="1"/>
              <a:t>герба Челябинска</a:t>
            </a:r>
            <a:br>
              <a:rPr lang="ru-RU" altLang="ru-RU" sz="3800" b="1"/>
            </a:br>
            <a:endParaRPr lang="ru-RU" altLang="ru-RU" sz="3800" b="1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429000" cy="4530725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74813"/>
            <a:ext cx="4038600" cy="44529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/>
              <a:t>Современный герб Челябинска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/>
          </a:p>
          <a:p>
            <a:pPr>
              <a:buFont typeface="Wingdings" panose="05000000000000000000" pitchFamily="2" charset="2"/>
              <a:buNone/>
            </a:pPr>
            <a:endParaRPr lang="ru-RU" altLang="ru-RU" sz="2400"/>
          </a:p>
          <a:p>
            <a:pPr>
              <a:buFont typeface="Wingdings" panose="05000000000000000000" pitchFamily="2" charset="2"/>
              <a:buNone/>
            </a:pPr>
            <a:endParaRPr lang="ru-RU" altLang="ru-RU" sz="2400"/>
          </a:p>
        </p:txBody>
      </p:sp>
      <p:pic>
        <p:nvPicPr>
          <p:cNvPr id="80901" name="Picture 5" descr="gerb_s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304800"/>
            <a:ext cx="2514600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581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i="1">
                <a:solidFill>
                  <a:srgbClr val="FF3300"/>
                </a:solidFill>
              </a:rPr>
              <a:t>Неофицальные </a:t>
            </a:r>
            <a:r>
              <a:rPr lang="ru-RU" altLang="ru-RU" sz="4000" b="1" i="1">
                <a:solidFill>
                  <a:srgbClr val="FF3300"/>
                </a:solidFill>
              </a:rPr>
              <a:t>символы</a:t>
            </a:r>
            <a:r>
              <a:rPr lang="ru-RU" altLang="ru-RU" sz="3800" b="1" i="1">
                <a:solidFill>
                  <a:srgbClr val="FF3300"/>
                </a:solidFill>
              </a:rPr>
              <a:t> России</a:t>
            </a:r>
          </a:p>
        </p:txBody>
      </p:sp>
      <p:pic>
        <p:nvPicPr>
          <p:cNvPr id="108548" name="Picture 4" descr="Кремль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097463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49" name="Picture 5" descr="Медвед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Балалайка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2057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810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 descr="Матрешки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1813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Флаг Челябинска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1924" name="Picture 4" descr="chelyabins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95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ru-RU" altLang="ru-RU" sz="4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Физкультминутка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4105275" cy="5183187"/>
          </a:xfrm>
        </p:spPr>
        <p:txBody>
          <a:bodyPr lIns="182880" tIns="91440"/>
          <a:lstStyle/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Чтобы быть всегда в порядке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Надо делать физзарядку!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Раз – подняться. Два – присесть.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Развернуться, улыбнуться 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И на место снова сесть.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endParaRPr lang="ru-RU" altLang="ru-RU"/>
          </a:p>
        </p:txBody>
      </p:sp>
      <p:pic>
        <p:nvPicPr>
          <p:cNvPr id="82948" name="Picture 6" descr="i?id=533147304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3313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3333CC"/>
                </a:solidFill>
              </a:rPr>
              <a:t>РЕФЛЕКСИЯ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35975" cy="33623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ru-RU" sz="2400" b="1"/>
              <a:t> </a:t>
            </a:r>
            <a:endParaRPr lang="ru-RU" altLang="ru-RU" sz="2400" b="1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ru-RU" sz="2400" b="1"/>
              <a:t>  </a:t>
            </a:r>
            <a:r>
              <a:rPr lang="ru-RU" altLang="ru-RU" sz="2400" b="1">
                <a:solidFill>
                  <a:srgbClr val="FF3300"/>
                </a:solidFill>
              </a:rPr>
              <a:t>Вспомни свою цель</a:t>
            </a:r>
            <a:r>
              <a:rPr lang="en-US" altLang="ru-RU" sz="2400" b="1">
                <a:solidFill>
                  <a:srgbClr val="FF3300"/>
                </a:solidFill>
              </a:rPr>
              <a:t> ( </a:t>
            </a:r>
            <a:r>
              <a:rPr lang="ru-RU" altLang="ru-RU" sz="2400" b="1">
                <a:solidFill>
                  <a:srgbClr val="FF3300"/>
                </a:solidFill>
              </a:rPr>
              <a:t>задачи), которую ты обозначил  в начале урока</a:t>
            </a:r>
            <a:endParaRPr lang="ru-RU" altLang="ru-RU" sz="2400" b="1"/>
          </a:p>
          <a:p>
            <a:r>
              <a:rPr lang="ru-RU" altLang="ru-RU" sz="2400" b="1"/>
              <a:t>Достиг ли ты ее?</a:t>
            </a:r>
          </a:p>
          <a:p>
            <a:r>
              <a:rPr lang="ru-RU" altLang="ru-RU" sz="2400" b="1"/>
              <a:t>Почему?</a:t>
            </a:r>
          </a:p>
          <a:p>
            <a:r>
              <a:rPr lang="ru-RU" altLang="ru-RU" sz="2400" b="1"/>
              <a:t>Какие возникли в течение урока у тебя трудности? </a:t>
            </a:r>
          </a:p>
          <a:p>
            <a:r>
              <a:rPr lang="ru-RU" altLang="ru-RU" sz="2400" b="1"/>
              <a:t>Как ты их преодолевал?</a:t>
            </a:r>
          </a:p>
          <a:p>
            <a:r>
              <a:rPr lang="ru-RU" altLang="ru-RU" sz="2400" b="1"/>
              <a:t>Что тебе запомнилось больше всего?</a:t>
            </a:r>
          </a:p>
          <a:p>
            <a:r>
              <a:rPr lang="ru-RU" altLang="ru-RU" sz="2400" b="1"/>
              <a:t>Чему ты научился?</a:t>
            </a:r>
          </a:p>
        </p:txBody>
      </p:sp>
      <p:pic>
        <p:nvPicPr>
          <p:cNvPr id="83972" name="Picture 5" descr="i?id=350890380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i?id=554894900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76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pPr algn="ctr"/>
            <a:r>
              <a:rPr lang="ru-RU" altLang="ru-RU" sz="2400" b="1"/>
              <a:t>Офицальные  символы России (государственные</a:t>
            </a:r>
            <a:r>
              <a:rPr lang="ru-RU" altLang="ru-RU" sz="3800" b="1"/>
              <a:t>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876800" y="1600200"/>
            <a:ext cx="3810000" cy="2190750"/>
          </a:xfrm>
        </p:spPr>
        <p:txBody>
          <a:bodyPr/>
          <a:lstStyle/>
          <a:p>
            <a:endParaRPr lang="ru-RU" altLang="ru-RU" sz="2000"/>
          </a:p>
        </p:txBody>
      </p:sp>
      <p:sp>
        <p:nvSpPr>
          <p:cNvPr id="8909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876800" y="3940175"/>
            <a:ext cx="3810000" cy="2190750"/>
          </a:xfrm>
        </p:spPr>
        <p:txBody>
          <a:bodyPr/>
          <a:lstStyle/>
          <a:p>
            <a:endParaRPr lang="ru-RU" altLang="ru-RU" sz="2000"/>
          </a:p>
        </p:txBody>
      </p:sp>
      <p:pic>
        <p:nvPicPr>
          <p:cNvPr id="18439" name="Picture 7" descr="msotw9_temp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581400" cy="46243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5" name="Picture 8" descr="pr8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28600"/>
            <a:ext cx="8229600" cy="1155700"/>
          </a:xfrm>
        </p:spPr>
        <p:txBody>
          <a:bodyPr/>
          <a:lstStyle/>
          <a:p>
            <a:pPr algn="ctr"/>
            <a:r>
              <a:rPr lang="ru-RU" alt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Гимн </a:t>
            </a:r>
            <a:r>
              <a:rPr lang="ru-RU" alt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России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700213"/>
            <a:ext cx="4572000" cy="4852987"/>
          </a:xfrm>
          <a:noFill/>
        </p:spPr>
        <p:txBody>
          <a:bodyPr/>
          <a:lstStyle/>
          <a:p>
            <a:pPr marL="0" indent="2667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1-й куплет: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>Россия - священная наша держава,</a:t>
            </a:r>
            <a:br>
              <a:rPr lang="ru-RU" altLang="ru-RU" sz="1600"/>
            </a:br>
            <a:r>
              <a:rPr lang="ru-RU" altLang="ru-RU" sz="1600"/>
              <a:t>Россия - любимая наша страна.</a:t>
            </a:r>
            <a:br>
              <a:rPr lang="ru-RU" altLang="ru-RU" sz="1600"/>
            </a:br>
            <a:r>
              <a:rPr lang="ru-RU" altLang="ru-RU" sz="1600"/>
              <a:t>Могучая воля, великая слава -</a:t>
            </a:r>
            <a:br>
              <a:rPr lang="ru-RU" altLang="ru-RU" sz="1600"/>
            </a:br>
            <a:r>
              <a:rPr lang="ru-RU" altLang="ru-RU" sz="1600"/>
              <a:t>Твое достоянье на все времена!</a:t>
            </a:r>
            <a:br>
              <a:rPr lang="ru-RU" altLang="ru-RU" sz="1600"/>
            </a:br>
            <a:r>
              <a:rPr lang="ru-RU" altLang="ru-RU" sz="1600" b="1"/>
              <a:t>Припев: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>Славься, Отечество наше свободное, </a:t>
            </a:r>
            <a:br>
              <a:rPr lang="ru-RU" altLang="ru-RU" sz="1600"/>
            </a:br>
            <a:r>
              <a:rPr lang="ru-RU" altLang="ru-RU" sz="1600"/>
              <a:t>Братских народов союз вековой, </a:t>
            </a:r>
            <a:br>
              <a:rPr lang="ru-RU" altLang="ru-RU" sz="1600"/>
            </a:br>
            <a:r>
              <a:rPr lang="ru-RU" altLang="ru-RU" sz="1600"/>
              <a:t>Предками данная мудрость народная! </a:t>
            </a:r>
            <a:br>
              <a:rPr lang="ru-RU" altLang="ru-RU" sz="1600"/>
            </a:br>
            <a:r>
              <a:rPr lang="ru-RU" altLang="ru-RU" sz="1600"/>
              <a:t>Славься, страна! Мы гордимся тобой!</a:t>
            </a:r>
            <a:br>
              <a:rPr lang="ru-RU" altLang="ru-RU" sz="1600"/>
            </a:br>
            <a:r>
              <a:rPr lang="ru-RU" altLang="ru-RU" sz="1600" b="1"/>
              <a:t>2-й куплет: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>От южных морей до полярного края</a:t>
            </a:r>
            <a:br>
              <a:rPr lang="ru-RU" altLang="ru-RU" sz="1600"/>
            </a:br>
            <a:r>
              <a:rPr lang="ru-RU" altLang="ru-RU" sz="1600"/>
              <a:t>Раскинулись наши леса и поля.</a:t>
            </a:r>
            <a:br>
              <a:rPr lang="ru-RU" altLang="ru-RU" sz="1600"/>
            </a:br>
            <a:r>
              <a:rPr lang="ru-RU" altLang="ru-RU" sz="1600"/>
              <a:t>Одна ты на свете! Одна ты такая -</a:t>
            </a:r>
            <a:br>
              <a:rPr lang="ru-RU" altLang="ru-RU" sz="1600"/>
            </a:br>
            <a:r>
              <a:rPr lang="ru-RU" altLang="ru-RU" sz="1600"/>
              <a:t>Хранимая Богом родная земля!</a:t>
            </a:r>
            <a:br>
              <a:rPr lang="ru-RU" altLang="ru-RU" sz="1600"/>
            </a:br>
            <a:endParaRPr lang="ru-RU" altLang="ru-RU" sz="1600"/>
          </a:p>
          <a:p>
            <a:pPr marL="0" indent="266700">
              <a:lnSpc>
                <a:spcPct val="80000"/>
              </a:lnSpc>
            </a:pPr>
            <a:r>
              <a:rPr lang="ru-RU" altLang="ru-RU" sz="1600"/>
              <a:t>Припев</a:t>
            </a:r>
          </a:p>
          <a:p>
            <a:pPr marL="0" indent="266700">
              <a:lnSpc>
                <a:spcPct val="80000"/>
              </a:lnSpc>
            </a:pPr>
            <a:r>
              <a:rPr lang="ru-RU" altLang="ru-RU" sz="1600" b="1"/>
              <a:t>3-й куплет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>Широкий простор для мечты и для жизни</a:t>
            </a:r>
            <a:br>
              <a:rPr lang="ru-RU" altLang="ru-RU" sz="1600"/>
            </a:br>
            <a:r>
              <a:rPr lang="ru-RU" altLang="ru-RU" sz="1600"/>
              <a:t>Грядущие нам открывают года.</a:t>
            </a:r>
            <a:br>
              <a:rPr lang="ru-RU" altLang="ru-RU" sz="1600"/>
            </a:br>
            <a:r>
              <a:rPr lang="ru-RU" altLang="ru-RU" sz="1600"/>
              <a:t>Нам силу дает наша верность Отчизне.</a:t>
            </a:r>
            <a:br>
              <a:rPr lang="ru-RU" altLang="ru-RU" sz="1600"/>
            </a:br>
            <a:r>
              <a:rPr lang="ru-RU" altLang="ru-RU" sz="1600"/>
              <a:t>Так было, так есть и так будет всегда!</a:t>
            </a:r>
            <a:br>
              <a:rPr lang="ru-RU" altLang="ru-RU" sz="1600"/>
            </a:br>
            <a:r>
              <a:rPr lang="ru-RU" altLang="ru-RU" sz="1600"/>
              <a:t>Припев</a:t>
            </a:r>
            <a:endParaRPr lang="ru-RU" altLang="ru-RU" sz="1600" b="1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153400" cy="2895600"/>
          </a:xfrm>
        </p:spPr>
        <p:txBody>
          <a:bodyPr/>
          <a:lstStyle/>
          <a:p>
            <a:pPr algn="ctr"/>
            <a:r>
              <a:rPr lang="ru-RU" altLang="ru-RU" sz="6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Государственные символы</a:t>
            </a:r>
            <a:r>
              <a:rPr lang="ru-RU" altLang="ru-RU" sz="6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России</a:t>
            </a:r>
            <a:r>
              <a:rPr lang="ru-RU" altLang="ru-RU" sz="440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ru-RU" altLang="ru-RU" sz="440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endParaRPr lang="ru-RU" altLang="ru-RU" sz="6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4582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09600" y="2973388"/>
            <a:ext cx="4464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/>
              <a:t>Россия Священная наша держава, </a:t>
            </a:r>
            <a:endParaRPr lang="en-US" altLang="ru-RU" b="1"/>
          </a:p>
          <a:p>
            <a:r>
              <a:rPr lang="ru-RU" altLang="ru-RU" b="1"/>
              <a:t>Россия – любимая наша страна </a:t>
            </a:r>
            <a:endParaRPr lang="en-US" altLang="ru-RU" b="1"/>
          </a:p>
          <a:p>
            <a:r>
              <a:rPr lang="ru-RU" altLang="ru-RU" b="1"/>
              <a:t>(Гимн РФ</a:t>
            </a:r>
            <a:r>
              <a:rPr lang="ru-RU" altLang="ru-RU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ru-RU" alt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Государственный гимн России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700213"/>
            <a:ext cx="4038600" cy="4852987"/>
          </a:xfrm>
          <a:noFill/>
        </p:spPr>
        <p:txBody>
          <a:bodyPr/>
          <a:lstStyle/>
          <a:p>
            <a:pPr marL="0" indent="2667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/>
              <a:t>1-й куплет: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Россия - священная наша держава,</a:t>
            </a:r>
            <a:br>
              <a:rPr lang="ru-RU" altLang="ru-RU" sz="1400"/>
            </a:br>
            <a:r>
              <a:rPr lang="ru-RU" altLang="ru-RU" sz="1400"/>
              <a:t>Россия - любимая наша страна.</a:t>
            </a:r>
            <a:br>
              <a:rPr lang="ru-RU" altLang="ru-RU" sz="1400"/>
            </a:br>
            <a:r>
              <a:rPr lang="ru-RU" altLang="ru-RU" sz="1400"/>
              <a:t>Могучая воля, великая слава -</a:t>
            </a:r>
            <a:br>
              <a:rPr lang="ru-RU" altLang="ru-RU" sz="1400"/>
            </a:br>
            <a:r>
              <a:rPr lang="ru-RU" altLang="ru-RU" sz="1400"/>
              <a:t>Твое достоянье на все времена!</a:t>
            </a:r>
            <a:br>
              <a:rPr lang="ru-RU" altLang="ru-RU" sz="1400"/>
            </a:br>
            <a:r>
              <a:rPr lang="ru-RU" altLang="ru-RU" sz="1400" b="1"/>
              <a:t>Припев: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Славься, Отечество наше свободное, </a:t>
            </a:r>
            <a:br>
              <a:rPr lang="ru-RU" altLang="ru-RU" sz="1400"/>
            </a:br>
            <a:r>
              <a:rPr lang="ru-RU" altLang="ru-RU" sz="1400"/>
              <a:t>Братских народов союз вековой, </a:t>
            </a:r>
            <a:br>
              <a:rPr lang="ru-RU" altLang="ru-RU" sz="1400"/>
            </a:br>
            <a:r>
              <a:rPr lang="ru-RU" altLang="ru-RU" sz="1400"/>
              <a:t>Предками данная мудрость народная! </a:t>
            </a:r>
            <a:br>
              <a:rPr lang="ru-RU" altLang="ru-RU" sz="1400"/>
            </a:br>
            <a:r>
              <a:rPr lang="ru-RU" altLang="ru-RU" sz="1400"/>
              <a:t>Славься, страна! Мы гордимся тобой!</a:t>
            </a:r>
            <a:br>
              <a:rPr lang="ru-RU" altLang="ru-RU" sz="1400"/>
            </a:br>
            <a:r>
              <a:rPr lang="ru-RU" altLang="ru-RU" sz="1400" b="1"/>
              <a:t>2-й куплет: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От южных морей до полярного края</a:t>
            </a:r>
            <a:br>
              <a:rPr lang="ru-RU" altLang="ru-RU" sz="1400"/>
            </a:br>
            <a:r>
              <a:rPr lang="ru-RU" altLang="ru-RU" sz="1400"/>
              <a:t>Раскинулись наши леса и поля.</a:t>
            </a:r>
            <a:br>
              <a:rPr lang="ru-RU" altLang="ru-RU" sz="1400"/>
            </a:br>
            <a:r>
              <a:rPr lang="ru-RU" altLang="ru-RU" sz="1400"/>
              <a:t>Одна ты на свете! Одна ты такая -</a:t>
            </a:r>
            <a:br>
              <a:rPr lang="ru-RU" altLang="ru-RU" sz="1400"/>
            </a:br>
            <a:r>
              <a:rPr lang="ru-RU" altLang="ru-RU" sz="1400"/>
              <a:t>Хранимая Богом родная земля!</a:t>
            </a:r>
            <a:br>
              <a:rPr lang="ru-RU" altLang="ru-RU" sz="1400"/>
            </a:br>
            <a:endParaRPr lang="ru-RU" altLang="ru-RU" sz="1400"/>
          </a:p>
          <a:p>
            <a:pPr marL="0" indent="266700">
              <a:lnSpc>
                <a:spcPct val="80000"/>
              </a:lnSpc>
            </a:pPr>
            <a:r>
              <a:rPr lang="ru-RU" altLang="ru-RU" sz="1400"/>
              <a:t>Припев</a:t>
            </a:r>
          </a:p>
          <a:p>
            <a:pPr marL="0" indent="266700">
              <a:lnSpc>
                <a:spcPct val="80000"/>
              </a:lnSpc>
            </a:pPr>
            <a:r>
              <a:rPr lang="ru-RU" altLang="ru-RU" sz="1400" b="1"/>
              <a:t>3-й куплет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Широкий простор для мечты и для жизни</a:t>
            </a:r>
            <a:br>
              <a:rPr lang="ru-RU" altLang="ru-RU" sz="1400"/>
            </a:br>
            <a:r>
              <a:rPr lang="ru-RU" altLang="ru-RU" sz="1400"/>
              <a:t>Грядущие нам открывают года.</a:t>
            </a:r>
            <a:br>
              <a:rPr lang="ru-RU" altLang="ru-RU" sz="1400"/>
            </a:br>
            <a:r>
              <a:rPr lang="ru-RU" altLang="ru-RU" sz="1400"/>
              <a:t>Нам силу дает наша верность Отчизне.</a:t>
            </a:r>
            <a:br>
              <a:rPr lang="ru-RU" altLang="ru-RU" sz="1400"/>
            </a:br>
            <a:r>
              <a:rPr lang="ru-RU" altLang="ru-RU" sz="1400"/>
              <a:t>Так было, так есть и так будет всегда!</a:t>
            </a:r>
            <a:br>
              <a:rPr lang="ru-RU" altLang="ru-RU" sz="1400"/>
            </a:br>
            <a:r>
              <a:rPr lang="ru-RU" altLang="ru-RU" sz="1400"/>
              <a:t>Припев</a:t>
            </a:r>
            <a:endParaRPr lang="ru-RU" altLang="ru-RU" sz="1400" b="1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4584" name="Picture 7" descr="msotw9_temp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1283" y="1466837"/>
            <a:ext cx="3584575" cy="48974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/>
              <a:t>Утвержден Указом Президента Российской Федерации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/>
              <a:t>     от 30 декабря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/>
              <a:t>     2000 года № 2110</a:t>
            </a:r>
          </a:p>
          <a:p>
            <a:endParaRPr lang="ru-RU" altLang="ru-RU" sz="240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143000" y="5181600"/>
            <a:ext cx="3200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музыка: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А.В.</a:t>
            </a:r>
            <a:r>
              <a:rPr lang="en-US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Александрова</a:t>
            </a:r>
            <a:endParaRPr lang="ru-RU" altLang="ru-RU" sz="320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Государственный гимн России</a:t>
            </a:r>
          </a:p>
        </p:txBody>
      </p:sp>
      <p:pic>
        <p:nvPicPr>
          <p:cNvPr id="69645" name="Picture 13" descr="main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674813"/>
            <a:ext cx="3046413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ru-RU" altLang="ru-RU" sz="4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Физкультминутка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4105275" cy="5183187"/>
          </a:xfrm>
        </p:spPr>
        <p:txBody>
          <a:bodyPr lIns="182880" tIns="91440"/>
          <a:lstStyle/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Чтобы быть всегда в порядке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Надо делать физзарядку!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Раз – подняться. Два – присесть.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Развернуться, улыбнуться 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r>
              <a:rPr lang="ru-RU" altLang="ru-RU" b="1"/>
              <a:t>И на место снова сесть.</a:t>
            </a:r>
          </a:p>
          <a:p>
            <a:pPr marL="265113" indent="-265113">
              <a:lnSpc>
                <a:spcPct val="90000"/>
              </a:lnSpc>
              <a:buFontTx/>
              <a:buNone/>
            </a:pPr>
            <a:endParaRPr lang="ru-RU" altLang="ru-RU"/>
          </a:p>
        </p:txBody>
      </p:sp>
      <p:pic>
        <p:nvPicPr>
          <p:cNvPr id="7172" name="Picture 6" descr="i?id=533147304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3313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/>
              <a:t>двусоставный тест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1.Герб России- символизирует силу и мощь государства?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2.Флаг России  не изменялся со времен Петра </a:t>
            </a:r>
            <a:r>
              <a:rPr lang="en-US" altLang="ru-RU"/>
              <a:t>I</a:t>
            </a:r>
            <a:r>
              <a:rPr lang="ru-RU" altLang="ru-RU"/>
              <a:t> 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3.Гимн России- написан на слова Жуковского 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4. 21 августа –День российского флага 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5.С 2007 г. в День ПОБЕДЫ знамя ПОБЕДЫ может вывешиваться вместе с Государственным флагом 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319</TotalTime>
  <Words>384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Wingdings</vt:lpstr>
      <vt:lpstr>Palatino Linotype</vt:lpstr>
      <vt:lpstr>Слои</vt:lpstr>
      <vt:lpstr>Презентация PowerPoint</vt:lpstr>
      <vt:lpstr>Неофицальные символы России</vt:lpstr>
      <vt:lpstr>Офицальные  символы России (государственные)</vt:lpstr>
      <vt:lpstr>Гимн  России</vt:lpstr>
      <vt:lpstr>Государственные символы России </vt:lpstr>
      <vt:lpstr>Государственный гимн России</vt:lpstr>
      <vt:lpstr>Государственный гимн России</vt:lpstr>
      <vt:lpstr>Физкультминутка</vt:lpstr>
      <vt:lpstr>двусоставный тест</vt:lpstr>
      <vt:lpstr>Ответы на тестовое задание </vt:lpstr>
      <vt:lpstr>Критерии оценивания</vt:lpstr>
      <vt:lpstr>ДОМАШНЕЕ ЗАДАНИЕ</vt:lpstr>
      <vt:lpstr>ИТОГ УРОКА</vt:lpstr>
      <vt:lpstr>Презентация PowerPoint</vt:lpstr>
      <vt:lpstr> Символы  г. Челябинска</vt:lpstr>
      <vt:lpstr>Таблица №1 . История Герба</vt:lpstr>
      <vt:lpstr>Таблица №2 ГЕРБ г. Челябинска</vt:lpstr>
      <vt:lpstr>Таблица №3 ФЛАГ Г. Челябинска</vt:lpstr>
      <vt:lpstr>История  герба Челябинска </vt:lpstr>
      <vt:lpstr>Флаг Челябинска</vt:lpstr>
      <vt:lpstr>Физкультминутка</vt:lpstr>
      <vt:lpstr>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cp:lastPrinted>1601-01-01T00:00:00Z</cp:lastPrinted>
  <dcterms:created xsi:type="dcterms:W3CDTF">1601-01-01T00:00:00Z</dcterms:created>
  <dcterms:modified xsi:type="dcterms:W3CDTF">2017-01-16T02:13:57Z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