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8" r:id="rId5"/>
    <p:sldId id="269" r:id="rId6"/>
    <p:sldId id="270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71" r:id="rId16"/>
    <p:sldId id="272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7CB86DC-4843-4129-BDF3-C6333525D7B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2E7BD37-F083-4500-8D12-78819A603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2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eng.ru/edu/phy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93%D1%80%D0%BE%D0%B7%D0%B0" TargetMode="External"/><Relationship Id="rId5" Type="http://schemas.openxmlformats.org/officeDocument/2006/relationships/hyperlink" Target="https://ru.wikipedia.org/" TargetMode="External"/><Relationship Id="rId4" Type="http://schemas.openxmlformats.org/officeDocument/2006/relationships/hyperlink" Target="http://festival.1september.r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7BD37-F083-4500-8D12-78819A603A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7BD37-F083-4500-8D12-78819A603A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7BD37-F083-4500-8D12-78819A603A4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7BD37-F083-4500-8D12-78819A603A4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300" dirty="0" smtClean="0">
                <a:solidFill>
                  <a:srgbClr val="FFC000"/>
                </a:solidFill>
              </a:rPr>
              <a:t>Используемая литература:</a:t>
            </a:r>
            <a:br>
              <a:rPr lang="ru-RU" sz="1300" dirty="0" smtClean="0">
                <a:solidFill>
                  <a:srgbClr val="FFC000"/>
                </a:solidFill>
              </a:rPr>
            </a:br>
            <a:r>
              <a:rPr lang="ru-RU" sz="1300" dirty="0" smtClean="0">
                <a:solidFill>
                  <a:srgbClr val="FFFF00"/>
                </a:solidFill>
              </a:rPr>
              <a:t>1. http://</a:t>
            </a:r>
            <a:r>
              <a:rPr lang="ru-RU" sz="1300" u="sng" dirty="0" smtClean="0">
                <a:hlinkClick r:id="rId3"/>
              </a:rPr>
              <a:t>www.alleng.ru/edu/phys</a:t>
            </a:r>
            <a:r>
              <a:rPr lang="ru-RU" sz="1300" dirty="0" smtClean="0"/>
              <a:t> </a:t>
            </a:r>
            <a:r>
              <a:rPr lang="ru-RU" sz="1300" dirty="0" smtClean="0">
                <a:solidFill>
                  <a:srgbClr val="FFFF00"/>
                </a:solidFill>
              </a:rPr>
              <a:t>- образовательные ресурсы по физике</a:t>
            </a:r>
            <a:r>
              <a:rPr lang="ru-RU" sz="1300" dirty="0" smtClean="0"/>
              <a:t>.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FFFF00"/>
                </a:solidFill>
              </a:rPr>
              <a:t>2. </a:t>
            </a:r>
            <a:r>
              <a:rPr lang="ru-RU" sz="1300" u="sng" dirty="0" smtClean="0">
                <a:hlinkClick r:id="rId4"/>
              </a:rPr>
              <a:t>http://festival.1september.ru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>
                <a:solidFill>
                  <a:srgbClr val="FFFF00"/>
                </a:solidFill>
              </a:rPr>
              <a:t>3.</a:t>
            </a:r>
            <a:r>
              <a:rPr lang="ru-RU" sz="1300" dirty="0" smtClean="0"/>
              <a:t> </a:t>
            </a:r>
            <a:r>
              <a:rPr lang="ru-RU" sz="1300" u="sng" dirty="0" err="1" smtClean="0">
                <a:hlinkClick r:id="rId5"/>
              </a:rPr>
              <a:t>ru.wikipedia.org</a:t>
            </a:r>
            <a:r>
              <a:rPr lang="ru-RU" sz="1300" u="sng" dirty="0" smtClean="0"/>
              <a:t> </a:t>
            </a:r>
            <a:r>
              <a:rPr lang="ru-RU" sz="1300" dirty="0" smtClean="0"/>
              <a:t>›</a:t>
            </a:r>
            <a:r>
              <a:rPr lang="ru-RU" sz="1300" u="sng" dirty="0" smtClean="0">
                <a:hlinkClick r:id="rId6"/>
              </a:rPr>
              <a:t>Гроза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>
                <a:solidFill>
                  <a:srgbClr val="FFFF00"/>
                </a:solidFill>
              </a:rPr>
              <a:t>4</a:t>
            </a:r>
            <a:r>
              <a:rPr lang="ru-RU" sz="1300" dirty="0" smtClean="0"/>
              <a:t>.М.И.Блудов «Беседы па физике»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FFFF00"/>
                </a:solidFill>
              </a:rPr>
              <a:t>5.</a:t>
            </a:r>
            <a:r>
              <a:rPr lang="ru-RU" sz="1300" dirty="0" smtClean="0"/>
              <a:t> Ц.Б </a:t>
            </a:r>
            <a:r>
              <a:rPr lang="ru-RU" sz="1300" dirty="0" err="1" smtClean="0"/>
              <a:t>Кац</a:t>
            </a:r>
            <a:r>
              <a:rPr lang="ru-RU" sz="1300" dirty="0" smtClean="0"/>
              <a:t> «Биофизика на уроках физики»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7BD37-F083-4500-8D12-78819A603A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hyperlink" Target="https://ru.wikipedia.org/wiki/%D0%93%D1%80%D0%BE%D0%B7%D0%B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" TargetMode="External"/><Relationship Id="rId5" Type="http://schemas.openxmlformats.org/officeDocument/2006/relationships/hyperlink" Target="http://festival.1september.ru/" TargetMode="External"/><Relationship Id="rId4" Type="http://schemas.openxmlformats.org/officeDocument/2006/relationships/hyperlink" Target="http://www.alleng.ru/edu/phy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229600" cy="1828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Физика природных явлений</a:t>
            </a:r>
            <a:br>
              <a:rPr lang="ru-RU" sz="4000" dirty="0" smtClean="0">
                <a:solidFill>
                  <a:srgbClr val="FFC000"/>
                </a:solidFill>
              </a:rPr>
            </a:b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Выполнил работу: </a:t>
            </a:r>
            <a:r>
              <a:rPr lang="ru-RU" sz="1800" dirty="0" smtClean="0">
                <a:solidFill>
                  <a:srgbClr val="FFFF00"/>
                </a:solidFill>
              </a:rPr>
              <a:t>ученик 7 класса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 МКОУ «</a:t>
            </a:r>
            <a:r>
              <a:rPr lang="ru-RU" sz="1800" dirty="0" err="1" smtClean="0">
                <a:solidFill>
                  <a:srgbClr val="FFFF00"/>
                </a:solidFill>
              </a:rPr>
              <a:t>Шибаевская</a:t>
            </a:r>
            <a:r>
              <a:rPr lang="ru-RU" sz="1800" dirty="0" smtClean="0">
                <a:solidFill>
                  <a:srgbClr val="FFFF00"/>
                </a:solidFill>
              </a:rPr>
              <a:t> ООШ»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Мкртчян Рафик</a:t>
            </a:r>
          </a:p>
          <a:p>
            <a:r>
              <a:rPr lang="ru-RU" sz="1800" b="1" dirty="0" smtClean="0">
                <a:solidFill>
                  <a:srgbClr val="FFFF00"/>
                </a:solidFill>
              </a:rPr>
              <a:t>    </a:t>
            </a:r>
            <a:r>
              <a:rPr lang="ru-RU" sz="1800" b="1" dirty="0" smtClean="0"/>
              <a:t>Проверила  работу</a:t>
            </a:r>
            <a:r>
              <a:rPr lang="ru-RU" sz="1800" dirty="0" smtClean="0"/>
              <a:t>: </a:t>
            </a:r>
            <a:r>
              <a:rPr lang="ru-RU" sz="1800" dirty="0" smtClean="0">
                <a:solidFill>
                  <a:srgbClr val="FFFF00"/>
                </a:solidFill>
              </a:rPr>
              <a:t>Щипачёва Мария Николаевна, </a:t>
            </a:r>
            <a:r>
              <a:rPr lang="ru-RU" sz="1800" smtClean="0">
                <a:solidFill>
                  <a:srgbClr val="FFFF00"/>
                </a:solidFill>
              </a:rPr>
              <a:t>учитель физики  </a:t>
            </a:r>
            <a:r>
              <a:rPr lang="ru-RU" sz="1800" dirty="0" smtClean="0">
                <a:solidFill>
                  <a:srgbClr val="FFFF00"/>
                </a:solidFill>
              </a:rPr>
              <a:t>МКОУ «</a:t>
            </a:r>
            <a:r>
              <a:rPr lang="ru-RU" sz="1800" dirty="0" err="1" smtClean="0">
                <a:solidFill>
                  <a:srgbClr val="FFFF00"/>
                </a:solidFill>
              </a:rPr>
              <a:t>Шибаевская</a:t>
            </a:r>
            <a:r>
              <a:rPr lang="ru-RU" sz="1800" dirty="0" smtClean="0">
                <a:solidFill>
                  <a:srgbClr val="FFFF00"/>
                </a:solidFill>
              </a:rPr>
              <a:t> ООШ»</a:t>
            </a:r>
          </a:p>
          <a:p>
            <a:endParaRPr lang="ru-RU" sz="1800" dirty="0" smtClean="0">
              <a:solidFill>
                <a:srgbClr val="FFFF00"/>
              </a:solidFill>
            </a:endParaRPr>
          </a:p>
          <a:p>
            <a:endParaRPr lang="ru-RU" sz="1800" dirty="0" smtClean="0">
              <a:solidFill>
                <a:srgbClr val="FFFF00"/>
              </a:solidFill>
            </a:endParaRPr>
          </a:p>
          <a:p>
            <a:r>
              <a:rPr lang="ru-RU" sz="1800" b="1" dirty="0" smtClean="0">
                <a:solidFill>
                  <a:srgbClr val="FFFF00"/>
                </a:solidFill>
              </a:rPr>
              <a:t>с. </a:t>
            </a:r>
            <a:r>
              <a:rPr lang="ru-RU" sz="1800" b="1" dirty="0" err="1" smtClean="0">
                <a:solidFill>
                  <a:srgbClr val="FFFF00"/>
                </a:solidFill>
              </a:rPr>
              <a:t>Шибаево</a:t>
            </a:r>
            <a:r>
              <a:rPr lang="ru-RU" sz="1800" b="1" dirty="0" smtClean="0">
                <a:solidFill>
                  <a:srgbClr val="FFFF00"/>
                </a:solidFill>
              </a:rPr>
              <a:t>. 2018 г.</a:t>
            </a:r>
          </a:p>
          <a:p>
            <a:endParaRPr 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41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Туманы охлаждения – образуются из-за конденсации водяного пара при охлаждении воздуха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iWX31DMGY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172" y="1600200"/>
            <a:ext cx="5885656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087264"/>
          </a:xfrm>
        </p:spPr>
        <p:txBody>
          <a:bodyPr/>
          <a:lstStyle/>
          <a:p>
            <a:endParaRPr lang="ru-RU" dirty="0">
              <a:latin typeface="+mn-lt"/>
            </a:endParaRPr>
          </a:p>
        </p:txBody>
      </p:sp>
      <p:pic>
        <p:nvPicPr>
          <p:cNvPr id="5" name="Рисунок 4" descr="big_ow0uxbaHxe4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57" r="3657"/>
          <a:stretch>
            <a:fillRect/>
          </a:stretch>
        </p:blipFill>
        <p:spPr>
          <a:xfrm>
            <a:off x="395536" y="404664"/>
            <a:ext cx="8574491" cy="61926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48680"/>
            <a:ext cx="5414392" cy="1034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Туман над водой в открытом горячем бассейне «</a:t>
            </a:r>
            <a:r>
              <a:rPr lang="ru-RU" sz="2800" dirty="0" err="1" smtClean="0">
                <a:solidFill>
                  <a:srgbClr val="FFFF00"/>
                </a:solidFill>
              </a:rPr>
              <a:t>Баден-баден</a:t>
            </a:r>
            <a:r>
              <a:rPr lang="ru-RU" sz="2800" dirty="0" smtClean="0">
                <a:solidFill>
                  <a:srgbClr val="FFFF00"/>
                </a:solidFill>
              </a:rPr>
              <a:t>» на базе отдыха. «Лесная сказка».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5888633" cy="9361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Смог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484784"/>
            <a:ext cx="3141985" cy="456937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300" b="1" dirty="0" smtClean="0">
                <a:solidFill>
                  <a:srgbClr val="FFFF00"/>
                </a:solidFill>
              </a:rPr>
              <a:t>Толковый словарь Ожегова.</a:t>
            </a:r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900" b="1" dirty="0" smtClean="0"/>
              <a:t>Смог.</a:t>
            </a:r>
            <a:r>
              <a:rPr lang="ru-RU" sz="2900" b="1" dirty="0" smtClean="0">
                <a:solidFill>
                  <a:srgbClr val="FFFF00"/>
                </a:solidFill>
              </a:rPr>
              <a:t> В больших городах: удушливый туман, смешанный с выхлопными газами, дымом и копотью.</a:t>
            </a:r>
          </a:p>
          <a:p>
            <a:r>
              <a:rPr lang="ru-RU" sz="3300" b="1" dirty="0" smtClean="0"/>
              <a:t>Причины образования смога могут быть следующими</a:t>
            </a:r>
            <a:r>
              <a:rPr lang="ru-RU" sz="2000" dirty="0" smtClean="0"/>
              <a:t>:</a:t>
            </a:r>
          </a:p>
          <a:p>
            <a:pPr lvl="0"/>
            <a:r>
              <a:rPr lang="ru-RU" sz="2900" b="1" dirty="0" smtClean="0">
                <a:solidFill>
                  <a:srgbClr val="FFFF00"/>
                </a:solidFill>
              </a:rPr>
              <a:t>выхлопные газы автомобилей</a:t>
            </a:r>
            <a:r>
              <a:rPr lang="ru-RU" sz="2000" dirty="0" smtClean="0">
                <a:solidFill>
                  <a:srgbClr val="FFFF00"/>
                </a:solidFill>
              </a:rPr>
              <a:t>;</a:t>
            </a:r>
          </a:p>
          <a:p>
            <a:pPr lvl="0"/>
            <a:r>
              <a:rPr lang="ru-RU" sz="2900" b="1" dirty="0" smtClean="0"/>
              <a:t>деятельность электростанций и заводов;</a:t>
            </a:r>
          </a:p>
          <a:p>
            <a:pPr lvl="0"/>
            <a:r>
              <a:rPr lang="ru-RU" sz="2900" b="1" dirty="0" smtClean="0">
                <a:solidFill>
                  <a:srgbClr val="FFFF00"/>
                </a:solidFill>
              </a:rPr>
              <a:t>природные и торфяные пожары;</a:t>
            </a:r>
          </a:p>
          <a:p>
            <a:pPr lvl="0"/>
            <a:r>
              <a:rPr lang="ru-RU" sz="2900" b="1" dirty="0" smtClean="0"/>
              <a:t>горение угля ;</a:t>
            </a:r>
          </a:p>
          <a:p>
            <a:pPr lvl="0"/>
            <a:r>
              <a:rPr lang="ru-RU" sz="2900" b="1" dirty="0" smtClean="0">
                <a:solidFill>
                  <a:srgbClr val="FFFF00"/>
                </a:solidFill>
              </a:rPr>
              <a:t>курение;</a:t>
            </a:r>
          </a:p>
          <a:p>
            <a:pPr lvl="0"/>
            <a:r>
              <a:rPr lang="ru-RU" sz="2900" b="1" dirty="0" smtClean="0"/>
              <a:t>вредные испарения от многих потребительских товаров, включая химические растворители, краску или даже лак для волос.</a:t>
            </a:r>
            <a:endParaRPr lang="ru-RU" sz="2900" b="1" dirty="0"/>
          </a:p>
        </p:txBody>
      </p:sp>
      <p:pic>
        <p:nvPicPr>
          <p:cNvPr id="6" name="Содержимое 5" descr="na_nedelyu_zatyanulsya_smog_nad_chelyabinskom_i_drugimi_gorodami_oblasti_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1762506"/>
            <a:ext cx="5338936" cy="38987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-99392"/>
            <a:ext cx="5472608" cy="7200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Смог  над Челябинском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764704"/>
            <a:ext cx="8568952" cy="194421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ИСТОЧНИКИ ЗАГРЯЗНЕНИЯ ВОЗДУХА В ЧЕЛЯБИНСКЕ</a:t>
            </a:r>
            <a:r>
              <a:rPr lang="ru-RU" sz="1800" b="1" dirty="0" smtClean="0">
                <a:solidFill>
                  <a:srgbClr val="FFFF00"/>
                </a:solidFill>
              </a:rPr>
              <a:t>: ВЫБРОСЫ ПРОМЫШЛЕННЫХ ПРЕДПРИЯТИЙ. БОЛЬШЕГРУЗНЫЕ МАШИНЫ, ЮУЖД, ГДЕ  НЕТОЛЬКО ПОДВИЖНОЙ СОСТАВ ФОРМИРУЕТСЯ  В ЧЕРТЕ  ГОРОДА, НО И СЖИГАЮТСЯ  ВАГОНЫ,  Челябинская ГРЭС, ЧЭМК и несколько Челябинских ТЭЦ, мусорная свалка, электродный завод,  </a:t>
            </a:r>
            <a:r>
              <a:rPr lang="ru-RU" sz="1800" b="1" dirty="0" err="1" smtClean="0">
                <a:solidFill>
                  <a:srgbClr val="FFFF00"/>
                </a:solidFill>
              </a:rPr>
              <a:t>Коркинский</a:t>
            </a:r>
            <a:r>
              <a:rPr lang="ru-RU" sz="1800" b="1" dirty="0" smtClean="0">
                <a:solidFill>
                  <a:srgbClr val="FFFF00"/>
                </a:solidFill>
              </a:rPr>
              <a:t> угольный разрез, Челябинская птицефабрика, г. Копейск.</a:t>
            </a:r>
            <a:endParaRPr lang="ru-RU" sz="1800" b="1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smog над Челябинском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31" b="4031"/>
          <a:stretch>
            <a:fillRect/>
          </a:stretch>
        </p:blipFill>
        <p:spPr>
          <a:xfrm>
            <a:off x="971600" y="2780928"/>
            <a:ext cx="7200800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2880320" cy="6926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Виды смога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692696"/>
            <a:ext cx="3008313" cy="4818187"/>
          </a:xfrm>
        </p:spPr>
        <p:txBody>
          <a:bodyPr>
            <a:normAutofit fontScale="25000" lnSpcReduction="20000"/>
          </a:bodyPr>
          <a:lstStyle/>
          <a:p>
            <a:r>
              <a:rPr lang="ru-RU" sz="4400" b="1" dirty="0" smtClean="0"/>
              <a:t> </a:t>
            </a:r>
            <a:r>
              <a:rPr lang="ru-RU" sz="6200" b="1" dirty="0" smtClean="0"/>
              <a:t>Серный смог </a:t>
            </a:r>
            <a:r>
              <a:rPr lang="ru-RU" sz="7200" dirty="0" smtClean="0">
                <a:solidFill>
                  <a:srgbClr val="FFFF00"/>
                </a:solidFill>
              </a:rPr>
              <a:t>. </a:t>
            </a:r>
            <a:r>
              <a:rPr lang="ru-RU" sz="7200" b="1" dirty="0" smtClean="0">
                <a:solidFill>
                  <a:srgbClr val="FFFF00"/>
                </a:solidFill>
              </a:rPr>
              <a:t>Он является результатом высокой концентрации оксидов серы в воздухе  при сгорании топлива, в частности угля. Опасность этого типа усугубляется и высокой концентрацией взвешенных частиц в воздухе.</a:t>
            </a:r>
          </a:p>
          <a:p>
            <a:r>
              <a:rPr lang="ru-RU" sz="6200" b="1" dirty="0" smtClean="0"/>
              <a:t>Ледяной смог</a:t>
            </a:r>
            <a:r>
              <a:rPr lang="ru-RU" sz="6400" b="1" dirty="0" smtClean="0">
                <a:solidFill>
                  <a:srgbClr val="FFFF00"/>
                </a:solidFill>
              </a:rPr>
              <a:t>. Возникает при очень низких температурах и антициклоне.</a:t>
            </a:r>
          </a:p>
          <a:p>
            <a:r>
              <a:rPr lang="ru-RU" sz="6200" b="1" dirty="0" smtClean="0"/>
              <a:t>Влажный смог</a:t>
            </a:r>
            <a:r>
              <a:rPr lang="ru-RU" sz="7200" dirty="0" smtClean="0"/>
              <a:t>. </a:t>
            </a:r>
            <a:r>
              <a:rPr lang="ru-RU" sz="7200" b="1" dirty="0" smtClean="0">
                <a:solidFill>
                  <a:srgbClr val="FFFF00"/>
                </a:solidFill>
              </a:rPr>
              <a:t>Обычен для мест с высокой относительной влажностью и частыми туманами. </a:t>
            </a:r>
          </a:p>
          <a:p>
            <a:r>
              <a:rPr lang="ru-RU" sz="7200" b="1" dirty="0" smtClean="0"/>
              <a:t>Фотохимический смог.  </a:t>
            </a:r>
            <a:r>
              <a:rPr lang="ru-RU" sz="7200" b="1" dirty="0" smtClean="0">
                <a:solidFill>
                  <a:srgbClr val="FFFF00"/>
                </a:solidFill>
              </a:rPr>
              <a:t>Вторичное загрязнение воздуха, возникающее в процессе разложения первичных загрязняющих веществ солнечными лучами. Главный ядовитый компонент - озон</a:t>
            </a:r>
          </a:p>
        </p:txBody>
      </p:sp>
      <p:pic>
        <p:nvPicPr>
          <p:cNvPr id="7" name="Содержимое 6" descr="смог от пожаров тверь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050" y="1495690"/>
            <a:ext cx="5111750" cy="3805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Иней и изморозь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sz="1800" dirty="0" smtClean="0">
                <a:solidFill>
                  <a:srgbClr val="FFC000"/>
                </a:solidFill>
              </a:rPr>
              <a:t>(на Урале изморозь называют </a:t>
            </a:r>
            <a:r>
              <a:rPr lang="ru-RU" sz="1800" dirty="0" err="1" smtClean="0">
                <a:solidFill>
                  <a:srgbClr val="FFC000"/>
                </a:solidFill>
              </a:rPr>
              <a:t>куржак</a:t>
            </a:r>
            <a:r>
              <a:rPr lang="ru-RU" sz="1800" dirty="0" smtClean="0">
                <a:solidFill>
                  <a:srgbClr val="FFC000"/>
                </a:solidFill>
              </a:rPr>
              <a:t>)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Иней </a:t>
            </a:r>
            <a:r>
              <a:rPr lang="ru-RU" sz="1600" b="1" dirty="0" smtClean="0"/>
              <a:t>–</a:t>
            </a:r>
            <a:r>
              <a:rPr lang="ru-RU" sz="1600" b="1" dirty="0" smtClean="0">
                <a:solidFill>
                  <a:srgbClr val="FFFF00"/>
                </a:solidFill>
              </a:rPr>
              <a:t>тонкий слой  ледяных кристаллов ,образующихся благодаря испарениям на охлаждающейся  поверхности.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860032" y="1628800"/>
            <a:ext cx="4104456" cy="115212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C000"/>
                </a:solidFill>
              </a:rPr>
              <a:t>Изморозь </a:t>
            </a:r>
            <a:r>
              <a:rPr lang="ru-RU" sz="1400" b="1" dirty="0" smtClean="0">
                <a:solidFill>
                  <a:srgbClr val="FFFF00"/>
                </a:solidFill>
              </a:rPr>
              <a:t>— рыхлые отложения ледяных кристаллов, покрывающие ветви деревьев, провода, выступы предметов. Образуются, как правило, при тумане в тихую морозную погоду при температуре ниже  –15°с     и влажности воздуха 75-100%</a:t>
            </a:r>
          </a:p>
          <a:p>
            <a:r>
              <a:rPr lang="ru-RU" sz="1400" b="1" dirty="0" smtClean="0"/>
              <a:t> </a:t>
            </a:r>
            <a:endParaRPr lang="ru-RU" sz="1400" b="1" dirty="0"/>
          </a:p>
        </p:txBody>
      </p:sp>
      <p:pic>
        <p:nvPicPr>
          <p:cNvPr id="11" name="Содержимое 10" descr="NPEMhK8apFGs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910655"/>
            <a:ext cx="4040188" cy="2667052"/>
          </a:xfrm>
        </p:spPr>
      </p:pic>
      <p:pic>
        <p:nvPicPr>
          <p:cNvPr id="7" name="Содержимое 6" descr="2c78612fd2c1a65ba95ec18d03ba77f3.jpg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7085" y="2924945"/>
            <a:ext cx="3762718" cy="2736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rticle5986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332657"/>
            <a:ext cx="8136904" cy="626469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95232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Используемая литература: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1. http://</a:t>
            </a:r>
            <a:r>
              <a:rPr lang="ru-RU" sz="4000" u="sng" dirty="0" smtClean="0">
                <a:hlinkClick r:id="rId4"/>
              </a:rPr>
              <a:t>www.alleng.ru/edu/phys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- образовательные ресурсы по физике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2. </a:t>
            </a:r>
            <a:r>
              <a:rPr lang="ru-RU" sz="4000" u="sng" dirty="0" smtClean="0">
                <a:hlinkClick r:id="rId5"/>
              </a:rPr>
              <a:t>http://festival.1september.ru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3.</a:t>
            </a:r>
            <a:r>
              <a:rPr lang="ru-RU" sz="4000" dirty="0" smtClean="0"/>
              <a:t> </a:t>
            </a:r>
            <a:r>
              <a:rPr lang="ru-RU" sz="4000" u="sng" dirty="0" err="1" smtClean="0">
                <a:hlinkClick r:id="rId6"/>
              </a:rPr>
              <a:t>ru.wikipedia.org</a:t>
            </a:r>
            <a:r>
              <a:rPr lang="ru-RU" sz="4000" u="sng" dirty="0" smtClean="0"/>
              <a:t> </a:t>
            </a:r>
            <a:r>
              <a:rPr lang="ru-RU" sz="4000" dirty="0" smtClean="0"/>
              <a:t>›</a:t>
            </a:r>
            <a:r>
              <a:rPr lang="ru-RU" sz="4000" u="sng" dirty="0" smtClean="0">
                <a:hlinkClick r:id="rId7"/>
              </a:rPr>
              <a:t>Гроза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4</a:t>
            </a:r>
            <a:r>
              <a:rPr lang="ru-RU" sz="4000" dirty="0" smtClean="0"/>
              <a:t>.М.И.Блудов «Беседы па физике»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5.</a:t>
            </a:r>
            <a:r>
              <a:rPr lang="ru-RU" sz="4000" dirty="0" smtClean="0"/>
              <a:t> Ц.Б </a:t>
            </a:r>
            <a:r>
              <a:rPr lang="ru-RU" sz="4000" dirty="0" err="1" smtClean="0"/>
              <a:t>Кац</a:t>
            </a:r>
            <a:r>
              <a:rPr lang="ru-RU" sz="4000" dirty="0" smtClean="0"/>
              <a:t> «Биофизика на уроках физики»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Цели и задачи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70584" y="-5660"/>
            <a:ext cx="4114800" cy="792088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Цель</a:t>
            </a:r>
            <a:r>
              <a:rPr lang="ru-RU" b="1" dirty="0" smtClean="0"/>
              <a:t>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изучить причину возникновения молнии, тумана, смога </a:t>
            </a:r>
            <a:r>
              <a:rPr lang="ru-RU" sz="1800" b="1" dirty="0" smtClean="0">
                <a:solidFill>
                  <a:srgbClr val="FFFF00"/>
                </a:solidFill>
              </a:rPr>
              <a:t>инея  и изморози, </a:t>
            </a:r>
            <a:r>
              <a:rPr lang="ru-RU" sz="1400" b="1" dirty="0" smtClean="0">
                <a:solidFill>
                  <a:srgbClr val="FFFF00"/>
                </a:solidFill>
              </a:rPr>
              <a:t>ВИДЫ  </a:t>
            </a:r>
            <a:r>
              <a:rPr lang="ru-RU" sz="1800" b="1" dirty="0" smtClean="0">
                <a:solidFill>
                  <a:srgbClr val="FFFF00"/>
                </a:solidFill>
              </a:rPr>
              <a:t>туманов, </a:t>
            </a:r>
            <a:r>
              <a:rPr lang="ru-RU" sz="1400" b="1" dirty="0" smtClean="0">
                <a:solidFill>
                  <a:srgbClr val="FFFF00"/>
                </a:solidFill>
              </a:rPr>
              <a:t>ВЛИЯНИЕ </a:t>
            </a:r>
            <a:r>
              <a:rPr lang="ru-RU" sz="2000" b="1" dirty="0" smtClean="0">
                <a:solidFill>
                  <a:srgbClr val="FFFF00"/>
                </a:solidFill>
              </a:rPr>
              <a:t>молнии</a:t>
            </a:r>
            <a:r>
              <a:rPr lang="ru-RU" sz="1400" b="1" dirty="0" smtClean="0">
                <a:solidFill>
                  <a:srgbClr val="FFFF00"/>
                </a:solidFill>
              </a:rPr>
              <a:t>, ТУМАНА , смога НА ЗДОРОВЬЕ ЧЕЛОВЕКА.</a:t>
            </a:r>
          </a:p>
          <a:p>
            <a:pPr>
              <a:buNone/>
            </a:pPr>
            <a:r>
              <a:rPr lang="ru-RU" sz="1800" b="1" dirty="0" smtClean="0"/>
              <a:t>ЗАДАЧИ</a:t>
            </a:r>
            <a:r>
              <a:rPr lang="ru-RU" sz="1600" dirty="0" smtClean="0">
                <a:solidFill>
                  <a:srgbClr val="FFFF00"/>
                </a:solidFill>
              </a:rPr>
              <a:t>: </a:t>
            </a:r>
          </a:p>
          <a:p>
            <a:pPr marL="594360" indent="-457200"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1. Иллюстрировать  проект «Физика природных явлений» с помощью фотографий</a:t>
            </a:r>
          </a:p>
          <a:p>
            <a:pPr marL="594360" indent="-457200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2. Способствовать популяризации полученных знаний посредством презентации</a:t>
            </a:r>
          </a:p>
        </p:txBody>
      </p:sp>
    </p:spTree>
  </p:cSld>
  <p:clrMapOvr>
    <a:masterClrMapping/>
  </p:clrMapOvr>
  <p:transition advTm="396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188640"/>
            <a:ext cx="4176464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Молния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16632"/>
            <a:ext cx="3008313" cy="6480720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Молния </a:t>
            </a:r>
            <a:r>
              <a:rPr lang="ru-RU" sz="2200" b="1" dirty="0" smtClean="0"/>
              <a:t> - </a:t>
            </a:r>
            <a:r>
              <a:rPr lang="ru-RU" sz="3500" b="1" dirty="0" smtClean="0">
                <a:solidFill>
                  <a:srgbClr val="FFFF00"/>
                </a:solidFill>
              </a:rPr>
              <a:t>мгновенный искровой разряд  в воздухе скопившегося атмосфер- </a:t>
            </a:r>
            <a:r>
              <a:rPr lang="ru-RU" sz="3500" b="1" dirty="0" err="1" smtClean="0">
                <a:solidFill>
                  <a:srgbClr val="FFFF00"/>
                </a:solidFill>
              </a:rPr>
              <a:t>ного</a:t>
            </a:r>
            <a:r>
              <a:rPr lang="ru-RU" sz="3500" b="1" dirty="0" smtClean="0">
                <a:solidFill>
                  <a:srgbClr val="FFFF00"/>
                </a:solidFill>
              </a:rPr>
              <a:t> электричества.</a:t>
            </a:r>
          </a:p>
          <a:p>
            <a:r>
              <a:rPr lang="ru-RU" sz="4000" b="1" dirty="0" smtClean="0">
                <a:solidFill>
                  <a:srgbClr val="FFC000"/>
                </a:solidFill>
              </a:rPr>
              <a:t> Гроза́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</a:rPr>
              <a:t>— атмосферное явление, при котором внутри облаков или между облаками и земной поверхностью возникают электрические разряды — молнии, сопровождаемые громом.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Состоит грозовая туча из большого количества пара, сконденсированного в виде льдинок (на высоте, превышающей  3 км это практически всегда ледяные кристаллы, поскольку температурные показатели здесь не поднимаются выше нуля). 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Перед тем как туча становится грозовой, внутри неё начинают активное движение ледяные кристаллы, при этом двигаться им помогают восходящие с нагретой поверхности потоки тёплого воздуха.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Воздушные массы увлекают за собой вверх более мелкие льдинки, которые во время движения постоянно наталкиваются на более крупные кристаллы. В результате кристаллики меньших размеров оказываются заряженными положительно, более крупные – отрицательно.</a:t>
            </a:r>
          </a:p>
          <a:p>
            <a:endParaRPr lang="ru-RU" dirty="0"/>
          </a:p>
        </p:txBody>
      </p:sp>
      <p:pic>
        <p:nvPicPr>
          <p:cNvPr id="5" name="Содержимое 4" descr="motto_net_ua-3849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1556792"/>
            <a:ext cx="5111750" cy="3194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63888" y="1556793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Молнии могут образовываться как в одной туче, так и между находящимися рядом наэлектризованными облаками, а также между облаком и землей.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468052"/>
            <a:ext cx="8435280" cy="936104"/>
          </a:xfrm>
        </p:spPr>
        <p:txBody>
          <a:bodyPr/>
          <a:lstStyle/>
          <a:p>
            <a:r>
              <a:rPr lang="ru-RU" sz="4000" dirty="0" smtClean="0">
                <a:solidFill>
                  <a:srgbClr val="FFC000"/>
                </a:solidFill>
              </a:rPr>
              <a:t>Опыт Б. Франклина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507288" cy="33248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В 1752 г. </a:t>
            </a:r>
            <a:r>
              <a:rPr lang="ru-RU" sz="2400" dirty="0" err="1" smtClean="0">
                <a:solidFill>
                  <a:srgbClr val="FFFF00"/>
                </a:solidFill>
              </a:rPr>
              <a:t>Бенджамин</a:t>
            </a:r>
            <a:r>
              <a:rPr lang="ru-RU" sz="2400" dirty="0" smtClean="0">
                <a:solidFill>
                  <a:srgbClr val="FFFF00"/>
                </a:solidFill>
              </a:rPr>
              <a:t> Франклин экспериментально  доказал, что  молния – это сильный электрический разряд. Учёный выполнил знаменитый опыт с воздушным змеем, который был запущен в воздух при приближении грозы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На крестовине змея была укреплена заострённая проволока, к концу бечёвки привязаны ключ и шёлковая лента. Ленту учёный придерживал рукой.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Из письма Франклина: «Как только грозовая туча окажется над змеем, заострённая проволока начнет извлекать из неё электрический огонь, и змей вместе с бечевой наэлектризуется… А когда дождь смочит змей вместе  бечевой, вы увидите как разряд обильно стекает с  ключа при приближении вашего пальца»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Одновременно с Франклином исследование электрической природы молнии занимались М.В. Ломоносов и Г.Р. </a:t>
            </a:r>
            <a:r>
              <a:rPr lang="ru-RU" b="1" dirty="0" err="1" smtClean="0">
                <a:solidFill>
                  <a:schemeClr val="bg1"/>
                </a:solidFill>
              </a:rPr>
              <a:t>Рихман</a:t>
            </a:r>
            <a:r>
              <a:rPr lang="ru-RU" b="1" dirty="0" smtClean="0">
                <a:solidFill>
                  <a:schemeClr val="bg1"/>
                </a:solidFill>
              </a:rPr>
              <a:t>  (погиб от удара молнии).  Через некоторое время стало ясно, что молния представляет мощный электрический разряд, возникающий при сильной электризации туч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4048" y="404664"/>
            <a:ext cx="3672408" cy="70767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Гром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07504" y="0"/>
            <a:ext cx="3384376" cy="666936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rgbClr val="FFFF00"/>
                </a:solidFill>
              </a:rPr>
              <a:t>Энергия, выделяющаяся при разряде молнии настолько мощная энергия, что её силы вполне хватило бы на то, чтобы на протяжении 90 дней питать лампочку мощностью в 100 Вт. </a:t>
            </a:r>
          </a:p>
          <a:p>
            <a:r>
              <a:rPr lang="ru-RU" sz="6400" b="1" dirty="0" smtClean="0">
                <a:solidFill>
                  <a:srgbClr val="002060"/>
                </a:solidFill>
              </a:rPr>
              <a:t>Канал раскаляется почти до 30 тыс. градусов Цельсия, что в пять раз превышает температурные показатели Солнца, образуя яркий свет (вспышка обычно длится лишь три четверти секунды). После образования канала грозовое облако начинает разряжаться: за первым разрядом следуют две, три, четыре и больше искр</a:t>
            </a:r>
            <a:r>
              <a:rPr lang="ru-RU" sz="6400" b="1" dirty="0" smtClean="0">
                <a:solidFill>
                  <a:srgbClr val="FFC000"/>
                </a:solidFill>
              </a:rPr>
              <a:t>  </a:t>
            </a:r>
          </a:p>
          <a:p>
            <a:r>
              <a:rPr lang="ru-RU" sz="6400" b="1" dirty="0" smtClean="0">
                <a:solidFill>
                  <a:srgbClr val="FFC000"/>
                </a:solidFill>
              </a:rPr>
              <a:t>Гром </a:t>
            </a:r>
            <a:r>
              <a:rPr lang="ru-RU" sz="6400" b="1" dirty="0" smtClean="0">
                <a:solidFill>
                  <a:srgbClr val="FFFF00"/>
                </a:solidFill>
              </a:rPr>
              <a:t>возникает вследствие резкого расширения воздуха при  быстром повышении температуры в канале разряда молнии. Скорость звука 340 м/с , а света 300 000 км/с.</a:t>
            </a:r>
          </a:p>
          <a:p>
            <a:r>
              <a:rPr lang="ru-RU" sz="6400" b="1" dirty="0" smtClean="0">
                <a:solidFill>
                  <a:schemeClr val="bg1"/>
                </a:solidFill>
              </a:rPr>
              <a:t>Удар молнии напоминает взрыв и вызывает образование ударной волны, очень опасной для любого живого существа, оказавшегося возле канала молнии. </a:t>
            </a:r>
          </a:p>
          <a:p>
            <a:r>
              <a:rPr lang="ru-RU" sz="6400" b="1" dirty="0" smtClean="0">
                <a:solidFill>
                  <a:srgbClr val="FFFF00"/>
                </a:solidFill>
              </a:rPr>
              <a:t>Ударная волна сильнейшего электрического разряда в нескольких метрах от себя вполне способна сломать деревья, травмировать или </a:t>
            </a:r>
            <a:r>
              <a:rPr lang="ru-RU" sz="6400" b="1" dirty="0" smtClean="0">
                <a:solidFill>
                  <a:schemeClr val="bg1"/>
                </a:solidFill>
              </a:rPr>
              <a:t>контузить даже без прямого поражения электричеством.</a:t>
            </a:r>
            <a:endParaRPr lang="ru-RU" sz="6400" b="1" dirty="0">
              <a:solidFill>
                <a:schemeClr val="bg1"/>
              </a:solidFill>
            </a:endParaRPr>
          </a:p>
        </p:txBody>
      </p:sp>
      <p:pic>
        <p:nvPicPr>
          <p:cNvPr id="9" name="Содержимое 8" descr="22tolko_vo_vremya_dozhdya_mozhno_sdelat_krasivuyu_fotografiyu_molnii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050" y="1344661"/>
            <a:ext cx="5111750" cy="37098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19256" cy="128215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Шаровая молния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>
                <a:solidFill>
                  <a:schemeClr val="tx1"/>
                </a:solidFill>
              </a:rPr>
              <a:t> способна существовать длительное время </a:t>
            </a:r>
            <a:r>
              <a:rPr lang="ru-RU" sz="2000" dirty="0" smtClean="0">
                <a:solidFill>
                  <a:schemeClr val="tx1"/>
                </a:solidFill>
              </a:rPr>
              <a:t>и перемещаться по непрогнозируемой траектории.</a:t>
            </a:r>
            <a:r>
              <a:rPr lang="ru-RU" sz="2000" dirty="0" smtClean="0">
                <a:solidFill>
                  <a:srgbClr val="FFFF00"/>
                </a:solidFill>
              </a:rPr>
              <a:t> Существуют также показания, что шаровая молния может появляться и в погожий день: спуститься с облаков, возникнуть в воздухе или появиться  из-за какого-нибудь предмета (дерева или столба).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Ещё одной характерной особенностью шаровой молнии является её проникновение в закрытые комнаты, была замечена даже в кабинах пилотов (огненный шар может проникать через окна, спускаться по вентиляционным каналам и даже вылетать из розеток или телевизора). </a:t>
            </a:r>
            <a:r>
              <a:rPr lang="ru-RU" sz="2000" dirty="0" smtClean="0">
                <a:solidFill>
                  <a:srgbClr val="FFFF00"/>
                </a:solidFill>
              </a:rPr>
              <a:t> Также были неоднократно  ситуации, когда плазменный шар закреплялся на одном месте и постоянно там появлялся.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Например, она вполне способна зависать несколько секунд в воздухе, после чего метнуться в сторону. 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Шаровая молни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5236032"/>
            <a:ext cx="4834507" cy="16219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620688"/>
            <a:ext cx="3096344" cy="36004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Туман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88640"/>
            <a:ext cx="3024336" cy="539425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Туман – это скопление в атмосфере капелек воды, настолько мелких, что они висят в воздухе. Иногда вместо  капелек в виде тумана в воздухе взвешены ледяные кристаллы. Туман образуется в результате либо конденсации водяного пара, либо из-за испарения в холодный воздух  воды с водоёмов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2fons_ru-3760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2525" y="1248886"/>
            <a:ext cx="4876800" cy="3901440"/>
          </a:xfrm>
        </p:spPr>
      </p:pic>
    </p:spTree>
  </p:cSld>
  <p:clrMapOvr>
    <a:masterClrMapping/>
  </p:clrMapOvr>
  <p:transition advTm="1705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По способу возникновения туманы делятся на два вида: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Туманы  охлаждения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Туманы  испарения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10" name="Содержимое 9" descr="11_4456_oboi_leksus_1280x102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08920"/>
            <a:ext cx="4040188" cy="3168352"/>
          </a:xfrm>
        </p:spPr>
      </p:pic>
      <p:pic>
        <p:nvPicPr>
          <p:cNvPr id="15" name="Содержимое 14" descr="8799767_5def365b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708920"/>
            <a:ext cx="4041775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Туманы  испарения  - являются испарениями воды с более тёплой испаряющейся поверхности в холодный  воздух над водоёмами и влажными  участками суши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657588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949</TotalTime>
  <Words>810</Words>
  <Application>Microsoft Office PowerPoint</Application>
  <PresentationFormat>Экран (4:3)</PresentationFormat>
  <Paragraphs>69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Физика природных явлений </vt:lpstr>
      <vt:lpstr>Цели и задачи</vt:lpstr>
      <vt:lpstr>Молния</vt:lpstr>
      <vt:lpstr>Опыт Б. Франклина</vt:lpstr>
      <vt:lpstr>Гром </vt:lpstr>
      <vt:lpstr>Шаровая молния  способна существовать длительное время и перемещаться по непрогнозируемой траектории. Существуют также показания, что шаровая молния может появляться и в погожий день: спуститься с облаков, возникнуть в воздухе или появиться  из-за какого-нибудь предмета (дерева или столба). Ещё одной характерной особенностью шаровой молнии является её проникновение в закрытые комнаты, была замечена даже в кабинах пилотов (огненный шар может проникать через окна, спускаться по вентиляционным каналам и даже вылетать из розеток или телевизора).  Также были неоднократно  ситуации, когда плазменный шар закреплялся на одном месте и постоянно там появлялся. Например, она вполне способна зависать несколько секунд в воздухе, после чего метнуться в сторону. </vt:lpstr>
      <vt:lpstr>Туман</vt:lpstr>
      <vt:lpstr>По способу возникновения туманы делятся на два вида:</vt:lpstr>
      <vt:lpstr>Туманы  испарения  - являются испарениями воды с более тёплой испаряющейся поверхности в холодный  воздух над водоёмами и влажными  участками суши</vt:lpstr>
      <vt:lpstr>Туманы охлаждения – образуются из-за конденсации водяного пара при охлаждении воздуха</vt:lpstr>
      <vt:lpstr>Презентация PowerPoint</vt:lpstr>
      <vt:lpstr>Смог</vt:lpstr>
      <vt:lpstr>Смог  над Челябинском</vt:lpstr>
      <vt:lpstr>Виды смога</vt:lpstr>
      <vt:lpstr>Иней и изморозь (на Урале изморозь называют куржак)</vt:lpstr>
      <vt:lpstr>Используемая литература: 1. http://www.alleng.ru/edu/phys - образовательные ресурсы по физике. 2. http://festival.1september.ru 3. ru.wikipedia.org ›Гроза 4.М.И.Блудов «Беседы па физике» 5. Ц.Б Кац «Биофизика на уроках физики»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природных явлений</dc:title>
  <dc:creator>Борис</dc:creator>
  <cp:lastModifiedBy>Бессарабов Александр Юрьевич</cp:lastModifiedBy>
  <cp:revision>182</cp:revision>
  <dcterms:created xsi:type="dcterms:W3CDTF">2018-01-24T10:17:46Z</dcterms:created>
  <dcterms:modified xsi:type="dcterms:W3CDTF">2019-12-26T05:45:43Z</dcterms:modified>
</cp:coreProperties>
</file>