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68" r:id="rId2"/>
    <p:sldId id="257" r:id="rId3"/>
    <p:sldId id="259" r:id="rId4"/>
    <p:sldId id="272" r:id="rId5"/>
    <p:sldId id="289" r:id="rId6"/>
    <p:sldId id="290" r:id="rId7"/>
    <p:sldId id="288" r:id="rId8"/>
    <p:sldId id="293" r:id="rId9"/>
    <p:sldId id="292" r:id="rId10"/>
    <p:sldId id="294" r:id="rId11"/>
    <p:sldId id="296" r:id="rId12"/>
    <p:sldId id="298" r:id="rId13"/>
    <p:sldId id="299" r:id="rId14"/>
    <p:sldId id="297" r:id="rId15"/>
    <p:sldId id="295" r:id="rId1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4714" autoAdjust="0"/>
  </p:normalViewPr>
  <p:slideViewPr>
    <p:cSldViewPr snapToGrid="0">
      <p:cViewPr varScale="1">
        <p:scale>
          <a:sx n="68" d="100"/>
          <a:sy n="68" d="100"/>
        </p:scale>
        <p:origin x="4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524000"/>
            <a:ext cx="1016476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8D2988C-CCA6-46AF-AB70-865B534F1516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F38D09-D200-4DA6-ABE7-08409BD97AD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4039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641600" y="3962400"/>
            <a:ext cx="8682038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3BB2E6-FBDB-4179-9C1B-2DAEFC4ED934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07ACE-0E14-4CFA-904A-3859796C008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72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CAD4E-5F41-4823-844B-7A20ED8DB7C7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4E112-C61B-47F9-B5CC-F9B8B4EDBA0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827AF92-C8A8-494D-A189-184DA4724A91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7E39131-EC6E-459D-9B8A-97492DB9315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099DCB-03B3-43EF-A40E-A72D46D17CB4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60B56-BA0D-41EC-8C1E-CCB17D908EC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9783C5-CBB7-417C-9E87-C27BC5586EE1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1A237-3A7C-4045-A99E-E299177EDBF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A37844-B860-4DE9-A650-DA318153A5A7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1B3BA-6043-487A-B399-D63B45F43AC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A2BB93-685D-4DEF-86F4-15AC3A1CC18F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D4BAE-E040-4ACD-BFA0-F8AB5790E23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86580-CF43-4088-818D-33B7A2C32A21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16109-FFE3-4894-ADC1-5FB206B6DDC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421B49-E49D-4909-AA76-42F92058EB6C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CB4E-320A-4B92-B608-EE6B47DD00D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2AC40-9133-46E4-B009-29A4D674B517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41852-7E73-49A9-999B-5B6B9BC2B29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DCBA02-8B0D-4525-AA6B-FBB3886393EA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8484E-A246-4E7C-9BEE-1B59921395A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98731547-B212-4FA7-ABE9-38406654844A}" type="datetimeFigureOut">
              <a:rPr lang="ru-RU"/>
              <a:pPr/>
              <a:t>23.05.2018</a:t>
            </a:fld>
            <a:endParaRPr lang="ru-RU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DE9FBAC1-CBF7-4217-A3F3-255B35681B3B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3015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5363" y="0"/>
            <a:ext cx="7813675" cy="1717675"/>
          </a:xfrm>
        </p:spPr>
        <p:txBody>
          <a:bodyPr anchor="b"/>
          <a:lstStyle/>
          <a:p>
            <a:pPr algn="ctr"/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Государственное бюджетное учреждение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дополнительного профессионального образования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«Челябинский институт переподготовки и повышения квалификации 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работников образования»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Кафедра 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специального (коррекционного)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0225" y="1649413"/>
            <a:ext cx="11661775" cy="476281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3600" dirty="0">
                <a:solidFill>
                  <a:srgbClr val="002060"/>
                </a:solidFill>
                <a:latin typeface="Calibri" panose="020F0502020204030204" pitchFamily="34" charset="0"/>
              </a:rPr>
              <a:t>Современные образовательные технологии как эффективный инструмент достижения планируемых результатов у обучающихся с ограниченными возможностями здоровья</a:t>
            </a:r>
            <a:endParaRPr lang="ru-RU" sz="3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Бабухина Анна Викторовна,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д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оцент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кафедры начального образования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,  </a:t>
            </a:r>
            <a:r>
              <a:rPr lang="ru-RU" sz="1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к.п.н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.  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Научный руководитель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: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Скрипова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Надежда Евгеньевна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,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Заведующий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кафедрой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начального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образования,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доцент, </a:t>
            </a:r>
            <a:r>
              <a:rPr lang="ru-RU" sz="1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к.п.н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</a:rPr>
              <a:t> 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Челябинск,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950" y="1227296"/>
            <a:ext cx="115023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800" dirty="0">
                <a:solidFill>
                  <a:srgbClr val="002060"/>
                </a:solidFill>
              </a:rPr>
              <a:t>2.1. Анализ методических подходов к формированию навыка смыслового чтения у младших школьников с задержкой психического развития</a:t>
            </a:r>
            <a:endParaRPr lang="ru-RU" sz="2800" b="1" dirty="0" smtClean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57200"/>
            <a:r>
              <a:rPr lang="ru-RU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Задача 2</a:t>
            </a:r>
          </a:p>
          <a:p>
            <a:pPr indent="457200"/>
            <a:r>
              <a:rPr lang="ru-RU" sz="2800" dirty="0" smtClean="0">
                <a:solidFill>
                  <a:srgbClr val="002060"/>
                </a:solidFill>
              </a:rPr>
              <a:t>Проанализировать передовой педагогический опыт и систематизировать современные образовательные технологии обучения смысловому чтению для достижения планируемых результатов у обучающихся с ЗПР</a:t>
            </a:r>
          </a:p>
          <a:p>
            <a:pPr indent="457200"/>
            <a:r>
              <a:rPr lang="ru-RU" sz="2800" dirty="0">
                <a:solidFill>
                  <a:srgbClr val="C00000"/>
                </a:solidFill>
              </a:rPr>
              <a:t>Ч</a:t>
            </a:r>
            <a:r>
              <a:rPr lang="ru-RU" sz="2800" dirty="0" smtClean="0">
                <a:solidFill>
                  <a:srgbClr val="C00000"/>
                </a:solidFill>
              </a:rPr>
              <a:t>итательские умения:</a:t>
            </a:r>
            <a:endParaRPr lang="ru-RU" sz="2800" dirty="0">
              <a:solidFill>
                <a:srgbClr val="C00000"/>
              </a:solidFill>
            </a:endParaRPr>
          </a:p>
          <a:p>
            <a:pPr indent="457200"/>
            <a:r>
              <a:rPr lang="ru-RU" sz="2800" dirty="0">
                <a:solidFill>
                  <a:srgbClr val="002060"/>
                </a:solidFill>
              </a:rPr>
              <a:t>1) извлекать из текста информацию и строить на ее основании простейшие </a:t>
            </a:r>
            <a:r>
              <a:rPr lang="ru-RU" sz="2800" dirty="0" smtClean="0">
                <a:solidFill>
                  <a:srgbClr val="002060"/>
                </a:solidFill>
              </a:rPr>
              <a:t>суждения</a:t>
            </a:r>
            <a:endParaRPr lang="ru-RU" sz="2800" dirty="0">
              <a:solidFill>
                <a:srgbClr val="002060"/>
              </a:solidFill>
            </a:endParaRPr>
          </a:p>
          <a:p>
            <a:pPr indent="457200"/>
            <a:r>
              <a:rPr lang="ru-RU" sz="2800" dirty="0">
                <a:solidFill>
                  <a:srgbClr val="002060"/>
                </a:solidFill>
              </a:rPr>
              <a:t>2) интегрировать, интерпретировать и оценивать информацию </a:t>
            </a:r>
            <a:r>
              <a:rPr lang="ru-RU" sz="2800" dirty="0" smtClean="0">
                <a:solidFill>
                  <a:srgbClr val="002060"/>
                </a:solidFill>
              </a:rPr>
              <a:t>текста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160201"/>
              </p:ext>
            </p:extLst>
          </p:nvPr>
        </p:nvGraphicFramePr>
        <p:xfrm>
          <a:off x="571500" y="262890"/>
          <a:ext cx="11475720" cy="1157478"/>
        </p:xfrm>
        <a:graphic>
          <a:graphicData uri="http://schemas.openxmlformats.org/drawingml/2006/table">
            <a:tbl>
              <a:tblPr firstRow="1" firstCol="1" bandRow="1"/>
              <a:tblGrid>
                <a:gridCol w="11475720"/>
              </a:tblGrid>
              <a:tr h="7543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ГЛАВА 2. ПРИКЛАДНЫЕ АСПЕКТЫ ЭФФЕКТИВНОГО ИСПОЛЬЗОВАНИЯ СОВРЕМЕННЫХ ОБРАЗОВАТЕЛЬНЫХ ТЕХНОЛОГИЙ ПРИ ФОРМИРОВАНИИ НАВЫКОВ СМЫСЛОВОГО ЧТЕНИЯ У ДЕТЕЙ С ЗАДЕРЖКОЙ ПСИХИЧЕСКОГО РАЗВИТИЯ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65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191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950" y="1227296"/>
            <a:ext cx="115023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None/>
            </a:pP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2.2 .  Технологии формирования навыка смыслового чтения у детей с задержкой психического развития</a:t>
            </a:r>
          </a:p>
          <a:p>
            <a:pPr indent="457200"/>
            <a:r>
              <a:rPr lang="ru-RU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Задача 4</a:t>
            </a:r>
          </a:p>
          <a:p>
            <a:pPr indent="457200"/>
            <a:r>
              <a:rPr lang="ru-RU" sz="2800" dirty="0" smtClean="0">
                <a:solidFill>
                  <a:srgbClr val="002060"/>
                </a:solidFill>
              </a:rPr>
              <a:t>Проанализировать передовой педагогический опыт и систематизировать современные образовательные технологии обучения смысловому чтению для достижения планируемых результатов у обучающихся с ЗПР</a:t>
            </a:r>
          </a:p>
          <a:p>
            <a:pPr indent="457200"/>
            <a:r>
              <a:rPr lang="ru-RU" sz="2800" b="1" dirty="0" smtClean="0">
                <a:solidFill>
                  <a:srgbClr val="002060"/>
                </a:solidFill>
              </a:rPr>
              <a:t>Качества чтения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</a:p>
          <a:p>
            <a:pPr marL="457200" indent="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</a:rPr>
              <a:t>правильность</a:t>
            </a:r>
          </a:p>
          <a:p>
            <a:pPr marL="457200" indent="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</a:rPr>
              <a:t> сознательность</a:t>
            </a:r>
          </a:p>
          <a:p>
            <a:pPr marL="457200" indent="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</a:rPr>
              <a:t> беглость</a:t>
            </a:r>
          </a:p>
          <a:p>
            <a:pPr marL="457200" indent="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выразительность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" y="262890"/>
          <a:ext cx="11475720" cy="1157478"/>
        </p:xfrm>
        <a:graphic>
          <a:graphicData uri="http://schemas.openxmlformats.org/drawingml/2006/table">
            <a:tbl>
              <a:tblPr firstRow="1" firstCol="1" bandRow="1"/>
              <a:tblGrid>
                <a:gridCol w="11475720"/>
              </a:tblGrid>
              <a:tr h="7543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ГЛАВА 2. ПРИКЛАДНЫЕ АСПЕКТЫ ЭФФЕКТИВНОГО ИСПОЛЬЗОВАНИЯ СОВРЕМЕННЫХ ОБРАЗОВАТЕЛЬНЫХ ТЕХНОЛОГИЙ ПРИ ФОРМИРОВАНИИ НАВЫКОВ СМЫСЛОВОГО ЧТЕНИЯ У ДЕТЕЙ С ЗАДЕРЖКОЙ ПСИХИЧЕСКОГО РАЗВИТИЯ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65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012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950" y="1227296"/>
            <a:ext cx="115023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None/>
            </a:pP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2.2 .  Технологии формирования навыка смыслового чтения у детей с задержкой психического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развития</a:t>
            </a:r>
          </a:p>
          <a:p>
            <a:pPr indent="45720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Глобальное чтение                                  Дифференцированное обучение</a:t>
            </a:r>
          </a:p>
          <a:p>
            <a:pPr indent="457200">
              <a:buNone/>
            </a:pPr>
            <a:endParaRPr lang="ru-RU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" y="262890"/>
          <a:ext cx="11475720" cy="1157478"/>
        </p:xfrm>
        <a:graphic>
          <a:graphicData uri="http://schemas.openxmlformats.org/drawingml/2006/table">
            <a:tbl>
              <a:tblPr firstRow="1" firstCol="1" bandRow="1"/>
              <a:tblGrid>
                <a:gridCol w="11475720"/>
              </a:tblGrid>
              <a:tr h="7543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ГЛАВА 2. ПРИКЛАДНЫЕ АСПЕКТЫ ЭФФЕКТИВНОГО ИСПОЛЬЗОВАНИЯ СОВРЕМЕННЫХ ОБРАЗОВАТЕЛЬНЫХ ТЕХНОЛОГИЙ ПРИ ФОРМИРОВАНИИ НАВЫКОВ СМЫСЛОВОГО ЧТЕНИЯ У ДЕТЕЙ С ЗАДЕРЖКОЙ ПСИХИЧЕСКОГО РАЗВИТИЯ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65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4611"/>
            <a:ext cx="5715000" cy="41605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030" y="2708910"/>
            <a:ext cx="5909310" cy="41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62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380" y="1135856"/>
            <a:ext cx="115023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2.3. Подходы к оценке навыков чтения у учащихся начальных классов с задержкой психического развития</a:t>
            </a:r>
          </a:p>
          <a:p>
            <a:pPr indent="457200"/>
            <a:r>
              <a:rPr lang="ru-RU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Задача 5</a:t>
            </a:r>
          </a:p>
          <a:p>
            <a:pPr indent="457200"/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Проанализировать особенности оценки читательских компетенций обучающихся с задержкой психического развития, представленные в Методических рекомендациях «Текущий контроль успеваемости и промежуточная аттестация в начальной школе», включенных в региональную модельную образовательную программу начального общего образования Челябинской области</a:t>
            </a:r>
          </a:p>
          <a:p>
            <a:pPr indent="457200"/>
            <a:endParaRPr lang="ru-RU" sz="2800" b="1" dirty="0" smtClean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" y="262890"/>
          <a:ext cx="11475720" cy="1157478"/>
        </p:xfrm>
        <a:graphic>
          <a:graphicData uri="http://schemas.openxmlformats.org/drawingml/2006/table">
            <a:tbl>
              <a:tblPr firstRow="1" firstCol="1" bandRow="1"/>
              <a:tblGrid>
                <a:gridCol w="11475720"/>
              </a:tblGrid>
              <a:tr h="7543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ГЛАВА 2. ПРИКЛАДНЫЕ АСПЕКТЫ ЭФФЕКТИВНОГО ИСПОЛЬЗОВАНИЯ СОВРЕМЕННЫХ ОБРАЗОВАТЕЛЬНЫХ ТЕХНОЛОГИЙ ПРИ ФОРМИРОВАНИИ НАВЫКОВ СМЫСЛОВОГО ЧТЕНИЯ У ДЕТЕЙ С ЗАДЕРЖКОЙ ПСИХИЧЕСКОГО РАЗВИТИЯ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65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810" y="3714750"/>
            <a:ext cx="5330190" cy="329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5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2930" y="583913"/>
            <a:ext cx="114414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Выводы:</a:t>
            </a:r>
          </a:p>
          <a:p>
            <a:pPr indent="457200"/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indent="457200"/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1.	С помощью взрослого дети с ЗПР они могут выполнять предлагаемые им интеллектуальные задания на близком к норме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уровне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indent="457200"/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2.	Учитель является ключевой фигурой в образовательном процессе, помощником, координатором, </a:t>
            </a:r>
            <a:r>
              <a:rPr lang="ru-RU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фасилитатором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, сопровождающим учебно-познавательную деятельность, формирование навыков смыслового чтения обучающихся с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ЗПР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indent="457200"/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3.	Поскольку чтение является </a:t>
            </a:r>
            <a:r>
              <a:rPr lang="ru-RU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метапредметным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 навыком, то составляющие его части содержатся в структуре всех универсальных учебных действий</a:t>
            </a:r>
          </a:p>
          <a:p>
            <a:pPr indent="457200"/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4.	Современные образовательные технологии являются наиболее эффективными механизмами формирования смыслового чтения детей с задержкой психического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3947043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5363" y="0"/>
            <a:ext cx="7813675" cy="1717675"/>
          </a:xfrm>
        </p:spPr>
        <p:txBody>
          <a:bodyPr anchor="b"/>
          <a:lstStyle/>
          <a:p>
            <a:pPr algn="ctr"/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Государственное бюджетное учреждение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дополнительного профессионального образования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«Челябинский институт переподготовки и повышения квалификации 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работников образования»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Кафедра 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специального (коррекционного)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0225" y="1649413"/>
            <a:ext cx="11661775" cy="476281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3600" dirty="0">
                <a:solidFill>
                  <a:srgbClr val="002060"/>
                </a:solidFill>
                <a:latin typeface="Calibri" panose="020F0502020204030204" pitchFamily="34" charset="0"/>
              </a:rPr>
              <a:t>Современные образовательные технологии как эффективный инструмент достижения планируемых результатов у обучающихся с ограниченными возможностями здоровья</a:t>
            </a:r>
            <a:endParaRPr lang="ru-RU" sz="3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Бабухина Анна Викторовна,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д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оцент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кафедры начального образования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,  </a:t>
            </a:r>
            <a:r>
              <a:rPr lang="ru-RU" sz="1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к.п.н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.  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Научный руководитель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: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Скрипова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Надежда Евгеньевна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,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Заведующий кафедры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начального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образования,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доцент, </a:t>
            </a:r>
            <a:r>
              <a:rPr lang="ru-RU" sz="1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к.п.н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</a:rPr>
              <a:t> 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Челябинск,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65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74687" y="91441"/>
            <a:ext cx="10972800" cy="590550"/>
          </a:xfrm>
        </p:spPr>
        <p:txBody>
          <a:bodyPr anchor="b"/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</a:rPr>
              <a:t>Методология исследования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0175" y="533400"/>
            <a:ext cx="12061825" cy="619442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Цель: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 проанализировать современные образовательные технологии обучения смысловому чтению детей с ограниченными возможностями здоровья, а в частности,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 задержкой психического развития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Объект</a:t>
            </a: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 процесс обучения смысловому чтению детей с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ЗПР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Предмет</a:t>
            </a:r>
            <a:r>
              <a:rPr lang="ru-RU" sz="28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- обучение смысловому чтению младших школьников с задержкой психического развития посредством эффективных современных технологий </a:t>
            </a:r>
            <a:r>
              <a:rPr lang="ru-RU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Гипотеза</a:t>
            </a: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предполагаем, что реализация современных образовательных технологий в обучении смысловому чтению наиболее актуальна в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условиях ФГОС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НОО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с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целью достижения учащимися с задержкой психического развития планируемых результатов освоения адаптированной образовательной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программы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141287"/>
            <a:ext cx="10668000" cy="396875"/>
          </a:xfrm>
        </p:spPr>
        <p:txBody>
          <a:bodyPr anchor="ctr"/>
          <a:lstStyle/>
          <a:p>
            <a:pPr marL="723900" indent="-723900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</a:rPr>
              <a:t>Задачи: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445770" y="538162"/>
            <a:ext cx="12637770" cy="6357937"/>
          </a:xfrm>
        </p:spPr>
        <p:txBody>
          <a:bodyPr/>
          <a:lstStyle/>
          <a:p>
            <a:pPr marL="858837" lvl="1" indent="51435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Выявить составляющие психофизиологические характеристики категории детей с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ЗПР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58837" lvl="1" indent="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Определить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механизмы нарушений смыслового чтения детей с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ЗПР в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образовательном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процессе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58837" lvl="1" indent="51435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Определить средства формирования смыслового чтения у младших школьников с задержкой психического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развития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58837" lvl="1" indent="51435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 Проанализировать передовой педагогический опыт и систематизировать современные образовательные технологии обучения смысловому чтению для достижения планируемых результатов у обучающихся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 ЗПР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58837" lvl="1" indent="51435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</a:rPr>
              <a:t>Проанализировать особенности оценки читательских компетенций обучающихся с задержкой психического развития, представленные в Методических рекомендациях «Текущий контроль успеваемости и промежуточная аттестация в начальной школе», включенных в региональную модельную образовательную программу начального общего образования Челябинской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области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8" y="358775"/>
            <a:ext cx="12192000" cy="1139825"/>
          </a:xfrm>
        </p:spPr>
        <p:txBody>
          <a:bodyPr anchor="b"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ГЛАВА 1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ТЕОРЕТИЧЕСКИЕ И МЕТОДОЛОГИЧЕСКИЕ ОСНОВЫ ИЗУЧЕНИЯ СМЫСЛОВОГО ЧТЕНИЯ У МЛАДШИХ ШКОЛЬНИКОВ С ЗАДЕРЖКОЙ ПСИХИЧЕСКОГО РАЗВИТИЯ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849438"/>
            <a:ext cx="12097820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ru-RU" sz="3200" b="1" dirty="0">
              <a:latin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970497"/>
              </p:ext>
            </p:extLst>
          </p:nvPr>
        </p:nvGraphicFramePr>
        <p:xfrm>
          <a:off x="279918" y="1498600"/>
          <a:ext cx="11653002" cy="8596122"/>
        </p:xfrm>
        <a:graphic>
          <a:graphicData uri="http://schemas.openxmlformats.org/drawingml/2006/table">
            <a:tbl>
              <a:tblPr firstRow="1" firstCol="1" bandRow="1"/>
              <a:tblGrid>
                <a:gridCol w="11653002"/>
              </a:tblGrid>
              <a:tr h="12255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1.1. Общая психолого-педагогическая характеристика младших школьников с задержкой психического развития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Задача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</a:rPr>
                        <a:t> 1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Выявить составляющие психофизиологические характеристики категории детей с ЗПР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«задержка психического развития»</a:t>
                      </a:r>
                    </a:p>
                    <a:p>
                      <a:endParaRPr lang="ru-RU" sz="2400" b="1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Во-первых, это понятие, которое говорит не о стойком и необратимом психическом недоразвитии, а о замедлении его темпа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Во-вторых, дети с задержкой психического развития способны не только принимать и использовать помощь, но и переносить усвоенные навыки умственной деятельности в другие ситуации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100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2930" y="172433"/>
            <a:ext cx="1160907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Варианты </a:t>
            </a:r>
            <a:r>
              <a:rPr lang="ru-RU" sz="2800" b="1" dirty="0">
                <a:solidFill>
                  <a:srgbClr val="002060"/>
                </a:solidFill>
              </a:rPr>
              <a:t>реализации </a:t>
            </a:r>
            <a:r>
              <a:rPr lang="ru-RU" sz="2800" b="1" dirty="0" smtClean="0">
                <a:solidFill>
                  <a:srgbClr val="002060"/>
                </a:solidFill>
              </a:rPr>
              <a:t>программ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7.1. </a:t>
            </a:r>
            <a:r>
              <a:rPr lang="ru-RU" sz="2800" dirty="0" smtClean="0">
                <a:solidFill>
                  <a:srgbClr val="002060"/>
                </a:solidFill>
              </a:rPr>
              <a:t>от </a:t>
            </a:r>
            <a:r>
              <a:rPr lang="ru-RU" sz="2800" dirty="0">
                <a:solidFill>
                  <a:srgbClr val="002060"/>
                </a:solidFill>
              </a:rPr>
              <a:t>практически нормально развивающихся, испытывающих временные и относительно легко устранимые трудности. К данной категории относятся обучающиеся, способные при специальной поддержке на равных обучаться совместно со здоровыми </a:t>
            </a:r>
            <a:r>
              <a:rPr lang="ru-RU" sz="2800" dirty="0" smtClean="0">
                <a:solidFill>
                  <a:srgbClr val="002060"/>
                </a:solidFill>
              </a:rPr>
              <a:t>сверстниками</a:t>
            </a:r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7.2.  </a:t>
            </a:r>
            <a:r>
              <a:rPr lang="ru-RU" sz="2800" dirty="0">
                <a:solidFill>
                  <a:srgbClr val="002060"/>
                </a:solidFill>
              </a:rPr>
              <a:t>до обучающихся с выраженными и сложными по структуре нарушениями когнитивной и аффективно-поведенческой сфер личности. К данной категории относятся обучающиеся, нуждающихся при получении начального общего образования в систематической и комплексной (психолого-медико-педагогической) коррекционной </a:t>
            </a:r>
            <a:r>
              <a:rPr lang="ru-RU" sz="2800" dirty="0" smtClean="0">
                <a:solidFill>
                  <a:srgbClr val="002060"/>
                </a:solidFill>
              </a:rPr>
              <a:t>помощи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8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820" y="175111"/>
            <a:ext cx="117271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Принципы </a:t>
            </a:r>
            <a:r>
              <a:rPr lang="ru-RU" sz="2800" b="1" dirty="0">
                <a:solidFill>
                  <a:srgbClr val="002060"/>
                </a:solidFill>
              </a:rPr>
              <a:t>коррекционно-развивающего </a:t>
            </a:r>
            <a:r>
              <a:rPr lang="ru-RU" sz="2800" b="1" dirty="0" smtClean="0">
                <a:solidFill>
                  <a:srgbClr val="002060"/>
                </a:solidFill>
              </a:rPr>
              <a:t>обучения </a:t>
            </a:r>
          </a:p>
          <a:p>
            <a:pPr algn="r"/>
            <a:r>
              <a:rPr lang="ru-RU" sz="2800" dirty="0" smtClean="0">
                <a:solidFill>
                  <a:srgbClr val="002060"/>
                </a:solidFill>
              </a:rPr>
              <a:t>(по Е.Д. Худенко)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C00000"/>
                </a:solidFill>
              </a:rPr>
              <a:t>Принцип развития динамичности </a:t>
            </a:r>
            <a:r>
              <a:rPr lang="ru-RU" sz="2800" dirty="0" smtClean="0">
                <a:solidFill>
                  <a:srgbClr val="C00000"/>
                </a:solidFill>
              </a:rPr>
              <a:t>- </a:t>
            </a:r>
            <a:r>
              <a:rPr lang="ru-RU" sz="2800" dirty="0">
                <a:solidFill>
                  <a:srgbClr val="002060"/>
                </a:solidFill>
              </a:rPr>
              <a:t>организация </a:t>
            </a:r>
            <a:r>
              <a:rPr lang="ru-RU" sz="2800" dirty="0" smtClean="0">
                <a:solidFill>
                  <a:srgbClr val="002060"/>
                </a:solidFill>
              </a:rPr>
              <a:t>восприятия </a:t>
            </a:r>
            <a:r>
              <a:rPr lang="ru-RU" sz="2800" dirty="0">
                <a:solidFill>
                  <a:srgbClr val="002060"/>
                </a:solidFill>
              </a:rPr>
              <a:t>на высоком уровне трудности для развития механизма компенсации различных психических функций в процессе обработки </a:t>
            </a:r>
            <a:r>
              <a:rPr lang="ru-RU" sz="2800" dirty="0" smtClean="0">
                <a:solidFill>
                  <a:srgbClr val="002060"/>
                </a:solidFill>
              </a:rPr>
              <a:t>информации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C00000"/>
                </a:solidFill>
              </a:rPr>
              <a:t>Принцип </a:t>
            </a:r>
            <a:r>
              <a:rPr lang="ru-RU" sz="2800" dirty="0" smtClean="0">
                <a:solidFill>
                  <a:srgbClr val="C00000"/>
                </a:solidFill>
              </a:rPr>
              <a:t>продуктивности </a:t>
            </a:r>
            <a:r>
              <a:rPr lang="ru-RU" sz="2800" dirty="0">
                <a:solidFill>
                  <a:srgbClr val="C00000"/>
                </a:solidFill>
              </a:rPr>
              <a:t>-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2060"/>
                </a:solidFill>
              </a:rPr>
              <a:t>организация обучения для </a:t>
            </a:r>
            <a:r>
              <a:rPr lang="ru-RU" sz="2800" dirty="0" smtClean="0">
                <a:solidFill>
                  <a:srgbClr val="002060"/>
                </a:solidFill>
              </a:rPr>
              <a:t>развития </a:t>
            </a:r>
            <a:r>
              <a:rPr lang="ru-RU" sz="2800" dirty="0">
                <a:solidFill>
                  <a:srgbClr val="002060"/>
                </a:solidFill>
              </a:rPr>
              <a:t>механизма самостоятельного поиска, выбора и принятия </a:t>
            </a:r>
            <a:r>
              <a:rPr lang="ru-RU" sz="2800" dirty="0" smtClean="0">
                <a:solidFill>
                  <a:srgbClr val="002060"/>
                </a:solidFill>
              </a:rPr>
              <a:t>решения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endParaRPr lang="ru-RU" sz="2800" dirty="0"/>
          </a:p>
          <a:p>
            <a:r>
              <a:rPr lang="ru-RU" sz="2800" dirty="0">
                <a:solidFill>
                  <a:srgbClr val="C00000"/>
                </a:solidFill>
              </a:rPr>
              <a:t>Принцип развития и коррекции высших психических функций и психических </a:t>
            </a:r>
            <a:r>
              <a:rPr lang="ru-RU" sz="2800" dirty="0" smtClean="0">
                <a:solidFill>
                  <a:srgbClr val="C00000"/>
                </a:solidFill>
              </a:rPr>
              <a:t>процессов</a:t>
            </a:r>
            <a:r>
              <a:rPr lang="ru-RU" sz="2800" dirty="0" smtClean="0"/>
              <a:t> </a:t>
            </a:r>
          </a:p>
          <a:p>
            <a:endParaRPr lang="ru-RU" sz="2800" dirty="0"/>
          </a:p>
          <a:p>
            <a:r>
              <a:rPr lang="ru-RU" sz="2800" dirty="0">
                <a:solidFill>
                  <a:srgbClr val="C00000"/>
                </a:solidFill>
              </a:rPr>
              <a:t>Принцип мотивации к учению </a:t>
            </a:r>
            <a:r>
              <a:rPr lang="ru-RU" sz="2800" dirty="0">
                <a:solidFill>
                  <a:srgbClr val="002060"/>
                </a:solidFill>
              </a:rPr>
              <a:t>ориентирует на добровольное включение ученика в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49114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916" y="124819"/>
            <a:ext cx="12192000" cy="1139825"/>
          </a:xfrm>
        </p:spPr>
        <p:txBody>
          <a:bodyPr anchor="b"/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ГЛАВА 1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ТЕОРЕТИЧЕСКИЕ И МЕТОДОЛОГИЧЕСКИЕ ОСНОВЫ ИЗУЧЕНИЯ СМЫСЛОВОГО ЧТЕНИЯ У МЛАДШИХ ШКОЛЬНИКОВ С ЗАДЕРЖКОЙ ПСИХИЧЕСКОГО РАЗВИТИЯ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849438"/>
            <a:ext cx="12097820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ru-RU" sz="3200" b="1" dirty="0">
              <a:latin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221357"/>
              </p:ext>
            </p:extLst>
          </p:nvPr>
        </p:nvGraphicFramePr>
        <p:xfrm>
          <a:off x="185738" y="1337310"/>
          <a:ext cx="11653002" cy="7466365"/>
        </p:xfrm>
        <a:graphic>
          <a:graphicData uri="http://schemas.openxmlformats.org/drawingml/2006/table">
            <a:tbl>
              <a:tblPr firstRow="1" firstCol="1" bandRow="1"/>
              <a:tblGrid>
                <a:gridCol w="11653002"/>
              </a:tblGrid>
              <a:tr h="4095474">
                <a:tc>
                  <a:txBody>
                    <a:bodyPr/>
                    <a:lstStyle/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1.2. Механизмы проявлений нарушений чтения у учащихся с задержкой психического развития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Задача 2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Определить механизмы нарушений смыслового чтения детей с ЗПР в образовательном процессе</a:t>
                      </a:r>
                    </a:p>
                    <a:p>
                      <a:pPr indent="457200" algn="l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Смысловое чтение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вид чтения, который нацелен на понимание читающим смыслового содержания текста. В концепции универсальных учебных действий (</a:t>
                      </a:r>
                      <a:r>
                        <a:rPr lang="ru-RU" sz="2400" kern="120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Асмолов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А.Г., </a:t>
                      </a:r>
                      <a:r>
                        <a:rPr lang="ru-RU" sz="2400" kern="120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Бурменская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Г.В., Володарская И.А. и др.) </a:t>
                      </a:r>
                    </a:p>
                    <a:p>
                      <a:pPr indent="457200"/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Выделены действия смыслового чтения, связанные с: </a:t>
                      </a:r>
                    </a:p>
                    <a:p>
                      <a:pPr indent="457200"/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 осмыслением цели и выбором вида чтения в зависимости от коммуникативной задачи</a:t>
                      </a:r>
                    </a:p>
                    <a:p>
                      <a:pPr indent="457200"/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 определением основной и второстепенной информации</a:t>
                      </a:r>
                    </a:p>
                    <a:p>
                      <a:pPr indent="457200"/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 формулированием проблемы и главной идеи текста </a:t>
                      </a: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679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806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54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780" y="124819"/>
            <a:ext cx="11666220" cy="1139825"/>
          </a:xfrm>
        </p:spPr>
        <p:txBody>
          <a:bodyPr anchor="b"/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ГЛАВА 1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ТЕОРЕТИЧЕСКИЕ И МЕТОДОЛОГИЧЕСКИЕ ОСНОВЫ ИЗУЧЕНИЯ СМЫСЛОВОГО ЧТЕНИЯ У МЛАДШИХ ШКОЛЬНИКОВ С ЗАДЕРЖКОЙ ПСИХИЧЕСКОГО РАЗВИТИЯ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849438"/>
            <a:ext cx="12097820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ru-RU" sz="3200" b="1" dirty="0">
              <a:latin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32890"/>
              </p:ext>
            </p:extLst>
          </p:nvPr>
        </p:nvGraphicFramePr>
        <p:xfrm>
          <a:off x="185738" y="1337310"/>
          <a:ext cx="11653002" cy="7588285"/>
        </p:xfrm>
        <a:graphic>
          <a:graphicData uri="http://schemas.openxmlformats.org/drawingml/2006/table">
            <a:tbl>
              <a:tblPr firstRow="1" firstCol="1" bandRow="1"/>
              <a:tblGrid>
                <a:gridCol w="11653002"/>
              </a:tblGrid>
              <a:tr h="4095474">
                <a:tc>
                  <a:txBody>
                    <a:bodyPr/>
                    <a:lstStyle/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1.2. Механизмы проявлений нарушений чтения у учащихся с задержкой психического развития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Задача 2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Определить механизмы нарушений смыслового чтения детей с ЗПР в образовательном процессе</a:t>
                      </a:r>
                    </a:p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Фазы</a:t>
                      </a:r>
                      <a:r>
                        <a:rPr lang="ru-RU" sz="2000" b="1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смыслового чтения:</a:t>
                      </a:r>
                      <a:endParaRPr lang="ru-RU" sz="20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457200"/>
                      <a:r>
                        <a:rPr lang="ru-RU" sz="20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Первая фаза </a:t>
                      </a:r>
                      <a:r>
                        <a:rPr lang="ru-RU" sz="20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i="1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предчтение</a:t>
                      </a:r>
                      <a:r>
                        <a:rPr lang="ru-RU" sz="20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это восприятие текста, раскрытие его содержания и смысла</a:t>
                      </a:r>
                    </a:p>
                    <a:p>
                      <a:pPr indent="457200"/>
                      <a:r>
                        <a:rPr lang="ru-RU" sz="20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Вторая фаза </a:t>
                      </a:r>
                      <a:r>
                        <a:rPr lang="ru-RU" sz="20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(чтение)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это извлечение смысла, объяснение найденных фактов, интерпретация текста </a:t>
                      </a:r>
                    </a:p>
                    <a:p>
                      <a:pPr indent="457200"/>
                      <a:r>
                        <a:rPr lang="ru-RU" sz="20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Третья фаза </a:t>
                      </a:r>
                      <a:r>
                        <a:rPr lang="ru-RU" sz="20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i="1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постчтение</a:t>
                      </a:r>
                      <a:r>
                        <a:rPr lang="ru-RU" sz="20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это создание собственного нового смысла</a:t>
                      </a:r>
                    </a:p>
                    <a:p>
                      <a:pPr indent="457200"/>
                      <a:r>
                        <a:rPr lang="ru-RU" sz="2000" b="1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Виды смыслового чтения:</a:t>
                      </a:r>
                      <a:endParaRPr lang="ru-RU" sz="20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45720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20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ознакомительное чтение</a:t>
                      </a:r>
                    </a:p>
                    <a:p>
                      <a:pPr indent="45720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20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поисковое/просмотровое (выборочное) чтение</a:t>
                      </a:r>
                    </a:p>
                    <a:p>
                      <a:pPr indent="45720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20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изучающее (критическое) чтение</a:t>
                      </a:r>
                      <a:endParaRPr lang="ru-RU" sz="20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45720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20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рефлексивное (вдумчивое, медленное, художественное) чтение</a:t>
                      </a:r>
                      <a:endParaRPr lang="ru-RU" sz="2000" b="1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679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806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10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780" y="358775"/>
            <a:ext cx="11510010" cy="1139825"/>
          </a:xfrm>
        </p:spPr>
        <p:txBody>
          <a:bodyPr anchor="b"/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ГЛАВА 1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ТЕОРЕТИЧЕСКИЕ И МЕТОДОЛОГИЧЕСКИЕ ОСНОВЫ ИЗУЧЕНИЯ СМЫСЛОВОГО ЧТЕНИЯ У МЛАДШИХ ШКОЛЬНИКОВ С ЗАДЕРЖКОЙ ПСИХИЧЕСКОГО РАЗВИТИЯ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849438"/>
            <a:ext cx="12097820" cy="4267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ru-RU" sz="3200" b="1" dirty="0">
              <a:latin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618583"/>
              </p:ext>
            </p:extLst>
          </p:nvPr>
        </p:nvGraphicFramePr>
        <p:xfrm>
          <a:off x="279918" y="1498600"/>
          <a:ext cx="11653002" cy="8370570"/>
        </p:xfrm>
        <a:graphic>
          <a:graphicData uri="http://schemas.openxmlformats.org/drawingml/2006/table">
            <a:tbl>
              <a:tblPr firstRow="1" firstCol="1" bandRow="1"/>
              <a:tblGrid>
                <a:gridCol w="11653002"/>
              </a:tblGrid>
              <a:tr h="2536190">
                <a:tc>
                  <a:txBody>
                    <a:bodyPr/>
                    <a:lstStyle/>
                    <a:p>
                      <a:pPr marL="0" marR="0" lvl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1.3. Специфика смыслового чтения как </a:t>
                      </a:r>
                      <a:r>
                        <a:rPr lang="ru-RU" sz="280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метапредметного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планируемого результата адаптированной образовательной программы начального общего образования обучающихся с задержкой психического развития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Задача 3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Определить средства формирования смыслового чтения у младших школьников с задержкой психического</a:t>
                      </a:r>
                      <a:r>
                        <a:rPr lang="ru-RU" sz="2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развития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Овладение навыками смыслового чтения посредством:</a:t>
                      </a:r>
                    </a:p>
                    <a:p>
                      <a:pPr marL="28575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рецептивной</a:t>
                      </a:r>
                    </a:p>
                    <a:p>
                      <a:pPr marL="28575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репродуктивной </a:t>
                      </a:r>
                    </a:p>
                    <a:p>
                      <a:pPr marL="28575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продуктивной деятельности</a:t>
                      </a:r>
                      <a:endParaRPr lang="ru-RU" sz="2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1100">
                <a:tc>
                  <a:txBody>
                    <a:bodyPr/>
                    <a:lstStyle/>
                    <a:p>
                      <a:pPr algn="just">
                        <a:lnSpc>
                          <a:spcPct val="14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70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1056</Words>
  <Application>Microsoft Office PowerPoint</Application>
  <PresentationFormat>Широкоэкранный</PresentationFormat>
  <Paragraphs>126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Garamond</vt:lpstr>
      <vt:lpstr>Times New Roman</vt:lpstr>
      <vt:lpstr>Wingdings</vt:lpstr>
      <vt:lpstr>Край</vt:lpstr>
      <vt:lpstr>  Государственное бюджетное учреждение дополнительного профессионального образования «Челябинский институт переподготовки и повышения квалификации  работников образования» Кафедра  специального (коррекционного) образования </vt:lpstr>
      <vt:lpstr>Методология исследования</vt:lpstr>
      <vt:lpstr>Задачи:</vt:lpstr>
      <vt:lpstr>ГЛАВА 1. ТЕОРЕТИЧЕСКИЕ И МЕТОДОЛОГИЧЕСКИЕ ОСНОВЫ ИЗУЧЕНИЯ СМЫСЛОВОГО ЧТЕНИЯ У МЛАДШИХ ШКОЛЬНИКОВ С ЗАДЕРЖКОЙ ПСИХИЧЕСКОГО РАЗВИТИЯ</vt:lpstr>
      <vt:lpstr>Презентация PowerPoint</vt:lpstr>
      <vt:lpstr>Презентация PowerPoint</vt:lpstr>
      <vt:lpstr>ГЛАВА 1. ТЕОРЕТИЧЕСКИЕ И МЕТОДОЛОГИЧЕСКИЕ ОСНОВЫ ИЗУЧЕНИЯ СМЫСЛОВОГО ЧТЕНИЯ У МЛАДШИХ ШКОЛЬНИКОВ С ЗАДЕРЖКОЙ ПСИХИЧЕСКОГО РАЗВИТИЯ</vt:lpstr>
      <vt:lpstr>ГЛАВА 1. ТЕОРЕТИЧЕСКИЕ И МЕТОДОЛОГИЧЕСКИЕ ОСНОВЫ ИЗУЧЕНИЯ СМЫСЛОВОГО ЧТЕНИЯ У МЛАДШИХ ШКОЛЬНИКОВ С ЗАДЕРЖКОЙ ПСИХИЧЕСКОГО РАЗВИТИЯ</vt:lpstr>
      <vt:lpstr>ГЛАВА 1. ТЕОРЕТИЧЕСКИЕ И МЕТОДОЛОГИЧЕСКИЕ ОСНОВЫ ИЗУЧЕНИЯ СМЫСЛОВОГО ЧТЕНИЯ У МЛАДШИХ ШКОЛЬНИКОВ С ЗАДЕРЖКОЙ ПСИХИЧЕСКОГО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Государственное бюджетное учреждение дополнительного профессионального образования «Челябинский институт переподготовки и повышения квалификации  работников образования» Кафедра  специального (коррекционного) образования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</dc:title>
  <dc:creator>Татьяна Мажитова</dc:creator>
  <cp:lastModifiedBy>Анна В. Бабухина</cp:lastModifiedBy>
  <cp:revision>56</cp:revision>
  <dcterms:created xsi:type="dcterms:W3CDTF">2015-10-10T15:04:16Z</dcterms:created>
  <dcterms:modified xsi:type="dcterms:W3CDTF">2018-05-23T07:06:46Z</dcterms:modified>
</cp:coreProperties>
</file>