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04" r:id="rId2"/>
    <p:sldId id="534" r:id="rId3"/>
    <p:sldId id="540" r:id="rId4"/>
    <p:sldId id="554" r:id="rId5"/>
    <p:sldId id="541" r:id="rId6"/>
    <p:sldId id="542" r:id="rId7"/>
    <p:sldId id="543" r:id="rId8"/>
    <p:sldId id="548" r:id="rId9"/>
    <p:sldId id="549" r:id="rId10"/>
    <p:sldId id="545" r:id="rId11"/>
    <p:sldId id="546" r:id="rId12"/>
    <p:sldId id="550" r:id="rId13"/>
    <p:sldId id="551" r:id="rId14"/>
    <p:sldId id="552" r:id="rId15"/>
    <p:sldId id="553" r:id="rId16"/>
    <p:sldId id="547" r:id="rId17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950"/>
    <a:srgbClr val="516135"/>
    <a:srgbClr val="748A4C"/>
    <a:srgbClr val="C7E88D"/>
    <a:srgbClr val="9BBB59"/>
    <a:srgbClr val="0000FF"/>
    <a:srgbClr val="EDF8D8"/>
    <a:srgbClr val="0066FF"/>
    <a:srgbClr val="E2DD9A"/>
    <a:srgbClr val="B3D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6412" autoAdjust="0"/>
  </p:normalViewPr>
  <p:slideViewPr>
    <p:cSldViewPr>
      <p:cViewPr>
        <p:scale>
          <a:sx n="59" d="100"/>
          <a:sy n="59" d="100"/>
        </p:scale>
        <p:origin x="-504" y="2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7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35" y="2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r">
              <a:defRPr sz="1200"/>
            </a:lvl1pPr>
          </a:lstStyle>
          <a:p>
            <a:fld id="{83C8D28F-319D-4D97-AB65-EC0C509D39B6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5695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35" y="9515695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r">
              <a:defRPr sz="1200"/>
            </a:lvl1pPr>
          </a:lstStyle>
          <a:p>
            <a:fld id="{26B9C9B1-CC84-431A-B9FB-E1D94DD45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5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5" y="2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r">
              <a:defRPr sz="1200"/>
            </a:lvl1pPr>
          </a:lstStyle>
          <a:p>
            <a:fld id="{EDD2132F-5B41-4F69-97DE-5721A3871349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2538"/>
            <a:ext cx="60055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7" tIns="46209" rIns="92417" bIns="462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821928"/>
            <a:ext cx="5511174" cy="3944047"/>
          </a:xfrm>
          <a:prstGeom prst="rect">
            <a:avLst/>
          </a:prstGeom>
        </p:spPr>
        <p:txBody>
          <a:bodyPr vert="horz" lIns="92417" tIns="46209" rIns="92417" bIns="462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5695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5" y="9515695"/>
            <a:ext cx="2985621" cy="503018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r">
              <a:defRPr sz="1200"/>
            </a:lvl1pPr>
          </a:lstStyle>
          <a:p>
            <a:fld id="{B1AA32B0-F21B-41C9-A272-73CE5B852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3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2538"/>
            <a:ext cx="6005513" cy="33797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32B0-F21B-41C9-A272-73CE5B8526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4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2459596" y="1628800"/>
            <a:ext cx="9721080" cy="262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endParaRPr lang="ru-RU" altLang="ru-RU" sz="3200" b="1" dirty="0">
              <a:solidFill>
                <a:srgbClr val="5161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83432" y="3140968"/>
            <a:ext cx="8460940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втор: </a:t>
            </a:r>
            <a:r>
              <a:rPr lang="ru-RU" dirty="0" err="1" smtClean="0">
                <a:solidFill>
                  <a:schemeClr val="tx1"/>
                </a:solidFill>
              </a:rPr>
              <a:t>АмосоваТатьяна</a:t>
            </a:r>
            <a:r>
              <a:rPr lang="ru-RU" dirty="0" smtClean="0">
                <a:solidFill>
                  <a:schemeClr val="tx1"/>
                </a:solidFill>
              </a:rPr>
              <a:t> Александровна, МБОУ «гимназия №48 </a:t>
            </a:r>
            <a:r>
              <a:rPr lang="ru-RU" dirty="0" err="1" smtClean="0">
                <a:solidFill>
                  <a:schemeClr val="tx1"/>
                </a:solidFill>
              </a:rPr>
              <a:t>г.Челябинска</a:t>
            </a:r>
            <a:r>
              <a:rPr lang="ru-RU" dirty="0" smtClean="0">
                <a:solidFill>
                  <a:schemeClr val="tx1"/>
                </a:solidFill>
              </a:rPr>
              <a:t>», доцент кафедры французского языка и методике обучения французскому языка </a:t>
            </a:r>
            <a:r>
              <a:rPr lang="ru-RU" dirty="0" err="1" smtClean="0">
                <a:solidFill>
                  <a:schemeClr val="tx1"/>
                </a:solidFill>
              </a:rPr>
              <a:t>ЮУрГППУ</a:t>
            </a:r>
            <a:r>
              <a:rPr lang="ru-RU" dirty="0" smtClean="0">
                <a:solidFill>
                  <a:schemeClr val="tx1"/>
                </a:solidFill>
              </a:rPr>
              <a:t>, к.ф.н.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9596" y="-675456"/>
            <a:ext cx="8928992" cy="43204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Формирование функциональной грамотности </a:t>
            </a:r>
            <a:br>
              <a:rPr lang="ru-RU" sz="3600" b="1" dirty="0" smtClean="0"/>
            </a:br>
            <a:r>
              <a:rPr lang="ru-RU" sz="3600" b="1" dirty="0" smtClean="0"/>
              <a:t>через текстовые задания ОГЭ </a:t>
            </a:r>
            <a:br>
              <a:rPr lang="ru-RU" sz="3600" b="1" dirty="0" smtClean="0"/>
            </a:br>
            <a:r>
              <a:rPr lang="ru-RU" sz="3600" b="1" dirty="0" smtClean="0"/>
              <a:t>(личное </a:t>
            </a:r>
            <a:r>
              <a:rPr lang="ru-RU" sz="3600" b="1" dirty="0" smtClean="0"/>
              <a:t> письмо, французский </a:t>
            </a:r>
            <a:r>
              <a:rPr lang="ru-RU" sz="3600" b="1" dirty="0" smtClean="0"/>
              <a:t>язык)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3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9158808" cy="1156990"/>
          </a:xfrm>
        </p:spPr>
        <p:txBody>
          <a:bodyPr>
            <a:normAutofit/>
          </a:bodyPr>
          <a:lstStyle/>
          <a:p>
            <a:r>
              <a:rPr lang="ru-RU" dirty="0" smtClean="0"/>
              <a:t>Благодарность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424" y="1600201"/>
            <a:ext cx="10670976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Благодарность за письмо оформляется на следующей строке после обращения. </a:t>
            </a:r>
          </a:p>
          <a:p>
            <a:pPr marL="0" indent="0" algn="r">
              <a:buNone/>
            </a:pPr>
            <a:r>
              <a:rPr lang="fr-FR" dirty="0"/>
              <a:t>Le vingt-et-un janvier, Moscou</a:t>
            </a:r>
            <a:endParaRPr lang="ru-RU" dirty="0"/>
          </a:p>
          <a:p>
            <a:pPr marL="0" indent="0">
              <a:buNone/>
            </a:pPr>
            <a:r>
              <a:rPr lang="fr-FR" dirty="0" smtClean="0"/>
              <a:t>Chère Lucie, </a:t>
            </a:r>
            <a:endParaRPr lang="ru-RU" dirty="0"/>
          </a:p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Merci pour ta lettre. </a:t>
            </a:r>
            <a:r>
              <a:rPr lang="ru-RU" b="1" dirty="0"/>
              <a:t>(спасибо за твое письмо)</a:t>
            </a:r>
            <a:endParaRPr lang="fr-FR" b="1" dirty="0"/>
          </a:p>
          <a:p>
            <a:pPr marL="0" indent="0">
              <a:buNone/>
            </a:pPr>
            <a:r>
              <a:rPr lang="ru-RU" dirty="0"/>
              <a:t>или</a:t>
            </a:r>
          </a:p>
          <a:p>
            <a:pPr marL="0" indent="0">
              <a:buNone/>
            </a:pPr>
            <a:r>
              <a:rPr lang="fr-FR" b="1" dirty="0"/>
              <a:t>Je te remercie pour ta lettre que je viens de recevoir</a:t>
            </a:r>
            <a:r>
              <a:rPr lang="ru-RU" b="1" dirty="0"/>
              <a:t> (я благодарю тебя за письмо, которое я только что получил)</a:t>
            </a:r>
            <a:r>
              <a:rPr lang="fr-FR" b="1" dirty="0"/>
              <a:t> </a:t>
            </a:r>
            <a:r>
              <a:rPr lang="ru-RU" dirty="0"/>
              <a:t>или </a:t>
            </a:r>
            <a:r>
              <a:rPr lang="fr-FR" b="1" dirty="0"/>
              <a:t>je viens de recevoir ta lettre, merci</a:t>
            </a:r>
            <a:r>
              <a:rPr lang="ru-RU" b="1" dirty="0"/>
              <a:t> (</a:t>
            </a:r>
            <a:r>
              <a:rPr lang="ru-RU" dirty="0"/>
              <a:t>я только что получил твое письмо, спасибо)</a:t>
            </a:r>
            <a:r>
              <a:rPr lang="fr-FR" b="1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Фраза типа: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suis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contente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recevoir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(я рад получить твое письмо) –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не является благодарностью!</a:t>
            </a:r>
          </a:p>
          <a:p>
            <a:pPr>
              <a:defRPr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93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9158808" cy="11569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</a:t>
            </a:r>
            <a:r>
              <a:rPr lang="ru-RU" b="1" dirty="0" err="1" smtClean="0"/>
              <a:t>сылка</a:t>
            </a:r>
            <a:r>
              <a:rPr lang="ru-RU" b="1" dirty="0" smtClean="0"/>
              <a:t> </a:t>
            </a:r>
            <a:r>
              <a:rPr lang="ru-RU" b="1" dirty="0"/>
              <a:t>на предыдущие контакты; благодарность за полученное письмо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448" y="1600201"/>
            <a:ext cx="1045495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Благодарность за полученное письмо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ссылкой на предыдущие контакты!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Ссылка на предыдущие контакты оформляется сразу за благодарностью.</a:t>
            </a:r>
          </a:p>
          <a:p>
            <a:pPr marL="0" indent="0" algn="r">
              <a:buNone/>
            </a:pPr>
            <a:r>
              <a:rPr lang="fr-FR" dirty="0"/>
              <a:t>Le vingt-et-un janvier, Moscou</a:t>
            </a:r>
            <a:endParaRPr lang="ru-RU" dirty="0"/>
          </a:p>
          <a:p>
            <a:pPr marL="0" indent="0">
              <a:buNone/>
            </a:pPr>
            <a:r>
              <a:rPr lang="fr-FR" dirty="0" smtClean="0"/>
              <a:t>Chère Lucie, </a:t>
            </a:r>
            <a:endParaRPr lang="ru-RU" dirty="0"/>
          </a:p>
          <a:p>
            <a:pPr marL="0" indent="0">
              <a:buNone/>
            </a:pPr>
            <a:r>
              <a:rPr lang="fr-FR" dirty="0"/>
              <a:t>Merci pour ta lettre.</a:t>
            </a:r>
            <a:r>
              <a:rPr lang="ru-RU" dirty="0"/>
              <a:t> </a:t>
            </a:r>
            <a:r>
              <a:rPr lang="fr-F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suis toujours content/e d’avoir de tes nouvelle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 всегда рад получить от тебя новости)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Je suis content/e de recevoir ta nouvelle lettre.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tes lettres)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 рад(а) получить от тебя новое письмо (письма)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Ta dernière lettre m’a beaucoup surpris/e.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(твое последнее письмо меня очень удивило)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Фраза: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Pardon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repondre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не является ссылкой на предыдущие контакты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23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 на поставленные 3 вопроса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/>
              <a:t>От ссылки на предыдущие контакты нужно плавно перейти к ответам на вопросы. </a:t>
            </a:r>
          </a:p>
          <a:p>
            <a:pPr marL="0" indent="0" algn="r">
              <a:buNone/>
            </a:pPr>
            <a:r>
              <a:rPr lang="fr-FR" sz="3400" dirty="0"/>
              <a:t>Le vingt-et-un janvier, Moscou</a:t>
            </a:r>
            <a:endParaRPr lang="ru-RU" sz="3400" dirty="0"/>
          </a:p>
          <a:p>
            <a:pPr marL="0" indent="0">
              <a:buNone/>
            </a:pPr>
            <a:r>
              <a:rPr lang="fr-FR" sz="3400" dirty="0" smtClean="0"/>
              <a:t>Chère Lucie, </a:t>
            </a:r>
            <a:endParaRPr lang="ru-RU" sz="3400" dirty="0"/>
          </a:p>
          <a:p>
            <a:pPr marL="0" indent="0">
              <a:buNone/>
            </a:pPr>
            <a:r>
              <a:rPr lang="fr-FR" sz="3400" dirty="0"/>
              <a:t>Merci pour ta lettre.</a:t>
            </a:r>
            <a:r>
              <a:rPr lang="ru-RU" sz="3400" dirty="0"/>
              <a:t> </a:t>
            </a:r>
            <a:r>
              <a:rPr lang="fr-FR" sz="3400" dirty="0">
                <a:cs typeface="Arial" panose="020B0604020202020204" pitchFamily="34" charset="0"/>
              </a:rPr>
              <a:t>Je suis toujours content/e d’avoir de tes nouvelles.</a:t>
            </a:r>
            <a:r>
              <a:rPr lang="ru-RU" sz="3400" dirty="0">
                <a:cs typeface="Arial" panose="020B0604020202020204" pitchFamily="34" charset="0"/>
              </a:rPr>
              <a:t> </a:t>
            </a:r>
            <a:endParaRPr lang="fr-FR" sz="3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400" b="1" u="sng" dirty="0">
                <a:solidFill>
                  <a:srgbClr val="FF0000"/>
                </a:solidFill>
                <a:cs typeface="Arial" panose="020B0604020202020204" pitchFamily="34" charset="0"/>
              </a:rPr>
              <a:t>Dans ta lettre tu me pose des questions, alors je </a:t>
            </a:r>
            <a:r>
              <a:rPr lang="fr-FR" sz="34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réponds</a:t>
            </a:r>
            <a:r>
              <a:rPr lang="fr-FR" sz="3400" b="1" u="sng" dirty="0">
                <a:solidFill>
                  <a:srgbClr val="FF0000"/>
                </a:solidFill>
                <a:cs typeface="Arial" panose="020B0604020202020204" pitchFamily="34" charset="0"/>
              </a:rPr>
              <a:t>. </a:t>
            </a:r>
            <a:r>
              <a:rPr lang="ru-RU" sz="3400" b="1" dirty="0">
                <a:cs typeface="Arial" panose="020B0604020202020204" pitchFamily="34" charset="0"/>
              </a:rPr>
              <a:t>(</a:t>
            </a:r>
            <a:r>
              <a:rPr lang="ru-RU" sz="3400" dirty="0">
                <a:cs typeface="Arial" panose="020B0604020202020204" pitchFamily="34" charset="0"/>
              </a:rPr>
              <a:t>в своем письме ты задаешь мне вопросы, я отвечу) …</a:t>
            </a:r>
            <a:endParaRPr lang="ru-RU" sz="3400" dirty="0"/>
          </a:p>
          <a:p>
            <a:r>
              <a:rPr lang="ru-RU" sz="3400" dirty="0"/>
              <a:t>Ответы на вопросы можно оформить в виде отдельных абзацев, Но 1 предложение не может быть выделено в отдельный абзац, если только оно не распространённое. </a:t>
            </a:r>
          </a:p>
          <a:p>
            <a:r>
              <a:rPr lang="ru-RU" sz="3400" dirty="0"/>
              <a:t>Ответы на вопросы могут быть выделены в отдельные абзацы если это не противоречит логике письма.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0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Ответ на вопрос типа:</a:t>
            </a:r>
          </a:p>
          <a:p>
            <a:r>
              <a:rPr lang="fr-FR" i="1" dirty="0"/>
              <a:t>Je ne sais pas</a:t>
            </a:r>
            <a:r>
              <a:rPr lang="ru-RU" i="1" dirty="0"/>
              <a:t> (я не знаю) </a:t>
            </a:r>
            <a:r>
              <a:rPr lang="fr-FR" i="1" dirty="0"/>
              <a:t> </a:t>
            </a:r>
            <a:r>
              <a:rPr lang="ru-RU" b="1" i="1" dirty="0"/>
              <a:t>не будет </a:t>
            </a:r>
            <a:r>
              <a:rPr lang="ru-RU" b="1" i="1" dirty="0" err="1"/>
              <a:t>защитан</a:t>
            </a:r>
            <a:r>
              <a:rPr lang="ru-RU" b="1" i="1" dirty="0"/>
              <a:t> «-»</a:t>
            </a:r>
          </a:p>
          <a:p>
            <a:r>
              <a:rPr lang="fr-FR" i="1" dirty="0"/>
              <a:t>Je ne sais pas qu’est-ce que c’est.</a:t>
            </a:r>
            <a:r>
              <a:rPr lang="ru-RU" i="1" dirty="0"/>
              <a:t> (я не знаю что это)</a:t>
            </a:r>
            <a:r>
              <a:rPr lang="fr-FR" i="1" dirty="0"/>
              <a:t> </a:t>
            </a:r>
            <a:endParaRPr lang="fr-FR" dirty="0"/>
          </a:p>
          <a:p>
            <a:r>
              <a:rPr lang="fr-FR" dirty="0"/>
              <a:t>• </a:t>
            </a:r>
            <a:r>
              <a:rPr lang="fr-FR" i="1" dirty="0"/>
              <a:t>Je ne comprends pas c’est quoi. </a:t>
            </a:r>
            <a:r>
              <a:rPr lang="ru-RU" dirty="0"/>
              <a:t>(я не понимаю что это)</a:t>
            </a:r>
          </a:p>
          <a:p>
            <a:r>
              <a:rPr lang="ru-RU" b="1" dirty="0"/>
              <a:t>Будет оценен «+/-» как неполный </a:t>
            </a:r>
            <a:endParaRPr lang="ru-RU" dirty="0"/>
          </a:p>
          <a:p>
            <a:r>
              <a:rPr lang="ru-RU" dirty="0"/>
              <a:t>Если участник ответит </a:t>
            </a:r>
            <a:r>
              <a:rPr lang="fr-FR" dirty="0"/>
              <a:t>•</a:t>
            </a:r>
            <a:r>
              <a:rPr lang="fr-FR" i="1" dirty="0"/>
              <a:t>Je ne sais pas, mais je crois que c’est bon. </a:t>
            </a:r>
            <a:r>
              <a:rPr lang="ru-RU" dirty="0"/>
              <a:t> Ответ засчитают и признаю полным «</a:t>
            </a:r>
            <a:r>
              <a:rPr lang="ru-RU" b="1" dirty="0"/>
              <a:t>+»</a:t>
            </a:r>
            <a:r>
              <a:rPr lang="ru-RU" dirty="0"/>
              <a:t>, так как есть распространенность и оценка автора.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ЗАДАВАТЬ ВОПРОСЫ на ОГЭ НЕ НУЖНО!!! Экзамен этого не требует!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79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Ссылка на последующие контакты и завершающая фраза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Ссылка на последующие контакты оформляется после того как заданы вопросы автору. </a:t>
            </a:r>
          </a:p>
          <a:p>
            <a:r>
              <a:rPr lang="ru-RU" dirty="0"/>
              <a:t>Фраза типа: «извини, мне нужно идти» – не является ссылкой на последующие контакты.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dirty="0"/>
              <a:t>Le vingt-et-un janvier, Moscou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Chère Lucie, 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Merci pour ta lettre.</a:t>
            </a:r>
            <a:r>
              <a:rPr lang="ru-RU" dirty="0"/>
              <a:t> </a:t>
            </a:r>
            <a:r>
              <a:rPr lang="fr-FR" dirty="0">
                <a:cs typeface="Arial" panose="020B0604020202020204" pitchFamily="34" charset="0"/>
              </a:rPr>
              <a:t>Je suis toujours content/e d’avoir de tes nouvelles.</a:t>
            </a:r>
            <a:r>
              <a:rPr lang="ru-RU" dirty="0">
                <a:cs typeface="Arial" panose="020B0604020202020204" pitchFamily="34" charset="0"/>
              </a:rPr>
              <a:t> </a:t>
            </a:r>
            <a:endParaRPr lang="fr-FR" b="1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cs typeface="Arial" panose="020B0604020202020204" pitchFamily="34" charset="0"/>
              </a:rPr>
              <a:t>Dans ta lettre tu me pose des questions, alors je </a:t>
            </a:r>
            <a:r>
              <a:rPr lang="fr-FR" dirty="0" smtClean="0">
                <a:cs typeface="Arial" panose="020B0604020202020204" pitchFamily="34" charset="0"/>
              </a:rPr>
              <a:t>réponds</a:t>
            </a:r>
            <a:r>
              <a:rPr lang="fr-FR" dirty="0">
                <a:cs typeface="Arial" panose="020B0604020202020204" pitchFamily="34" charset="0"/>
              </a:rPr>
              <a:t>.</a:t>
            </a:r>
            <a:r>
              <a:rPr lang="ru-RU" dirty="0">
                <a:cs typeface="Arial" panose="020B0604020202020204" pitchFamily="34" charset="0"/>
              </a:rPr>
              <a:t> 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…..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u="sng" dirty="0">
                <a:solidFill>
                  <a:srgbClr val="FF0000"/>
                </a:solidFill>
                <a:cs typeface="Arial" panose="020B0604020202020204" pitchFamily="34" charset="0"/>
              </a:rPr>
              <a:t>J’attends tes nouvelles / ta lettre/ ta </a:t>
            </a:r>
            <a:r>
              <a:rPr lang="fr-FR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réponse</a:t>
            </a:r>
            <a:r>
              <a:rPr lang="fr-FR" b="1" dirty="0">
                <a:cs typeface="Arial" panose="020B0604020202020204" pitchFamily="34" charset="0"/>
              </a:rPr>
              <a:t>, </a:t>
            </a:r>
            <a:r>
              <a:rPr lang="ru-RU" dirty="0">
                <a:cs typeface="Arial" panose="020B0604020202020204" pitchFamily="34" charset="0"/>
              </a:rPr>
              <a:t>(жду твоих новостей/твоего письма/твоего ответа)</a:t>
            </a:r>
          </a:p>
          <a:p>
            <a:pPr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Далее на отдельной строке оформляется завершающая фраза, после которой должна стоять запятая (ее отсутствие – пунктуационная ошибка)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u="sng" dirty="0">
                <a:solidFill>
                  <a:srgbClr val="FF0000"/>
                </a:solidFill>
                <a:cs typeface="Arial" panose="020B0604020202020204" pitchFamily="34" charset="0"/>
              </a:rPr>
              <a:t>Bises/bisous/amitié</a:t>
            </a:r>
            <a:r>
              <a:rPr lang="fr-FR" b="1" dirty="0">
                <a:cs typeface="Arial" panose="020B0604020202020204" pitchFamily="34" charset="0"/>
              </a:rPr>
              <a:t>, </a:t>
            </a:r>
            <a:r>
              <a:rPr lang="ru-RU" dirty="0"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cs typeface="Arial" panose="020B0604020202020204" pitchFamily="34" charset="0"/>
              </a:rPr>
              <a:t>После завершающей фразы, </a:t>
            </a:r>
            <a:r>
              <a:rPr lang="ru-RU" b="1" dirty="0">
                <a:cs typeface="Arial" panose="020B0604020202020204" pitchFamily="34" charset="0"/>
              </a:rPr>
              <a:t>на следующей строке ставиться подпись – только имя, без знаков препинания!!!!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072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fr-FR" dirty="0"/>
              <a:t>Le vingt-et-un janvier, Moscou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Chère Lucie, 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Merci pour ta lettre.</a:t>
            </a:r>
            <a:r>
              <a:rPr lang="ru-RU" dirty="0"/>
              <a:t> </a:t>
            </a:r>
            <a:r>
              <a:rPr lang="fr-FR" dirty="0">
                <a:cs typeface="Arial" panose="020B0604020202020204" pitchFamily="34" charset="0"/>
              </a:rPr>
              <a:t>Je suis toujours content/e d’avoir de tes nouvelles.</a:t>
            </a:r>
            <a:r>
              <a:rPr lang="ru-RU" dirty="0">
                <a:cs typeface="Arial" panose="020B0604020202020204" pitchFamily="34" charset="0"/>
              </a:rPr>
              <a:t> </a:t>
            </a:r>
            <a:endParaRPr lang="fr-FR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cs typeface="Arial" panose="020B0604020202020204" pitchFamily="34" charset="0"/>
              </a:rPr>
              <a:t>Dans ta lettre tu me pose des questions, alors je </a:t>
            </a:r>
            <a:r>
              <a:rPr lang="fr-FR" dirty="0" smtClean="0">
                <a:cs typeface="Arial" panose="020B0604020202020204" pitchFamily="34" charset="0"/>
              </a:rPr>
              <a:t>réponds</a:t>
            </a:r>
            <a:r>
              <a:rPr lang="fr-FR" dirty="0">
                <a:cs typeface="Arial" panose="020B0604020202020204" pitchFamily="34" charset="0"/>
              </a:rPr>
              <a:t>.</a:t>
            </a:r>
            <a:r>
              <a:rPr lang="ru-RU" dirty="0">
                <a:cs typeface="Arial" panose="020B0604020202020204" pitchFamily="34" charset="0"/>
              </a:rPr>
              <a:t> 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cs typeface="Arial" panose="020B0604020202020204" pitchFamily="34" charset="0"/>
              </a:rPr>
              <a:t>J’attends tes nouvelles, </a:t>
            </a:r>
            <a:endParaRPr lang="ru-RU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cs typeface="Arial" panose="020B0604020202020204" pitchFamily="34" charset="0"/>
              </a:rPr>
              <a:t>Bises, </a:t>
            </a:r>
            <a:r>
              <a:rPr lang="ru-RU" dirty="0"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cs typeface="Arial" panose="020B0604020202020204" pitchFamily="34" charset="0"/>
              </a:rPr>
              <a:t>                 </a:t>
            </a:r>
            <a:r>
              <a:rPr lang="fr-FR" dirty="0" smtClean="0">
                <a:cs typeface="Arial" panose="020B0604020202020204" pitchFamily="34" charset="0"/>
              </a:rPr>
              <a:t>Marie </a:t>
            </a:r>
            <a:endParaRPr lang="fr-FR" dirty="0"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05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9158808" cy="115699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592" y="1600201"/>
            <a:ext cx="915880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Методические рекомендации по французскому языку на сайте </a:t>
            </a:r>
          </a:p>
          <a:p>
            <a:pPr marL="0" indent="0" algn="ctr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www.fipi.ru</a:t>
            </a:r>
            <a:r>
              <a:rPr lang="en-US" dirty="0" smtClean="0"/>
              <a:t>  </a:t>
            </a:r>
            <a:r>
              <a:rPr lang="ru-RU" dirty="0" smtClean="0"/>
              <a:t>Федеральный институт педагогических измерений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41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423592" y="188640"/>
            <a:ext cx="9158808" cy="1228998"/>
          </a:xfrm>
        </p:spPr>
        <p:txBody>
          <a:bodyPr>
            <a:normAutofit/>
          </a:bodyPr>
          <a:lstStyle/>
          <a:p>
            <a:r>
              <a:rPr lang="ru-RU" dirty="0" smtClean="0"/>
              <a:t>Письмо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4" t="12017" r="18037" b="4809"/>
          <a:stretch/>
        </p:blipFill>
        <p:spPr bwMode="auto">
          <a:xfrm>
            <a:off x="1343472" y="1052736"/>
            <a:ext cx="7128792" cy="5616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9230816" cy="1084982"/>
          </a:xfrm>
        </p:spPr>
        <p:txBody>
          <a:bodyPr>
            <a:normAutofit/>
          </a:bodyPr>
          <a:lstStyle/>
          <a:p>
            <a:r>
              <a:rPr lang="ru-RU" b="1" dirty="0" smtClean="0"/>
              <a:t>Критерии оценивания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496" y="1600201"/>
            <a:ext cx="10022904" cy="4709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Решение коммуникативной задачи </a:t>
            </a:r>
            <a:r>
              <a:rPr lang="ru-RU" dirty="0" smtClean="0"/>
              <a:t>(3 </a:t>
            </a:r>
            <a:r>
              <a:rPr lang="ru-RU" dirty="0"/>
              <a:t>балла макс.)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b="1" dirty="0"/>
              <a:t>Организация текста </a:t>
            </a:r>
            <a:r>
              <a:rPr lang="ru-RU" dirty="0"/>
              <a:t>(2 балла макс.) 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b="1" dirty="0" smtClean="0"/>
              <a:t>Лексико-грамматическое </a:t>
            </a:r>
            <a:r>
              <a:rPr lang="ru-RU" b="1" dirty="0"/>
              <a:t>оформление текста </a:t>
            </a:r>
            <a:r>
              <a:rPr lang="ru-RU" dirty="0" smtClean="0"/>
              <a:t>(3 </a:t>
            </a:r>
            <a:r>
              <a:rPr lang="ru-RU" dirty="0"/>
              <a:t>балла макс.) – учитываются </a:t>
            </a:r>
            <a:r>
              <a:rPr lang="ru-RU" dirty="0" smtClean="0"/>
              <a:t>лексико-грамматические</a:t>
            </a:r>
            <a:r>
              <a:rPr lang="ru-RU" dirty="0"/>
              <a:t> </a:t>
            </a:r>
            <a:r>
              <a:rPr lang="ru-RU" dirty="0" smtClean="0"/>
              <a:t>ошибки.</a:t>
            </a:r>
          </a:p>
          <a:p>
            <a:r>
              <a:rPr lang="ru-RU" b="1" dirty="0" smtClean="0"/>
              <a:t>Орфография и пунктуация </a:t>
            </a:r>
            <a:r>
              <a:rPr lang="ru-RU" dirty="0" smtClean="0"/>
              <a:t>(2 балла макс.) – учитываются </a:t>
            </a:r>
            <a:r>
              <a:rPr lang="ru-RU" dirty="0"/>
              <a:t>орфографические и пунктуационные </a:t>
            </a:r>
            <a:r>
              <a:rPr lang="ru-RU" dirty="0" smtClean="0"/>
              <a:t>ошибки.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</a:t>
            </a:r>
            <a:r>
              <a:rPr lang="ru-RU" b="1" dirty="0"/>
              <a:t>Максимум за задание – </a:t>
            </a:r>
            <a:r>
              <a:rPr lang="ru-RU" b="1" dirty="0" smtClean="0"/>
              <a:t>10 </a:t>
            </a:r>
            <a:r>
              <a:rPr lang="ru-RU" b="1" dirty="0"/>
              <a:t>баллов 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При получении экзаменуемым 0 баллов по критерию «Решение коммуникативной задачи» всё задание оценивается в 0 баллов. 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37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0 </a:t>
            </a:r>
            <a:r>
              <a:rPr lang="ru-RU" b="1" dirty="0" smtClean="0"/>
              <a:t>за РКЗ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менее 90 слов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письме;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жанр письма заменен письменным высказыванием с элементами рассуждения или письмо не связано с письмом-стимулом или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ничего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 характерно для оформления письма;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 и более аспектов содержания отсутствуют, ИЛИ 5 аспектов раскрыты не полностью или неточно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когда письмо невозможно прочитать по разным причинам (плохой почерк, плохое сканирование ) – запрашивать РЦОИ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Если при проверке ответа ставится «0» за решение коммуникативной задачи, то это задание дальше не проверяется, за каждый критерий ставится «0» баллов в протоколе.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15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260648"/>
            <a:ext cx="9302824" cy="115699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Подсчет слов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08" y="1600201"/>
            <a:ext cx="10814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Требуемый объём для личного письма в задании </a:t>
            </a:r>
            <a:r>
              <a:rPr lang="ru-RU" sz="2800" dirty="0" smtClean="0"/>
              <a:t>32 </a:t>
            </a:r>
            <a:r>
              <a:rPr lang="ru-RU" sz="2800" dirty="0"/>
              <a:t>– </a:t>
            </a:r>
            <a:r>
              <a:rPr lang="ru-RU" sz="2800" b="1" dirty="0" smtClean="0"/>
              <a:t>100–120 </a:t>
            </a:r>
            <a:r>
              <a:rPr lang="ru-RU" sz="2800" b="1" dirty="0"/>
              <a:t>слов</a:t>
            </a:r>
            <a:r>
              <a:rPr lang="ru-RU" sz="2800" dirty="0"/>
              <a:t>. Допустимое отклонение от заданного объёма составляет 10%. </a:t>
            </a:r>
          </a:p>
          <a:p>
            <a:pPr marL="0" indent="0">
              <a:buNone/>
            </a:pPr>
            <a:r>
              <a:rPr lang="ru-RU" sz="2800" dirty="0"/>
              <a:t>•Если в выполненном задании </a:t>
            </a:r>
            <a:r>
              <a:rPr lang="ru-RU" sz="2800" dirty="0" smtClean="0"/>
              <a:t>32 </a:t>
            </a:r>
            <a:r>
              <a:rPr lang="ru-RU" sz="2800" b="1" dirty="0"/>
              <a:t>менее 90 слов (89 слов)</a:t>
            </a:r>
            <a:r>
              <a:rPr lang="ru-RU" sz="2800" dirty="0"/>
              <a:t>, то задание проверке не подлежит и оценивается в </a:t>
            </a:r>
            <a:r>
              <a:rPr lang="ru-RU" sz="2800" b="1" dirty="0"/>
              <a:t>0 баллов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r>
              <a:rPr lang="ru-RU" sz="2800" dirty="0"/>
              <a:t>•При превышении объёма более чем на 10%, т.е. если в выполненном задании </a:t>
            </a:r>
            <a:r>
              <a:rPr lang="ru-RU" sz="2800" dirty="0" smtClean="0"/>
              <a:t>32 </a:t>
            </a:r>
            <a:r>
              <a:rPr lang="ru-RU" sz="2800" b="1" dirty="0"/>
              <a:t>более </a:t>
            </a:r>
            <a:r>
              <a:rPr lang="ru-RU" sz="2800" b="1" dirty="0" smtClean="0"/>
              <a:t>132 </a:t>
            </a:r>
            <a:r>
              <a:rPr lang="ru-RU" sz="2800" b="1" dirty="0"/>
              <a:t>слов</a:t>
            </a:r>
            <a:r>
              <a:rPr lang="ru-RU" sz="2800" dirty="0"/>
              <a:t>, </a:t>
            </a:r>
            <a:r>
              <a:rPr lang="ru-RU" sz="2800" b="1" dirty="0"/>
              <a:t>проверке подлежат только первые </a:t>
            </a:r>
            <a:r>
              <a:rPr lang="ru-RU" sz="2800" b="1" dirty="0" smtClean="0"/>
              <a:t>120 </a:t>
            </a:r>
            <a:r>
              <a:rPr lang="ru-RU" sz="2800" b="1" dirty="0"/>
              <a:t>слов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92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600" y="332656"/>
            <a:ext cx="9086800" cy="1084982"/>
          </a:xfrm>
        </p:spPr>
        <p:txBody>
          <a:bodyPr>
            <a:normAutofit/>
          </a:bodyPr>
          <a:lstStyle/>
          <a:p>
            <a:r>
              <a:rPr lang="ru-RU" b="1" dirty="0" smtClean="0"/>
              <a:t>Как считать слова?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00" y="1600201"/>
            <a:ext cx="10887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•усеченная форма артикля или местоимения с последующим словом (</a:t>
            </a:r>
            <a:r>
              <a:rPr lang="ru-RU" dirty="0" err="1"/>
              <a:t>l'école</a:t>
            </a:r>
            <a:r>
              <a:rPr lang="ru-RU" dirty="0"/>
              <a:t>, </a:t>
            </a:r>
            <a:r>
              <a:rPr lang="ru-RU" dirty="0" err="1"/>
              <a:t>c'est</a:t>
            </a:r>
            <a:r>
              <a:rPr lang="ru-RU" dirty="0"/>
              <a:t>, </a:t>
            </a:r>
            <a:r>
              <a:rPr lang="ru-RU" dirty="0" err="1"/>
              <a:t>j'étais</a:t>
            </a:r>
            <a:r>
              <a:rPr lang="ru-RU" dirty="0"/>
              <a:t>) считаются как одно слово; </a:t>
            </a:r>
          </a:p>
          <a:p>
            <a:pPr marL="0" indent="0">
              <a:buNone/>
            </a:pPr>
            <a:r>
              <a:rPr lang="ru-RU" dirty="0"/>
              <a:t>•числительные, выраженные цифрами: 1; 25; 2009, 126 204 и т.п., считаются как одно слово; </a:t>
            </a:r>
          </a:p>
          <a:p>
            <a:pPr marL="0" indent="0">
              <a:buNone/>
            </a:pPr>
            <a:r>
              <a:rPr lang="ru-RU" dirty="0"/>
              <a:t>•числительные, выраженные цифрами, вместе с условным обозначением процентов, т.е. 25%, 100% и т.п., считаются как одно слово; </a:t>
            </a:r>
          </a:p>
          <a:p>
            <a:pPr marL="0" indent="0">
              <a:buNone/>
            </a:pPr>
            <a:r>
              <a:rPr lang="ru-RU" dirty="0"/>
              <a:t>•числительные, выраженные словами, считаются как слова; </a:t>
            </a:r>
          </a:p>
          <a:p>
            <a:pPr marL="0" indent="0">
              <a:buNone/>
            </a:pPr>
            <a:r>
              <a:rPr lang="ru-RU" dirty="0"/>
              <a:t>•сложные слова, такие как </a:t>
            </a:r>
            <a:r>
              <a:rPr lang="en-US" dirty="0" err="1"/>
              <a:t>abat</a:t>
            </a:r>
            <a:r>
              <a:rPr lang="en-US" dirty="0"/>
              <a:t>-jour, sans-</a:t>
            </a:r>
            <a:r>
              <a:rPr lang="en-US" dirty="0" err="1"/>
              <a:t>abri</a:t>
            </a:r>
            <a:r>
              <a:rPr lang="en-US" dirty="0"/>
              <a:t>, </a:t>
            </a:r>
            <a:r>
              <a:rPr lang="en-US" dirty="0" err="1"/>
              <a:t>avant</a:t>
            </a:r>
            <a:r>
              <a:rPr lang="en-US" dirty="0"/>
              <a:t>-scène, grands-parents, </a:t>
            </a:r>
            <a:r>
              <a:rPr lang="ru-RU" dirty="0"/>
              <a:t>считаются как одно слово; </a:t>
            </a:r>
          </a:p>
          <a:p>
            <a:pPr marL="0" indent="0">
              <a:buNone/>
            </a:pPr>
            <a:r>
              <a:rPr lang="ru-RU" dirty="0"/>
              <a:t>•сокращения, например, RER, SMS, считаются как одно слово. </a:t>
            </a:r>
          </a:p>
          <a:p>
            <a:pPr marL="0" indent="0">
              <a:buNone/>
            </a:pPr>
            <a:r>
              <a:rPr lang="ru-RU" b="1" i="1" dirty="0"/>
              <a:t>Адрес, дата и подпись – считать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09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 оформить письмо 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Внимательно прочитать задание и письмо- стимул.</a:t>
            </a:r>
          </a:p>
          <a:p>
            <a:r>
              <a:rPr lang="ru-RU" dirty="0" smtClean="0"/>
              <a:t>Найти адресата (кому пишем письмо) – </a:t>
            </a:r>
            <a:r>
              <a:rPr lang="ru-RU" dirty="0" smtClean="0">
                <a:solidFill>
                  <a:srgbClr val="FF0000"/>
                </a:solidFill>
              </a:rPr>
              <a:t>в нашем случае ЛЮСИ.</a:t>
            </a:r>
          </a:p>
          <a:p>
            <a:r>
              <a:rPr lang="ru-RU" dirty="0" smtClean="0"/>
              <a:t>Найти в тексте письма 3 вопроса, на которые нужно ответить.</a:t>
            </a:r>
          </a:p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" t="32370" r="58355" b="50516"/>
          <a:stretch/>
        </p:blipFill>
        <p:spPr bwMode="auto">
          <a:xfrm>
            <a:off x="714300" y="3284984"/>
            <a:ext cx="1011673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17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9158808" cy="1156990"/>
          </a:xfrm>
        </p:spPr>
        <p:txBody>
          <a:bodyPr>
            <a:normAutofit/>
          </a:bodyPr>
          <a:lstStyle/>
          <a:p>
            <a:r>
              <a:rPr lang="ru-RU" dirty="0" smtClean="0"/>
              <a:t>Как оформить письмо?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592" y="1600201"/>
            <a:ext cx="9158808" cy="3773015"/>
          </a:xfrm>
        </p:spPr>
        <p:txBody>
          <a:bodyPr>
            <a:normAutofit/>
          </a:bodyPr>
          <a:lstStyle/>
          <a:p>
            <a:r>
              <a:rPr lang="ru-RU" sz="2400" dirty="0"/>
              <a:t>Адрес оформляется </a:t>
            </a:r>
            <a:r>
              <a:rPr lang="ru-RU" sz="2400" b="1" u="sng" dirty="0"/>
              <a:t>в виде даты и города в одной строке в верхнем правом углу. </a:t>
            </a:r>
          </a:p>
          <a:p>
            <a:pPr marL="0" indent="0" algn="r"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Le vingt-et-un janvier, Moscou</a:t>
            </a:r>
          </a:p>
          <a:p>
            <a:pPr marL="0" indent="0">
              <a:buNone/>
            </a:pPr>
            <a:r>
              <a:rPr lang="ru-RU" sz="2400" dirty="0"/>
              <a:t>Дата и </a:t>
            </a:r>
            <a:r>
              <a:rPr lang="ru-RU" sz="2400" b="1" dirty="0"/>
              <a:t>адрес (только город) </a:t>
            </a:r>
            <a:r>
              <a:rPr lang="ru-RU" sz="2400" dirty="0"/>
              <a:t>входят в количество слов. </a:t>
            </a:r>
          </a:p>
          <a:p>
            <a:pPr marL="0" indent="0">
              <a:buNone/>
            </a:pPr>
            <a:r>
              <a:rPr lang="ru-RU" sz="2400" dirty="0"/>
              <a:t>Подсчет ведется:</a:t>
            </a:r>
            <a:endParaRPr lang="fr-FR" sz="2400" dirty="0"/>
          </a:p>
          <a:p>
            <a:pPr marL="0" indent="0">
              <a:buNone/>
            </a:pPr>
            <a:r>
              <a:rPr lang="en-US" sz="2400" dirty="0"/>
              <a:t>Kazan, 16</a:t>
            </a:r>
            <a:r>
              <a:rPr lang="ru-RU" sz="2400" dirty="0"/>
              <a:t>.</a:t>
            </a:r>
            <a:r>
              <a:rPr lang="en-US" sz="2400" dirty="0"/>
              <a:t>06</a:t>
            </a:r>
            <a:r>
              <a:rPr lang="ru-RU" sz="2400" dirty="0"/>
              <a:t>.</a:t>
            </a:r>
            <a:r>
              <a:rPr lang="en-US" sz="2400" dirty="0"/>
              <a:t>2018 – 2 </a:t>
            </a:r>
            <a:r>
              <a:rPr lang="ru-RU" sz="2400" dirty="0"/>
              <a:t>слова </a:t>
            </a:r>
          </a:p>
          <a:p>
            <a:pPr marL="0" indent="0">
              <a:buNone/>
            </a:pPr>
            <a:r>
              <a:rPr lang="fr-FR" sz="2400" dirty="0"/>
              <a:t>Kazan, le 16 juin 2018 – 5 слов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8093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9158808" cy="1156990"/>
          </a:xfrm>
        </p:spPr>
        <p:txBody>
          <a:bodyPr>
            <a:normAutofit/>
          </a:bodyPr>
          <a:lstStyle/>
          <a:p>
            <a:r>
              <a:rPr lang="ru-RU" dirty="0" smtClean="0"/>
              <a:t>Обращение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592" y="1600201"/>
            <a:ext cx="9158808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Обращение к другу по переписке оформляется на следующей строке после адреса, в левом углу. </a:t>
            </a:r>
          </a:p>
          <a:p>
            <a:r>
              <a:rPr lang="ru-RU" sz="2400" dirty="0"/>
              <a:t>После обращения обязательно нужна запятая (ее отсутствие – пунктуационная ошибка) </a:t>
            </a:r>
          </a:p>
          <a:p>
            <a:pPr marL="0" indent="0" algn="r">
              <a:buNone/>
            </a:pPr>
            <a:r>
              <a:rPr lang="fr-FR" sz="2400" dirty="0"/>
              <a:t>Le vingt-et-un janvier, Moscou</a:t>
            </a:r>
            <a:endParaRPr lang="ru-RU" sz="2400" dirty="0"/>
          </a:p>
          <a:p>
            <a:pPr marL="0" indent="0"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Chère Lucie, </a:t>
            </a:r>
            <a:endParaRPr lang="ru-RU" sz="2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b="1" dirty="0"/>
          </a:p>
          <a:p>
            <a:r>
              <a:rPr lang="ru-RU" sz="2400" dirty="0"/>
              <a:t>Возможны так же варианты: </a:t>
            </a:r>
            <a:r>
              <a:rPr lang="fr-FR" sz="2400" dirty="0" smtClean="0"/>
              <a:t>Salut Lucie; </a:t>
            </a:r>
            <a:r>
              <a:rPr lang="fr-FR" sz="2400" dirty="0"/>
              <a:t>bonjour </a:t>
            </a:r>
            <a:r>
              <a:rPr lang="fr-FR" sz="2400" dirty="0" smtClean="0"/>
              <a:t>Lucie;</a:t>
            </a:r>
            <a:endParaRPr lang="fr-FR" sz="2400" dirty="0"/>
          </a:p>
          <a:p>
            <a:r>
              <a:rPr lang="ru-RU" sz="2400" u="sng" dirty="0"/>
              <a:t>После запятой в этой строке уже ничего не пишется</a:t>
            </a:r>
            <a:r>
              <a:rPr lang="ru-RU" sz="2400" dirty="0"/>
              <a:t>!!! </a:t>
            </a:r>
            <a:endParaRPr lang="fr-FR" sz="2400" dirty="0"/>
          </a:p>
          <a:p>
            <a:pPr algn="just">
              <a:defRPr/>
            </a:pPr>
            <a:endParaRPr lang="ru-RU" alt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45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10545</TotalTime>
  <Words>1168</Words>
  <Application>Microsoft Office PowerPoint</Application>
  <PresentationFormat>Произвольный</PresentationFormat>
  <Paragraphs>111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Формирование функциональной грамотности  через текстовые задания ОГЭ  (личное  письмо, французский язык)  </vt:lpstr>
      <vt:lpstr>Письмо </vt:lpstr>
      <vt:lpstr>Критерии оценивания</vt:lpstr>
      <vt:lpstr>0 за РКЗ</vt:lpstr>
      <vt:lpstr>Подсчет слов</vt:lpstr>
      <vt:lpstr>Как считать слова?</vt:lpstr>
      <vt:lpstr>Как оформить письмо </vt:lpstr>
      <vt:lpstr>Как оформить письмо?</vt:lpstr>
      <vt:lpstr>Обращение</vt:lpstr>
      <vt:lpstr>Благодарность</vt:lpstr>
      <vt:lpstr>Cсылка на предыдущие контакты; благодарность за полученное письмо</vt:lpstr>
      <vt:lpstr>Ответы  на поставленные 3 вопроса</vt:lpstr>
      <vt:lpstr>Ответы на вопросы</vt:lpstr>
      <vt:lpstr>Ссылка на последующие контакты и завершающая фраза</vt:lpstr>
      <vt:lpstr>Схема письма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государственной итоговой аттестации в Челябинской области в 2016</dc:title>
  <dc:creator>Кувалдина Екатерина Андреевна</dc:creator>
  <cp:lastModifiedBy>Батурина</cp:lastModifiedBy>
  <cp:revision>1499</cp:revision>
  <cp:lastPrinted>2017-11-13T03:46:44Z</cp:lastPrinted>
  <dcterms:created xsi:type="dcterms:W3CDTF">2016-10-19T03:53:42Z</dcterms:created>
  <dcterms:modified xsi:type="dcterms:W3CDTF">2020-05-29T09:53:01Z</dcterms:modified>
</cp:coreProperties>
</file>