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75" r:id="rId3"/>
    <p:sldId id="276" r:id="rId4"/>
    <p:sldId id="271" r:id="rId5"/>
    <p:sldId id="257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23" d="100"/>
          <a:sy n="123" d="100"/>
        </p:scale>
        <p:origin x="-11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F5306F-53F5-4C6D-8C74-2BEA27663E16}" type="doc">
      <dgm:prSet loTypeId="urn:microsoft.com/office/officeart/2005/8/layout/vList4" loCatId="list" qsTypeId="urn:microsoft.com/office/officeart/2005/8/quickstyle/3d1" qsCatId="3D" csTypeId="urn:microsoft.com/office/officeart/2005/8/colors/accent4_1" csCatId="accent4" phldr="1"/>
      <dgm:spPr/>
      <dgm:t>
        <a:bodyPr/>
        <a:lstStyle/>
        <a:p>
          <a:endParaRPr lang="ru-RU"/>
        </a:p>
      </dgm:t>
    </dgm:pt>
    <dgm:pt modelId="{D2B1AEDF-00F8-4254-AD93-5ADBE790F93D}">
      <dgm:prSet custT="1"/>
      <dgm:spPr/>
      <dgm:t>
        <a:bodyPr/>
        <a:lstStyle/>
        <a:p>
          <a:r>
            <a:rPr lang="ru-RU" sz="2400" b="1" i="0" dirty="0">
              <a:solidFill>
                <a:srgbClr val="C00000"/>
              </a:solidFill>
              <a:latin typeface="+mn-lt"/>
              <a:cs typeface="Times New Roman" panose="02020603050405020304" pitchFamily="18" charset="0"/>
            </a:rPr>
            <a:t>повышение уровня психолого-педагогической готовности педагогических работников к работе с различными контингентами обучающихся в соответствии с требованиями профессиональных стандартов</a:t>
          </a:r>
        </a:p>
      </dgm:t>
    </dgm:pt>
    <dgm:pt modelId="{7EE9643C-77E3-42EE-BB5A-B148BC40B1BF}" type="parTrans" cxnId="{13414268-0B17-4594-A7CC-5FEFEE3493CC}">
      <dgm:prSet/>
      <dgm:spPr/>
      <dgm:t>
        <a:bodyPr/>
        <a:lstStyle/>
        <a:p>
          <a:endParaRPr lang="ru-RU" sz="2400">
            <a:solidFill>
              <a:srgbClr val="C00000"/>
            </a:solidFill>
            <a:latin typeface="+mn-lt"/>
          </a:endParaRPr>
        </a:p>
      </dgm:t>
    </dgm:pt>
    <dgm:pt modelId="{F03B1D1A-4FC9-4355-A08E-D04919F8DBB8}" type="sibTrans" cxnId="{13414268-0B17-4594-A7CC-5FEFEE3493CC}">
      <dgm:prSet/>
      <dgm:spPr/>
      <dgm:t>
        <a:bodyPr/>
        <a:lstStyle/>
        <a:p>
          <a:endParaRPr lang="ru-RU" sz="2400">
            <a:solidFill>
              <a:srgbClr val="C00000"/>
            </a:solidFill>
            <a:latin typeface="+mn-lt"/>
          </a:endParaRPr>
        </a:p>
      </dgm:t>
    </dgm:pt>
    <dgm:pt modelId="{CCB143D1-A0CA-4D45-B060-8AA3089D7984}">
      <dgm:prSet custT="1"/>
      <dgm:spPr/>
      <dgm:t>
        <a:bodyPr/>
        <a:lstStyle/>
        <a:p>
          <a:r>
            <a:rPr lang="ru-RU" sz="2400" b="1" i="0" dirty="0">
              <a:solidFill>
                <a:srgbClr val="C00000"/>
              </a:solidFill>
              <a:latin typeface="+mn-lt"/>
              <a:cs typeface="Times New Roman" panose="02020603050405020304" pitchFamily="18" charset="0"/>
            </a:rPr>
            <a:t>повышение уровня осведомленности родителей (законных представителей) обучающихся о психологических и возрастных особенностях их развития и мотивации учения </a:t>
          </a:r>
        </a:p>
      </dgm:t>
    </dgm:pt>
    <dgm:pt modelId="{17D3F3D5-F666-4312-8179-784733D27AD0}" type="parTrans" cxnId="{E2AE9073-FBE8-4878-AE5E-64C62E7B3A87}">
      <dgm:prSet/>
      <dgm:spPr/>
      <dgm:t>
        <a:bodyPr/>
        <a:lstStyle/>
        <a:p>
          <a:endParaRPr lang="ru-RU" sz="2400">
            <a:solidFill>
              <a:srgbClr val="C00000"/>
            </a:solidFill>
            <a:latin typeface="+mn-lt"/>
          </a:endParaRPr>
        </a:p>
      </dgm:t>
    </dgm:pt>
    <dgm:pt modelId="{61F65BE6-9622-4C5E-923C-57F20A66D550}" type="sibTrans" cxnId="{E2AE9073-FBE8-4878-AE5E-64C62E7B3A87}">
      <dgm:prSet/>
      <dgm:spPr/>
      <dgm:t>
        <a:bodyPr/>
        <a:lstStyle/>
        <a:p>
          <a:endParaRPr lang="ru-RU" sz="2400">
            <a:solidFill>
              <a:srgbClr val="C00000"/>
            </a:solidFill>
            <a:latin typeface="+mn-lt"/>
          </a:endParaRPr>
        </a:p>
      </dgm:t>
    </dgm:pt>
    <dgm:pt modelId="{EFB21EBB-A94B-4FF8-A2B0-5195BE837EFB}" type="pres">
      <dgm:prSet presAssocID="{23F5306F-53F5-4C6D-8C74-2BEA27663E16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4593A69-6FD5-4BFF-8FAF-23C5DACDE731}" type="pres">
      <dgm:prSet presAssocID="{D2B1AEDF-00F8-4254-AD93-5ADBE790F93D}" presName="comp" presStyleCnt="0"/>
      <dgm:spPr/>
    </dgm:pt>
    <dgm:pt modelId="{461DE39C-5289-4CDA-800D-E8E29A62B567}" type="pres">
      <dgm:prSet presAssocID="{D2B1AEDF-00F8-4254-AD93-5ADBE790F93D}" presName="box" presStyleLbl="node1" presStyleIdx="0" presStyleCnt="2"/>
      <dgm:spPr/>
      <dgm:t>
        <a:bodyPr/>
        <a:lstStyle/>
        <a:p>
          <a:endParaRPr lang="ru-RU"/>
        </a:p>
      </dgm:t>
    </dgm:pt>
    <dgm:pt modelId="{E2EEA961-5715-42A5-9726-4D50337AE1DE}" type="pres">
      <dgm:prSet presAssocID="{D2B1AEDF-00F8-4254-AD93-5ADBE790F93D}" presName="img" presStyleLbl="fgImgPlace1" presStyleIdx="0" presStyleCnt="2"/>
      <dgm:spPr>
        <a:blipFill rotWithShape="1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9F86A129-0B66-478B-893C-22B169A76946}" type="pres">
      <dgm:prSet presAssocID="{D2B1AEDF-00F8-4254-AD93-5ADBE790F93D}" presName="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FFBCF6-D4BE-4CA6-A00E-2A00F47A6F43}" type="pres">
      <dgm:prSet presAssocID="{F03B1D1A-4FC9-4355-A08E-D04919F8DBB8}" presName="spacer" presStyleCnt="0"/>
      <dgm:spPr/>
    </dgm:pt>
    <dgm:pt modelId="{6898328D-97CF-4D4F-A21F-BBE1F141AEE9}" type="pres">
      <dgm:prSet presAssocID="{CCB143D1-A0CA-4D45-B060-8AA3089D7984}" presName="comp" presStyleCnt="0"/>
      <dgm:spPr/>
    </dgm:pt>
    <dgm:pt modelId="{45B6E1A9-3A16-457D-8B0C-241773B49220}" type="pres">
      <dgm:prSet presAssocID="{CCB143D1-A0CA-4D45-B060-8AA3089D7984}" presName="box" presStyleLbl="node1" presStyleIdx="1" presStyleCnt="2"/>
      <dgm:spPr/>
      <dgm:t>
        <a:bodyPr/>
        <a:lstStyle/>
        <a:p>
          <a:endParaRPr lang="ru-RU"/>
        </a:p>
      </dgm:t>
    </dgm:pt>
    <dgm:pt modelId="{64DBB35E-4F97-4AB5-AD5D-696EDE6C8A6F}" type="pres">
      <dgm:prSet presAssocID="{CCB143D1-A0CA-4D45-B060-8AA3089D7984}" presName="img" presStyleLbl="fgImgPlace1" presStyleIdx="1" presStyleCnt="2"/>
      <dgm:spPr>
        <a:blipFill rotWithShape="1"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72A0144C-480D-4AA5-B51A-AF5634649D45}" type="pres">
      <dgm:prSet presAssocID="{CCB143D1-A0CA-4D45-B060-8AA3089D7984}" presName="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2AE9073-FBE8-4878-AE5E-64C62E7B3A87}" srcId="{23F5306F-53F5-4C6D-8C74-2BEA27663E16}" destId="{CCB143D1-A0CA-4D45-B060-8AA3089D7984}" srcOrd="1" destOrd="0" parTransId="{17D3F3D5-F666-4312-8179-784733D27AD0}" sibTransId="{61F65BE6-9622-4C5E-923C-57F20A66D550}"/>
    <dgm:cxn modelId="{909E24E3-D4D8-434C-84BF-9AB90849726D}" type="presOf" srcId="{CCB143D1-A0CA-4D45-B060-8AA3089D7984}" destId="{72A0144C-480D-4AA5-B51A-AF5634649D45}" srcOrd="1" destOrd="0" presId="urn:microsoft.com/office/officeart/2005/8/layout/vList4"/>
    <dgm:cxn modelId="{13414268-0B17-4594-A7CC-5FEFEE3493CC}" srcId="{23F5306F-53F5-4C6D-8C74-2BEA27663E16}" destId="{D2B1AEDF-00F8-4254-AD93-5ADBE790F93D}" srcOrd="0" destOrd="0" parTransId="{7EE9643C-77E3-42EE-BB5A-B148BC40B1BF}" sibTransId="{F03B1D1A-4FC9-4355-A08E-D04919F8DBB8}"/>
    <dgm:cxn modelId="{C4C58958-AE40-4F94-B36D-ED50EBBD19D7}" type="presOf" srcId="{23F5306F-53F5-4C6D-8C74-2BEA27663E16}" destId="{EFB21EBB-A94B-4FF8-A2B0-5195BE837EFB}" srcOrd="0" destOrd="0" presId="urn:microsoft.com/office/officeart/2005/8/layout/vList4"/>
    <dgm:cxn modelId="{E80548DD-32B6-41E8-9D48-EB261799EB85}" type="presOf" srcId="{D2B1AEDF-00F8-4254-AD93-5ADBE790F93D}" destId="{9F86A129-0B66-478B-893C-22B169A76946}" srcOrd="1" destOrd="0" presId="urn:microsoft.com/office/officeart/2005/8/layout/vList4"/>
    <dgm:cxn modelId="{90C23A75-9404-49F9-BF9C-20485A2688C9}" type="presOf" srcId="{D2B1AEDF-00F8-4254-AD93-5ADBE790F93D}" destId="{461DE39C-5289-4CDA-800D-E8E29A62B567}" srcOrd="0" destOrd="0" presId="urn:microsoft.com/office/officeart/2005/8/layout/vList4"/>
    <dgm:cxn modelId="{C51D74AC-7D33-4AB6-9055-B677C2EF27A4}" type="presOf" srcId="{CCB143D1-A0CA-4D45-B060-8AA3089D7984}" destId="{45B6E1A9-3A16-457D-8B0C-241773B49220}" srcOrd="0" destOrd="0" presId="urn:microsoft.com/office/officeart/2005/8/layout/vList4"/>
    <dgm:cxn modelId="{B61A8DC5-6FF0-40ED-A697-9A36DD72E252}" type="presParOf" srcId="{EFB21EBB-A94B-4FF8-A2B0-5195BE837EFB}" destId="{64593A69-6FD5-4BFF-8FAF-23C5DACDE731}" srcOrd="0" destOrd="0" presId="urn:microsoft.com/office/officeart/2005/8/layout/vList4"/>
    <dgm:cxn modelId="{3AEB4CED-2FF2-4693-B461-91D35E2C11B7}" type="presParOf" srcId="{64593A69-6FD5-4BFF-8FAF-23C5DACDE731}" destId="{461DE39C-5289-4CDA-800D-E8E29A62B567}" srcOrd="0" destOrd="0" presId="urn:microsoft.com/office/officeart/2005/8/layout/vList4"/>
    <dgm:cxn modelId="{F33B1E77-3111-4510-90B6-932FA9B6605A}" type="presParOf" srcId="{64593A69-6FD5-4BFF-8FAF-23C5DACDE731}" destId="{E2EEA961-5715-42A5-9726-4D50337AE1DE}" srcOrd="1" destOrd="0" presId="urn:microsoft.com/office/officeart/2005/8/layout/vList4"/>
    <dgm:cxn modelId="{F1DE4E3E-7C7D-4DDE-B158-F24E66961124}" type="presParOf" srcId="{64593A69-6FD5-4BFF-8FAF-23C5DACDE731}" destId="{9F86A129-0B66-478B-893C-22B169A76946}" srcOrd="2" destOrd="0" presId="urn:microsoft.com/office/officeart/2005/8/layout/vList4"/>
    <dgm:cxn modelId="{BAEB5C5A-7577-4066-9785-3CAA09FA7206}" type="presParOf" srcId="{EFB21EBB-A94B-4FF8-A2B0-5195BE837EFB}" destId="{EEFFBCF6-D4BE-4CA6-A00E-2A00F47A6F43}" srcOrd="1" destOrd="0" presId="urn:microsoft.com/office/officeart/2005/8/layout/vList4"/>
    <dgm:cxn modelId="{C5FA6EED-B17F-42B7-A3DD-D01785E99217}" type="presParOf" srcId="{EFB21EBB-A94B-4FF8-A2B0-5195BE837EFB}" destId="{6898328D-97CF-4D4F-A21F-BBE1F141AEE9}" srcOrd="2" destOrd="0" presId="urn:microsoft.com/office/officeart/2005/8/layout/vList4"/>
    <dgm:cxn modelId="{DB2D7BDB-4168-46CF-BB2C-6D28D44B9D80}" type="presParOf" srcId="{6898328D-97CF-4D4F-A21F-BBE1F141AEE9}" destId="{45B6E1A9-3A16-457D-8B0C-241773B49220}" srcOrd="0" destOrd="0" presId="urn:microsoft.com/office/officeart/2005/8/layout/vList4"/>
    <dgm:cxn modelId="{27FD3707-EB9A-42FA-BE40-A983F3D2E166}" type="presParOf" srcId="{6898328D-97CF-4D4F-A21F-BBE1F141AEE9}" destId="{64DBB35E-4F97-4AB5-AD5D-696EDE6C8A6F}" srcOrd="1" destOrd="0" presId="urn:microsoft.com/office/officeart/2005/8/layout/vList4"/>
    <dgm:cxn modelId="{DF1FBD81-DCE0-4C5D-BE39-3E804D72EC92}" type="presParOf" srcId="{6898328D-97CF-4D4F-A21F-BBE1F141AEE9}" destId="{72A0144C-480D-4AA5-B51A-AF5634649D45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1DE39C-5289-4CDA-800D-E8E29A62B567}">
      <dsp:nvSpPr>
        <dsp:cNvPr id="0" name=""/>
        <dsp:cNvSpPr/>
      </dsp:nvSpPr>
      <dsp:spPr>
        <a:xfrm>
          <a:off x="0" y="0"/>
          <a:ext cx="10515600" cy="20715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>
              <a:solidFill>
                <a:srgbClr val="C00000"/>
              </a:solidFill>
              <a:latin typeface="+mn-lt"/>
              <a:cs typeface="Times New Roman" panose="02020603050405020304" pitchFamily="18" charset="0"/>
            </a:rPr>
            <a:t>повышение уровня психолого-педагогической готовности педагогических работников к работе с различными контингентами обучающихся в соответствии с требованиями профессиональных стандартов</a:t>
          </a:r>
        </a:p>
      </dsp:txBody>
      <dsp:txXfrm>
        <a:off x="2310275" y="0"/>
        <a:ext cx="8205324" cy="2071559"/>
      </dsp:txXfrm>
    </dsp:sp>
    <dsp:sp modelId="{E2EEA961-5715-42A5-9726-4D50337AE1DE}">
      <dsp:nvSpPr>
        <dsp:cNvPr id="0" name=""/>
        <dsp:cNvSpPr/>
      </dsp:nvSpPr>
      <dsp:spPr>
        <a:xfrm>
          <a:off x="207155" y="207155"/>
          <a:ext cx="2103120" cy="1657247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45B6E1A9-3A16-457D-8B0C-241773B49220}">
      <dsp:nvSpPr>
        <dsp:cNvPr id="0" name=""/>
        <dsp:cNvSpPr/>
      </dsp:nvSpPr>
      <dsp:spPr>
        <a:xfrm>
          <a:off x="0" y="2278715"/>
          <a:ext cx="10515600" cy="20715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>
              <a:solidFill>
                <a:srgbClr val="C00000"/>
              </a:solidFill>
              <a:latin typeface="+mn-lt"/>
              <a:cs typeface="Times New Roman" panose="02020603050405020304" pitchFamily="18" charset="0"/>
            </a:rPr>
            <a:t>повышение уровня осведомленности родителей (законных представителей) обучающихся о психологических и возрастных особенностях их развития и мотивации учения </a:t>
          </a:r>
        </a:p>
      </dsp:txBody>
      <dsp:txXfrm>
        <a:off x="2310275" y="2278715"/>
        <a:ext cx="8205324" cy="2071559"/>
      </dsp:txXfrm>
    </dsp:sp>
    <dsp:sp modelId="{64DBB35E-4F97-4AB5-AD5D-696EDE6C8A6F}">
      <dsp:nvSpPr>
        <dsp:cNvPr id="0" name=""/>
        <dsp:cNvSpPr/>
      </dsp:nvSpPr>
      <dsp:spPr>
        <a:xfrm>
          <a:off x="207155" y="2485871"/>
          <a:ext cx="2103120" cy="1657247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CC7A9D-309A-4957-BAE7-DE7BC02F4C9D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C5869D-ED9E-4C01-B099-D9793FB875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2883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9417AF4-A019-441B-9049-9A83483FD4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E15F9F12-AC99-4D50-BEAF-62F9E6976D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3DC79FC-B679-4EE7-8929-C7310A828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67631-5150-4AD9-A699-13781B0BC456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D9160CB-D1DF-40CD-B78B-D9FB61FAE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1615940-C95F-4BB3-89AE-188DD3934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D255-254E-4A71-B0F5-5DC1FC2ACF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024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C68420E-96B2-47B9-BD21-F4436AFAB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8B03F93E-E493-4C84-9672-44DBDDA30C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78EE39B-878E-4D4A-8C35-1A8E896F4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67631-5150-4AD9-A699-13781B0BC456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D3CF846-3693-428F-92A7-97F732FF4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EA5BBB3-D116-4E98-AF22-B15EF68D0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D255-254E-4A71-B0F5-5DC1FC2ACF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1231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61793C1F-2154-40AE-A198-FA32DF74F4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125A36BB-053F-4450-B5DB-BA307AD848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5983920-3238-4A06-A00D-7333E32FD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67631-5150-4AD9-A699-13781B0BC456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996F22B-CD09-40E8-A1B1-08BEFBEDC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468C374-527B-42BF-A9AA-49D186FD3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D255-254E-4A71-B0F5-5DC1FC2ACF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384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806CF93-9E67-450E-9C2F-8196692F1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79EA025-073E-49BB-B9B1-C4F2F604A8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E1F5634-6588-4B05-B226-151372D25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67631-5150-4AD9-A699-13781B0BC456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46897C1-8468-4E80-A526-DB6CBE6AD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18A4C54-1537-44BA-8BA0-872F2A8C5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D255-254E-4A71-B0F5-5DC1FC2ACF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385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116428A-A84F-4D89-83D5-013F6E19D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2DFF681-CEB7-446F-9DE8-A4F2E7D210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3075EA1-B548-47E8-AC5C-81D394318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67631-5150-4AD9-A699-13781B0BC456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1CDBCFD-6119-4D08-B372-835ED2631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F3BF6E5-60D5-4C63-9680-2B96187AF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D255-254E-4A71-B0F5-5DC1FC2ACF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1655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D4E0ADC-CA0B-4BE3-AD82-D8458213C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A40CAEC-A42A-4C45-BD81-913715E43F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6B3E23E8-6C9F-4CDE-97A8-B0C559B641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1601B2A2-F7B5-44A5-A76A-D1DC68258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67631-5150-4AD9-A699-13781B0BC456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B68EC609-7859-489F-BFDD-42B145D68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9B73E1BF-3DDD-4589-8066-63FCE04F0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D255-254E-4A71-B0F5-5DC1FC2ACF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460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F811AF8-87E4-41F7-8D6E-42984BF9A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8D9CE457-B9F8-4708-BC2D-E6C83E499A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C4FC9ADA-7FF2-4C0F-BD31-9F8302BCA0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83CCC298-40DA-4262-B623-5A16374967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03749FCF-AD0A-4469-A392-4C6C5E14E1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FDC0D479-0CCD-4C50-99DC-763F681EF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67631-5150-4AD9-A699-13781B0BC456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843FBA18-BB5A-42B7-AF02-6940F5C81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95EAC634-6C20-4BEF-B132-9F88AC275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D255-254E-4A71-B0F5-5DC1FC2ACF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105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771C962-0311-4011-849A-8FCEF1F86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BF0F9BDE-DEBD-4B1D-8002-A7E0A56D8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67631-5150-4AD9-A699-13781B0BC456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8333994A-4E44-48F5-8C31-AE74EB05D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685D187D-1F76-4F62-83B6-B19F036E7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D255-254E-4A71-B0F5-5DC1FC2ACF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360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3DCB4AAB-C8B9-43CA-9175-D8ECE704B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67631-5150-4AD9-A699-13781B0BC456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74714423-521F-432D-8317-5476C506E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0C05C1AA-CBCE-4538-AE8E-2AB3B7B38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D255-254E-4A71-B0F5-5DC1FC2ACF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4103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55FABD3-BF06-4AF3-8AD5-26F93ABA4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B9670AC-80CD-4FF9-B857-2F2F9C7A3C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90B89F33-682F-4F88-AFD8-9E169BBA79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9040F04-FA12-4296-87E9-D22D64E4E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67631-5150-4AD9-A699-13781B0BC456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51AAD6A-72C4-46C2-AC59-C208B0F5F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F2F0A9FF-0D30-4DDA-9A42-A91FC4EE0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D255-254E-4A71-B0F5-5DC1FC2ACF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9103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1ED768F-A9E6-4BB2-89D5-EF843F157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3EEC6447-97DB-41CF-8EE8-9C467674AF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3F271B3A-A4BB-4911-9626-2E53AD4475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A760FEC2-3B01-448F-A526-1AE9A6482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67631-5150-4AD9-A699-13781B0BC456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C55A28D4-C057-418D-8111-8A8B87E6A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5D06EC0-506A-4FCF-B633-95FF67C88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D255-254E-4A71-B0F5-5DC1FC2ACF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4215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B74BE0F-23C9-4F3A-AEE2-8F54BA6B1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1A103F6-695A-46B3-AC26-7D30A98E6A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B6DA50B-FE85-4EA2-94D0-04BFC53263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67631-5150-4AD9-A699-13781B0BC456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3B813C8-BC0F-44D5-8535-38501BFB62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9FC5358-B041-4876-B87D-25C3C29E94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5D255-254E-4A71-B0F5-5DC1FC2ACF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4093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41F20EA1-4EBC-4915-A5D3-F3A865D3681C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t="21603"/>
          <a:stretch/>
        </p:blipFill>
        <p:spPr>
          <a:xfrm>
            <a:off x="-1" y="10"/>
            <a:ext cx="12192000" cy="6857990"/>
          </a:xfrm>
          <a:prstGeom prst="rect">
            <a:avLst/>
          </a:prstGeom>
        </p:spPr>
      </p:pic>
      <p:sp>
        <p:nvSpPr>
          <p:cNvPr id="28" name="Freeform 5">
            <a:extLst>
              <a:ext uri="{FF2B5EF4-FFF2-40B4-BE49-F238E27FC236}">
                <a16:creationId xmlns:a16="http://schemas.microsoft.com/office/drawing/2014/main" xmlns="" id="{3CD9DF72-87A3-404E-A828-84CBF11A83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grayWhite">
          <a:xfrm flipH="1">
            <a:off x="0" y="998175"/>
            <a:ext cx="6017172" cy="5859825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 w="50800" cap="sq" cmpd="dbl">
            <a:noFill/>
            <a:miter lim="800000"/>
          </a:ln>
          <a:effectLst/>
          <a:ex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B2587C4-34EF-45C6-8A6C-E6C4A889B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448" y="1913950"/>
            <a:ext cx="4204137" cy="134275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1700" b="1" dirty="0"/>
              <a:t>ИЛЬИНА АННА ВЛАДИМИРОВНА</a:t>
            </a:r>
            <a:r>
              <a:rPr lang="en-US" sz="1700" dirty="0"/>
              <a:t>, </a:t>
            </a:r>
            <a:br>
              <a:rPr lang="en-US" sz="1700" dirty="0"/>
            </a:br>
            <a:r>
              <a:rPr lang="en-US" sz="1700" dirty="0" err="1"/>
              <a:t>заведующий</a:t>
            </a:r>
            <a:r>
              <a:rPr lang="en-US" sz="1700" dirty="0"/>
              <a:t> </a:t>
            </a:r>
            <a:r>
              <a:rPr lang="en-US" sz="1700" dirty="0" err="1"/>
              <a:t>учебно-научным</a:t>
            </a:r>
            <a:r>
              <a:rPr lang="en-US" sz="1700" dirty="0"/>
              <a:t> </a:t>
            </a:r>
            <a:r>
              <a:rPr lang="en-US" sz="1700" dirty="0" err="1"/>
              <a:t>центром</a:t>
            </a:r>
            <a:r>
              <a:rPr lang="en-US" sz="1700" dirty="0"/>
              <a:t> ГБУ ДПО ЧИППКРО, </a:t>
            </a:r>
            <a:r>
              <a:rPr lang="en-US" sz="1700" dirty="0" err="1"/>
              <a:t>к.п.н</a:t>
            </a:r>
            <a:r>
              <a:rPr lang="en-US" sz="1700" dirty="0"/>
              <a:t>., </a:t>
            </a:r>
            <a:r>
              <a:rPr lang="en-US" sz="1700" dirty="0" err="1"/>
              <a:t>доцент</a:t>
            </a:r>
            <a:r>
              <a:rPr lang="en-US" sz="1700" dirty="0"/>
              <a:t>, </a:t>
            </a:r>
            <a:r>
              <a:rPr lang="en-US" sz="1700" dirty="0" err="1"/>
              <a:t>член</a:t>
            </a:r>
            <a:r>
              <a:rPr lang="en-US" sz="1700" dirty="0"/>
              <a:t> </a:t>
            </a:r>
            <a:r>
              <a:rPr lang="en-US" sz="1700" dirty="0" err="1"/>
              <a:t>учебно-методического</a:t>
            </a:r>
            <a:r>
              <a:rPr lang="en-US" sz="1700" dirty="0"/>
              <a:t> </a:t>
            </a:r>
            <a:r>
              <a:rPr lang="en-US" sz="1700" dirty="0" err="1"/>
              <a:t>объединения</a:t>
            </a:r>
            <a:r>
              <a:rPr lang="en-US" sz="1700" dirty="0"/>
              <a:t> в </a:t>
            </a:r>
            <a:r>
              <a:rPr lang="en-US" sz="1700" dirty="0" err="1"/>
              <a:t>сфере</a:t>
            </a:r>
            <a:r>
              <a:rPr lang="en-US" sz="1700" dirty="0"/>
              <a:t> </a:t>
            </a:r>
            <a:r>
              <a:rPr lang="en-US" sz="1700" dirty="0" err="1"/>
              <a:t>общего</a:t>
            </a:r>
            <a:r>
              <a:rPr lang="en-US" sz="1700" dirty="0"/>
              <a:t> </a:t>
            </a:r>
            <a:r>
              <a:rPr lang="en-US" sz="1700" dirty="0" err="1"/>
              <a:t>образования</a:t>
            </a:r>
            <a:r>
              <a:rPr lang="en-US" sz="1700" dirty="0"/>
              <a:t> </a:t>
            </a:r>
            <a:r>
              <a:rPr lang="en-US" sz="1700" dirty="0" err="1"/>
              <a:t>Челябинской</a:t>
            </a:r>
            <a:r>
              <a:rPr lang="en-US" sz="1700" dirty="0"/>
              <a:t> </a:t>
            </a:r>
            <a:r>
              <a:rPr lang="en-US" sz="1700" dirty="0" err="1"/>
              <a:t>области</a:t>
            </a:r>
            <a:endParaRPr lang="en-US" sz="1700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xmlns="" id="{20E3A342-4D61-4E3F-AF90-1AB42AEB96C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2287051" y="3337139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C2F418D7-2091-4455-8444-7FB65FB148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8812" y="3417573"/>
            <a:ext cx="5430130" cy="3520856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ОСОБЕННОСТИ ДЕЯТЕЛЬНОСТИ РЕГИОНАЛЬНЫХ ИННОВАЦИОННЫХ ПЛОЩАДОК ПО НАПРАВЛЕНИЮ «ПСИХОЛОГИЧЕСКИЕ АСПЕКТЫ ОБЕСПЕЧЕНИЯ ДОСТИЖЕНИЯ ПЛАНИРУЕМЫХ РЕЗУЛЬТАТОВ РЕАЛИЗАЦИИ ОСНОВНЫХ ОБРАЗОВАТЕЛЬНЫХ ПРОГРАММ»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030027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ÐÐ¾ÑÐ¾Ð¶ÐµÐµ Ð¸Ð·Ð¾Ð±ÑÐ°Ð¶ÐµÐ½Ð¸Ðµ">
            <a:extLst>
              <a:ext uri="{FF2B5EF4-FFF2-40B4-BE49-F238E27FC236}">
                <a16:creationId xmlns:a16="http://schemas.microsoft.com/office/drawing/2014/main" xmlns="" id="{0E649475-6DA4-46E0-B06A-CCA477D4EFD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3203" b="25758"/>
          <a:stretch/>
        </p:blipFill>
        <p:spPr bwMode="auto">
          <a:xfrm>
            <a:off x="-1" y="10"/>
            <a:ext cx="12192001" cy="4666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EF28D5B-2926-4FE4-BF22-EA37C737E8F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xmlns="" id="{02E941BD-027E-419D-A57B-79D61423B64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411111" y="4606470"/>
            <a:ext cx="767645" cy="57513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41CB2C54-AB70-4FB6-B949-9A04BEB15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811" y="4290646"/>
            <a:ext cx="11844997" cy="2391508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ПРИКАЗ</a:t>
            </a:r>
            <a:b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МИНИСТЕРСТВА ОБРАЗОВАНИЯ И НАУКИ ЧЕЛЯБИНСКОЙ ОБЛАСТИ ОТ 12.07.2018 Г. № 01/2090 «О КОНЦЕПЦИИ ПСИХОЛОГИЧЕСКОГО СОПРОВОЖДЕНИЯ ВВЕДЕНИЯ ФГОС ОБЩЕГО ОБРАЗОВАНИЯ В ЧЕЛЯБИНСКОЙ ОБЛАСТИ НА ПЕРИОД ДО 2020 ГОДА И УТВЕРЖДЕНИИ ДОРОЖНОЙ КАРТЫ ЕЕ РЕАЛИЗАЦИИ»</a:t>
            </a:r>
            <a:endParaRPr lang="en-US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2080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1FE9DE7D-B571-42F8-B591-22C7E54D1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РЕГИОНАЛЬНЫЕ ИННОВАЦИОННЫЕ ПЛОЩАДКИ </a:t>
            </a:r>
            <a:br>
              <a:rPr lang="ru-RU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НАПРАВЛЕНИЮ «ПСИХОЛОГИЧЕСКИЕ АСПЕКТЫ ОБЕСПЕЧЕНИЯ ДОСТИЖЕНИЯ ПЛАНИРУЕМЫХ РЕЗУЛЬТАТОВ РЕАЛИЗАЦИИ ОСНОВНЫХ ОБРАЗОВАТЕЛЬНЫХ ПРОГРАММ»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C580F3E6-6F62-4727-BEC7-54F60F2F81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245" y="2335237"/>
            <a:ext cx="11268850" cy="4192172"/>
          </a:xfrm>
        </p:spPr>
        <p:txBody>
          <a:bodyPr>
            <a:noAutofit/>
          </a:bodyPr>
          <a:lstStyle/>
          <a:p>
            <a:r>
              <a:rPr lang="ru-RU" sz="1800" dirty="0">
                <a:solidFill>
                  <a:srgbClr val="000000"/>
                </a:solidFill>
              </a:rPr>
              <a:t>МБОУ «Специальная (коррекционная) общеобразовательная школа-интернат для обучающихся и воспитанников с ограниченными возможностями здоровья (нарушение опорно-двигательного аппарата) № 4 г. Челябинска»</a:t>
            </a:r>
          </a:p>
          <a:p>
            <a:r>
              <a:rPr lang="ru-RU" sz="1800" dirty="0">
                <a:solidFill>
                  <a:srgbClr val="000000"/>
                </a:solidFill>
              </a:rPr>
              <a:t>МОУ «Средняя общеобразовательная школа № 1 г. Катав-</a:t>
            </a:r>
            <a:r>
              <a:rPr lang="ru-RU" sz="1800" dirty="0" err="1">
                <a:solidFill>
                  <a:srgbClr val="000000"/>
                </a:solidFill>
              </a:rPr>
              <a:t>Ивановска</a:t>
            </a:r>
            <a:r>
              <a:rPr lang="ru-RU" sz="1800" dirty="0">
                <a:solidFill>
                  <a:srgbClr val="000000"/>
                </a:solidFill>
              </a:rPr>
              <a:t>» </a:t>
            </a:r>
          </a:p>
          <a:p>
            <a:r>
              <a:rPr lang="ru-RU" sz="1800" dirty="0">
                <a:solidFill>
                  <a:srgbClr val="000000"/>
                </a:solidFill>
              </a:rPr>
              <a:t>МБОУ «Гимназия № 127 имени академика Е.Н. Аврорина»</a:t>
            </a:r>
          </a:p>
          <a:p>
            <a:r>
              <a:rPr lang="ru-RU" sz="1800" dirty="0">
                <a:solidFill>
                  <a:srgbClr val="000000"/>
                </a:solidFill>
              </a:rPr>
              <a:t>МБОУ «</a:t>
            </a:r>
            <a:r>
              <a:rPr lang="ru-RU" sz="1800" dirty="0" err="1">
                <a:solidFill>
                  <a:srgbClr val="000000"/>
                </a:solidFill>
              </a:rPr>
              <a:t>Еткульская</a:t>
            </a:r>
            <a:r>
              <a:rPr lang="ru-RU" sz="1800" dirty="0">
                <a:solidFill>
                  <a:srgbClr val="000000"/>
                </a:solidFill>
              </a:rPr>
              <a:t> средняя общеобразовательная школа»</a:t>
            </a:r>
          </a:p>
          <a:p>
            <a:r>
              <a:rPr lang="ru-RU" sz="1800" dirty="0">
                <a:solidFill>
                  <a:srgbClr val="000000"/>
                </a:solidFill>
              </a:rPr>
              <a:t>МОУ «Средняя общеобразовательная школа № 40» города Магнитогорска</a:t>
            </a:r>
          </a:p>
          <a:p>
            <a:r>
              <a:rPr lang="ru-RU" sz="1800" dirty="0">
                <a:solidFill>
                  <a:srgbClr val="000000"/>
                </a:solidFill>
              </a:rPr>
              <a:t>МАОУ «Средняя общеобразовательная школа с углубленным изучением отдельных предметов № 104 г. Челябинска»</a:t>
            </a:r>
          </a:p>
          <a:p>
            <a:r>
              <a:rPr lang="ru-RU" sz="1800" dirty="0">
                <a:solidFill>
                  <a:srgbClr val="000000"/>
                </a:solidFill>
              </a:rPr>
              <a:t>МКОУ «</a:t>
            </a:r>
            <a:r>
              <a:rPr lang="ru-RU" sz="1800" dirty="0" err="1">
                <a:solidFill>
                  <a:srgbClr val="000000"/>
                </a:solidFill>
              </a:rPr>
              <a:t>Уйская</a:t>
            </a:r>
            <a:r>
              <a:rPr lang="ru-RU" sz="1800" dirty="0">
                <a:solidFill>
                  <a:srgbClr val="000000"/>
                </a:solidFill>
              </a:rPr>
              <a:t> средняя общеобразовательная школа им. Александра Ивановича Тихонова» Уйского муниципального района</a:t>
            </a:r>
          </a:p>
          <a:p>
            <a:r>
              <a:rPr lang="ru-RU" sz="1800" dirty="0">
                <a:solidFill>
                  <a:srgbClr val="000000"/>
                </a:solidFill>
              </a:rPr>
              <a:t>МОУ «Основная общеобразовательная школа № 4» Кыштымский городской округ</a:t>
            </a:r>
          </a:p>
          <a:p>
            <a:r>
              <a:rPr lang="ru-RU" sz="1800" dirty="0">
                <a:solidFill>
                  <a:srgbClr val="000000"/>
                </a:solidFill>
              </a:rPr>
              <a:t>МОУ «Средняя общеобразовательная школа № 3» Кыштымский городской округ</a:t>
            </a:r>
          </a:p>
        </p:txBody>
      </p:sp>
    </p:spTree>
    <p:extLst>
      <p:ext uri="{BB962C8B-B14F-4D97-AF65-F5344CB8AC3E}">
        <p14:creationId xmlns:p14="http://schemas.microsoft.com/office/powerpoint/2010/main" val="2410229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9102D26-65A0-4714-ACF7-90CB8DA57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Ключевые направления в деятельности РИП по вопросам психологического сопровождения достижения планируемых результатов освоения обучающимися ООП:</a:t>
            </a:r>
          </a:p>
        </p:txBody>
      </p:sp>
      <p:graphicFrame>
        <p:nvGraphicFramePr>
          <p:cNvPr id="16" name="Объект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639294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1256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Изображение выглядит как человек, ребенок, космический корабль, стол&#10;&#10;Описание создано автоматически">
            <a:extLst>
              <a:ext uri="{FF2B5EF4-FFF2-40B4-BE49-F238E27FC236}">
                <a16:creationId xmlns:a16="http://schemas.microsoft.com/office/drawing/2014/main" xmlns="" id="{ED35E779-395B-47B1-AF0F-13C22122361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/>
          </a:blip>
          <a:srcRect r="-2" b="5557"/>
          <a:stretch/>
        </p:blipFill>
        <p:spPr>
          <a:xfrm>
            <a:off x="6083786" y="-168318"/>
            <a:ext cx="6261330" cy="3932313"/>
          </a:xfrm>
          <a:prstGeom prst="rect">
            <a:avLst/>
          </a:prstGeom>
          <a:effectLst>
            <a:softEdge rad="533400"/>
          </a:effectLst>
        </p:spPr>
      </p:pic>
      <p:pic>
        <p:nvPicPr>
          <p:cNvPr id="6" name="Рисунок 5" descr="Изображение выглядит как внутренний, человек, стол, сидит&#10;&#10;Описание создано автоматически">
            <a:extLst>
              <a:ext uri="{FF2B5EF4-FFF2-40B4-BE49-F238E27FC236}">
                <a16:creationId xmlns:a16="http://schemas.microsoft.com/office/drawing/2014/main" xmlns="" id="{8252887C-DEEB-4DC7-A011-EB3A62510D1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-1" b="10267"/>
          <a:stretch/>
        </p:blipFill>
        <p:spPr>
          <a:xfrm>
            <a:off x="6089904" y="2487168"/>
            <a:ext cx="6263640" cy="4215384"/>
          </a:xfrm>
          <a:prstGeom prst="rect">
            <a:avLst/>
          </a:prstGeom>
          <a:effectLst>
            <a:softEdge rad="533400"/>
          </a:effectLst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E1ED740-55EE-4332-93E8-241118D69B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488" y="407964"/>
            <a:ext cx="6261329" cy="6294588"/>
          </a:xfrm>
        </p:spPr>
        <p:txBody>
          <a:bodyPr anchor="ctr">
            <a:noAutofit/>
          </a:bodyPr>
          <a:lstStyle/>
          <a:p>
            <a:pPr>
              <a:spcBef>
                <a:spcPts val="600"/>
              </a:spcBef>
            </a:pPr>
            <a:r>
              <a:rPr lang="ru-RU" sz="1800" i="1" dirty="0">
                <a:solidFill>
                  <a:srgbClr val="000000"/>
                </a:solidFill>
              </a:rPr>
              <a:t>локальные нормативные акты по вопросам регламентирующих особенности психолого-педагогического сопровождения в школе;</a:t>
            </a:r>
          </a:p>
          <a:p>
            <a:pPr>
              <a:spcBef>
                <a:spcPts val="600"/>
              </a:spcBef>
            </a:pPr>
            <a:r>
              <a:rPr lang="ru-RU" sz="1800" i="1" dirty="0">
                <a:solidFill>
                  <a:srgbClr val="000000"/>
                </a:solidFill>
              </a:rPr>
              <a:t>диагностический инструментарий оценки динамики формирования планируемых результатов освоения ООП;</a:t>
            </a:r>
          </a:p>
          <a:p>
            <a:pPr>
              <a:spcBef>
                <a:spcPts val="600"/>
              </a:spcBef>
            </a:pPr>
            <a:r>
              <a:rPr lang="ru-RU" sz="1800" i="1" dirty="0">
                <a:solidFill>
                  <a:srgbClr val="000000"/>
                </a:solidFill>
              </a:rPr>
              <a:t>алгоритмы совместной деятельности педагога-психолога, учителя-предметника, родителей и учащихся по достижению планируемых результатов освоения ООП и др.;</a:t>
            </a:r>
          </a:p>
          <a:p>
            <a:pPr>
              <a:spcBef>
                <a:spcPts val="600"/>
              </a:spcBef>
            </a:pPr>
            <a:r>
              <a:rPr lang="ru-RU" sz="1800" i="1" dirty="0">
                <a:solidFill>
                  <a:srgbClr val="000000"/>
                </a:solidFill>
              </a:rPr>
              <a:t>методические материалы по вопросам </a:t>
            </a:r>
            <a:r>
              <a:rPr lang="ru-RU" sz="1800" i="1" dirty="0" err="1">
                <a:solidFill>
                  <a:srgbClr val="000000"/>
                </a:solidFill>
              </a:rPr>
              <a:t>тьюторского</a:t>
            </a:r>
            <a:r>
              <a:rPr lang="ru-RU" sz="1800" i="1" dirty="0">
                <a:solidFill>
                  <a:srgbClr val="000000"/>
                </a:solidFill>
              </a:rPr>
              <a:t> сопровождения индивидуальных образовательных маршрутов учащихся;</a:t>
            </a:r>
          </a:p>
          <a:p>
            <a:pPr>
              <a:spcBef>
                <a:spcPts val="600"/>
              </a:spcBef>
            </a:pPr>
            <a:r>
              <a:rPr lang="ru-RU" sz="1800" i="1" dirty="0">
                <a:solidFill>
                  <a:srgbClr val="000000"/>
                </a:solidFill>
              </a:rPr>
              <a:t>материалы, отражающие особенности профилактики агрессивного и противоправного поведения учащихся;</a:t>
            </a:r>
          </a:p>
          <a:p>
            <a:pPr>
              <a:spcBef>
                <a:spcPts val="600"/>
              </a:spcBef>
            </a:pPr>
            <a:r>
              <a:rPr lang="ru-RU" sz="1800" i="1" dirty="0">
                <a:solidFill>
                  <a:srgbClr val="000000"/>
                </a:solidFill>
              </a:rPr>
              <a:t>материалы, отражающие особенности формирования психологически комфортной и безопасной образовательной среды;</a:t>
            </a:r>
          </a:p>
          <a:p>
            <a:pPr>
              <a:spcBef>
                <a:spcPts val="600"/>
              </a:spcBef>
            </a:pPr>
            <a:r>
              <a:rPr lang="ru-RU" sz="1800" i="1" dirty="0">
                <a:solidFill>
                  <a:srgbClr val="000000"/>
                </a:solidFill>
              </a:rPr>
              <a:t>методические материалы: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ru-RU" sz="1800" i="1" dirty="0">
                <a:solidFill>
                  <a:srgbClr val="000000"/>
                </a:solidFill>
              </a:rPr>
              <a:t>по развитию психолого-педагогической компетенции педагогов (семинара-практикумы; фокус-группы; проектные сессии; тренинги и пр.);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ru-RU" sz="1800" i="1" dirty="0">
                <a:solidFill>
                  <a:srgbClr val="000000"/>
                </a:solidFill>
              </a:rPr>
              <a:t>по психолого-педагогическому просвещению родителей (лектории; тренинги и пр.) и др.</a:t>
            </a:r>
          </a:p>
        </p:txBody>
      </p:sp>
    </p:spTree>
    <p:extLst>
      <p:ext uri="{BB962C8B-B14F-4D97-AF65-F5344CB8AC3E}">
        <p14:creationId xmlns:p14="http://schemas.microsoft.com/office/powerpoint/2010/main" val="24676115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308</Words>
  <Application>Microsoft Office PowerPoint</Application>
  <PresentationFormat>Произвольный</PresentationFormat>
  <Paragraphs>25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ИЛЬИНА АННА ВЛАДИМИРОВНА,  заведующий учебно-научным центром ГБУ ДПО ЧИППКРО, к.п.н., доцент, член учебно-методического объединения в сфере общего образования Челябинской области</vt:lpstr>
      <vt:lpstr>ПРИКАЗ  МИНИСТЕРСТВА ОБРАЗОВАНИЯ И НАУКИ ЧЕЛЯБИНСКОЙ ОБЛАСТИ ОТ 12.07.2018 Г. № 01/2090 «О КОНЦЕПЦИИ ПСИХОЛОГИЧЕСКОГО СОПРОВОЖДЕНИЯ ВВЕДЕНИЯ ФГОС ОБЩЕГО ОБРАЗОВАНИЯ В ЧЕЛЯБИНСКОЙ ОБЛАСТИ НА ПЕРИОД ДО 2020 ГОДА И УТВЕРЖДЕНИИ ДОРОЖНОЙ КАРТЫ ЕЕ РЕАЛИЗАЦИИ»</vt:lpstr>
      <vt:lpstr>РЕГИОНАЛЬНЫЕ ИННОВАЦИОННЫЕ ПЛОЩАДКИ  ПО НАПРАВЛЕНИЮ «ПСИХОЛОГИЧЕСКИЕ АСПЕКТЫ ОБЕСПЕЧЕНИЯ ДОСТИЖЕНИЯ ПЛАНИРУЕМЫХ РЕЗУЛЬТАТОВ РЕАЛИЗАЦИИ ОСНОВНЫХ ОБРАЗОВАТЕЛЬНЫХ ПРОГРАММ»</vt:lpstr>
      <vt:lpstr>Ключевые направления в деятельности РИП по вопросам психологического сопровождения достижения планируемых результатов освоения обучающимися ООП: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ИЛЬИНА АННА ВЛАДИМИРОВНА,  заведующий учебно-научным центром ГБУ ДПО ЧИППКРО, к.п.н., доцент, член учебно-методического объединения в сфере общего образования Челябинской области</dc:title>
  <dc:creator>АННА АННА</dc:creator>
  <cp:lastModifiedBy>Бессарабов Александр Юрьевич</cp:lastModifiedBy>
  <cp:revision>4</cp:revision>
  <dcterms:created xsi:type="dcterms:W3CDTF">2019-03-27T15:22:10Z</dcterms:created>
  <dcterms:modified xsi:type="dcterms:W3CDTF">2019-04-08T05:26:26Z</dcterms:modified>
</cp:coreProperties>
</file>