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60" r:id="rId4"/>
    <p:sldId id="262" r:id="rId5"/>
    <p:sldId id="267" r:id="rId6"/>
    <p:sldId id="270" r:id="rId7"/>
    <p:sldId id="272" r:id="rId8"/>
    <p:sldId id="27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E12-48CF-9F74-A6B1729C61C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E12-48CF-9F74-A6B1729C61C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E12-48CF-9F74-A6B1729C61C5}"/>
              </c:ext>
            </c:extLst>
          </c:dPt>
          <c:dLbls>
            <c:dLbl>
              <c:idx val="0"/>
              <c:layout>
                <c:manualLayout>
                  <c:x val="3.0549000404501522E-2"/>
                  <c:y val="1.1052329648137432E-4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>
                        <a:latin typeface="Times New Roman" pitchFamily="18" charset="0"/>
                        <a:cs typeface="Times New Roman" pitchFamily="18" charset="0"/>
                      </a:rPr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E12-48CF-9F74-A6B1729C6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5977690288713948E-3"/>
                  <c:y val="2.6270049577136207E-2"/>
                </c:manualLayout>
              </c:layout>
              <c:tx>
                <c:rich>
                  <a:bodyPr/>
                  <a:lstStyle/>
                  <a:p>
                    <a:r>
                      <a:rPr lang="en-US" sz="4400" dirty="0">
                        <a:latin typeface="Times New Roman" pitchFamily="18" charset="0"/>
                        <a:cs typeface="Times New Roman" pitchFamily="18" charset="0"/>
                      </a:rPr>
                      <a:t>40%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E12-48CF-9F74-A6B1729C6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86122367094993E-2"/>
                  <c:y val="-0.10043209345910099"/>
                </c:manualLayout>
              </c:layout>
              <c:tx>
                <c:rich>
                  <a:bodyPr/>
                  <a:lstStyle/>
                  <a:p>
                    <a:r>
                      <a:rPr lang="en-US" sz="3200" dirty="0">
                        <a:latin typeface="Times New Roman" pitchFamily="18" charset="0"/>
                        <a:cs typeface="Times New Roman" pitchFamily="18" charset="0"/>
                      </a:rPr>
                      <a:t>45%</a:t>
                    </a:r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E12-48CF-9F74-A6B1729C61C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0.15000000000000005</c:v>
                </c:pt>
                <c:pt idx="1">
                  <c:v>0.4</c:v>
                </c:pt>
                <c:pt idx="2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E12-48CF-9F74-A6B1729C61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4309208929613819E-2"/>
          <c:y val="1.442638695890191E-2"/>
          <c:w val="0.93966005428418287"/>
          <c:h val="0.937774921891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констатирущий этап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0.15000000000000005</c:v>
                </c:pt>
                <c:pt idx="1">
                  <c:v>0.4</c:v>
                </c:pt>
                <c:pt idx="2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F54-48A7-96B8-509219B7D54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Контрольный этап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 </c:v>
                </c:pt>
                <c:pt idx="2">
                  <c:v>низкий 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F54-48A7-96B8-509219B7D5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3526400"/>
        <c:axId val="43532288"/>
      </c:barChart>
      <c:catAx>
        <c:axId val="4352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32288"/>
        <c:crosses val="autoZero"/>
        <c:auto val="1"/>
        <c:lblAlgn val="ctr"/>
        <c:lblOffset val="100"/>
        <c:noMultiLvlLbl val="0"/>
      </c:catAx>
      <c:valAx>
        <c:axId val="43532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52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4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641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6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20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42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74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777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6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08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A55C6-D407-4391-A3DF-60FEEB34A48C}" type="datetimeFigureOut">
              <a:rPr lang="ru-RU" smtClean="0"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9742B-C976-4577-AD44-E01276053B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81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2089"/>
            <a:ext cx="9144000" cy="756355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«Челябинский институт переподготовки и повышения квалификации работников образования»</a:t>
            </a:r>
            <a:b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начального образования</a:t>
            </a:r>
            <a:r>
              <a:rPr lang="ru-RU" dirty="0" smtClean="0">
                <a:ln w="0"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n w="0"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70756"/>
            <a:ext cx="9144000" cy="4730044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Календарева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Юрьевна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деятельность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здорового образа жизни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учащихся начального общего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Скрипова Надежда Евгеньевна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доцент</a:t>
            </a:r>
          </a:p>
          <a:p>
            <a:pPr algn="r">
              <a:lnSpc>
                <a:spcPct val="10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начального образования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46265" y="249382"/>
            <a:ext cx="5473535" cy="6472052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выявить эффективные формы и методы формирования знаний о здоровом образе жизни у младших школьников  в контексте условий социально-педагогической деятельности.</a:t>
            </a:r>
          </a:p>
          <a:p>
            <a:pPr marL="0" indent="0" algn="just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процесс формирования здорового образа жизни у младших школьников.</a:t>
            </a:r>
          </a:p>
          <a:p>
            <a:pPr marL="0" indent="0" algn="just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социально-педагогическая деятельность по формированию здорового образа жизни у младших школьников. 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исследования: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формирования установки на здоровый образ жизни у школьников будет более эффективным, если соблюдать следующие педагогические условия: 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 целостность системы формирования культуры здорового и безопасного образа жизни обучающихся, воспитанников;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 вопросам здоровья уделяется внимание педагогов на разных уровнях общего образования: дошкольного, начального, основного и среднего. Соблюдается преемственность и непрерывность обучения здоровому и безопасному образу жизни;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 осуществляется комплексный подход в оказании психолого-педагогической, медико-социальной поддержки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систему психологической работы: консилиумы, тренинги, классные часы, наблюдения и мониторинги; </a:t>
            </a:r>
          </a:p>
          <a:p>
            <a:pPr marL="0" indent="0" algn="just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–  поддерживается соответствие инфраструктуры образовательного учреждения условиям здоровьесбережения обучающихся.</a:t>
            </a:r>
          </a:p>
          <a:p>
            <a:endParaRPr lang="ru-RU" dirty="0"/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11735" y="365124"/>
            <a:ext cx="5042065" cy="6492875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исследования:</a:t>
            </a:r>
          </a:p>
          <a:p>
            <a:pPr marL="0" indent="0" algn="just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1. Проанализировать психолого-педагогическую литературу по теме исследования и охарактеризовать основные понятия исследования.</a:t>
            </a:r>
          </a:p>
          <a:p>
            <a:pPr marL="0" indent="0" algn="just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2 Исследовать особенности социально-педагогической деятельности по формированию здорового образа жизни младших школьников.</a:t>
            </a:r>
          </a:p>
          <a:p>
            <a:pPr marL="0" indent="0" algn="just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3. Проанализировать образовательные здоровьесберегающие технологии в начальной школе и передовой педагогический опыт по формированию здорового образа жизни.</a:t>
            </a:r>
          </a:p>
          <a:p>
            <a:pPr marL="0" indent="0" algn="just">
              <a:buNone/>
            </a:pPr>
            <a:r>
              <a:rPr lang="ru-RU" sz="5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4. Изучить опыт применения признанных и апробированных технологий здоровье сбережения и здравоохранения профессора, доктора медицинских наук В. Ф. Базарного.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9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03761"/>
            <a:ext cx="10752668" cy="5216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Теоретические основы социально-педагогической деятельности по здоровому образу жизни у учащихся  начальной школы</a:t>
            </a:r>
            <a:b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1.1. Анализ понятия «здоровый образ жизни»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9873" y="1052945"/>
            <a:ext cx="10515600" cy="546792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lvl="0" indent="0" algn="just">
              <a:lnSpc>
                <a:spcPct val="170000"/>
              </a:lnSpc>
              <a:buNone/>
            </a:pP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anose="02020603050405020304" pitchFamily="18" charset="0"/>
              </a:rPr>
              <a:t>    </a:t>
            </a:r>
            <a:r>
              <a:rPr lang="ru-RU" sz="5000" b="1" dirty="0" smtClean="0">
                <a:solidFill>
                  <a:srgbClr val="C00000"/>
                </a:solidFill>
                <a:latin typeface="Times New Roman" pitchFamily="18" charset="0"/>
                <a:cs typeface="Times New Roman" panose="02020603050405020304" pitchFamily="18" charset="0"/>
              </a:rPr>
              <a:t>Здоровый </a:t>
            </a:r>
            <a:r>
              <a:rPr lang="ru-RU" sz="5000" b="1" dirty="0">
                <a:solidFill>
                  <a:srgbClr val="C00000"/>
                </a:solidFill>
                <a:latin typeface="Times New Roman" pitchFamily="18" charset="0"/>
                <a:cs typeface="Times New Roman" panose="02020603050405020304" pitchFamily="18" charset="0"/>
              </a:rPr>
              <a:t>образ жизни </a:t>
            </a:r>
            <a:r>
              <a:rPr lang="ru-RU" sz="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это действия, привычки, определенные ограничения, связанные с оптимальным качеством жизни, которые охватывают социальные, умственные, духовные, физические компоненты и, соответственно, с уменьшенным риском развития болезней. Здоровый образ жизни объединяет все, что способствует выполнению профессиональных, социальных и бытовых функций в оптимальной для здоровья среде и выражает ориентацию человека на формирование, сохранение и укрепление как индивидуального, так и общественного </a:t>
            </a:r>
            <a:r>
              <a:rPr lang="ru-RU" sz="5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5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Хартии Всемирной организации здравоохранения (</a:t>
            </a: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1989)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8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3" y="9199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образ жизни включает в себя следующие</a:t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компоненты: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417555"/>
            <a:ext cx="11021291" cy="556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Соблюдение правил личной гигиены (рациональный ежедневный режим, закаливание тела, уход за телом и полостью рта, использование рациональной одежды и обуви).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Рационально сбалансированное питание.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Оптимальная двигательная схема (регулярная двигательная активность средней интенсивности).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Отсутствие вредных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привычек  и другие.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35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42505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</a:t>
            </a:r>
            <a:r>
              <a:rPr lang="ru-RU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учителя начальных классов (классного руководителя) по формированию здорового образа жизни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3252" y="1585713"/>
            <a:ext cx="10515600" cy="5034844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4" name="Группа 3"/>
          <p:cNvGrpSpPr>
            <a:grpSpLocks/>
          </p:cNvGrpSpPr>
          <p:nvPr/>
        </p:nvGrpSpPr>
        <p:grpSpPr>
          <a:xfrm>
            <a:off x="3185160" y="1399936"/>
            <a:ext cx="5821680" cy="4673485"/>
            <a:chOff x="0" y="-636879"/>
            <a:chExt cx="7178570" cy="653896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22950" y="-636879"/>
              <a:ext cx="4788812" cy="143683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Социально-педагогическая деятельность учителя начальных классов по формированию ЗОЖ </a:t>
              </a:r>
              <a:r>
                <a:rPr lang="ru-RU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(классный руководитель)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835320" y="1264701"/>
              <a:ext cx="2019300" cy="87616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 cap="all" dirty="0">
                  <a:solidFill>
                    <a:srgbClr val="0000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Медицинские работники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0" y="1113359"/>
              <a:ext cx="2535986" cy="101706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Учителя-предметники,</a:t>
              </a:r>
              <a:r>
                <a:rPr lang="ru-RU" sz="1200" kern="1200" cap="all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учитель физической культуры, руководители спортивных секций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570527" y="2830957"/>
              <a:ext cx="2534851" cy="628761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Здоровьесберегающая работа с семьей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522588" y="3819409"/>
              <a:ext cx="2019300" cy="644758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Мониторинг уровня здоровья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2623644" y="3800079"/>
              <a:ext cx="2307440" cy="808450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Просветительская работа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(лекции, родительские собрания, индивидуальные консультации</a:t>
              </a:r>
              <a:r>
                <a:rPr lang="ru-RU" sz="1200" kern="1200">
                  <a:solidFill>
                    <a:srgbClr val="00008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)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244975" y="3811633"/>
              <a:ext cx="1933595" cy="79689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just" eaLnBrk="0" fontAlgn="base" hangingPunct="0">
                <a:spcAft>
                  <a:spcPts val="0"/>
                </a:spcAft>
              </a:pP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Вовлечение</a:t>
              </a:r>
              <a:r>
                <a:rPr lang="ru-RU" sz="1200" kern="1200">
                  <a:solidFill>
                    <a:srgbClr val="FFFFFF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-</a:t>
              </a: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 </a:t>
              </a:r>
              <a:r>
                <a:rPr lang="ru-RU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спортивно-досуговую деятельность</a:t>
              </a:r>
              <a:endParaRPr lang="ru-RU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2254120" y="5295883"/>
              <a:ext cx="3317979" cy="606206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0" fontAlgn="base" hangingPunct="0">
                <a:spcAft>
                  <a:spcPts val="0"/>
                </a:spcAft>
              </a:pPr>
              <a:r>
                <a:rPr lang="ru-RU" sz="12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Культура здоровья личности обучающегося</a:t>
              </a:r>
              <a:endPara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3" name="AutoShape 13"/>
            <p:cNvSpPr>
              <a:spLocks noChangeArrowheads="1"/>
            </p:cNvSpPr>
            <p:nvPr/>
          </p:nvSpPr>
          <p:spPr bwMode="auto">
            <a:xfrm rot="18495840">
              <a:off x="1611103" y="878944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AutoShape 14"/>
            <p:cNvSpPr>
              <a:spLocks noChangeArrowheads="1"/>
            </p:cNvSpPr>
            <p:nvPr/>
          </p:nvSpPr>
          <p:spPr bwMode="auto">
            <a:xfrm rot="13556578">
              <a:off x="5440359" y="948599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 rot="16200000">
              <a:off x="3695096" y="3563511"/>
              <a:ext cx="358838" cy="114298"/>
            </a:xfrm>
            <a:prstGeom prst="leftArrow">
              <a:avLst>
                <a:gd name="adj1" fmla="val 50000"/>
                <a:gd name="adj2" fmla="val 11189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AutoShape 16"/>
            <p:cNvSpPr>
              <a:spLocks noChangeArrowheads="1"/>
            </p:cNvSpPr>
            <p:nvPr/>
          </p:nvSpPr>
          <p:spPr bwMode="auto">
            <a:xfrm rot="18495840">
              <a:off x="2021310" y="3474023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 rot="13826859">
              <a:off x="5343500" y="3509028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 rot="5400000">
              <a:off x="3462949" y="-150060"/>
              <a:ext cx="647699" cy="5261495"/>
            </a:xfrm>
            <a:prstGeom prst="rightArrow">
              <a:avLst>
                <a:gd name="adj1" fmla="val 64870"/>
                <a:gd name="adj2" fmla="val 64556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 rot="5400000">
              <a:off x="3462947" y="2107052"/>
              <a:ext cx="647700" cy="5715000"/>
            </a:xfrm>
            <a:prstGeom prst="rightArrow">
              <a:avLst>
                <a:gd name="adj1" fmla="val 45241"/>
                <a:gd name="adj2" fmla="val 56194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AutoShape 22"/>
            <p:cNvSpPr>
              <a:spLocks noChangeArrowheads="1"/>
            </p:cNvSpPr>
            <p:nvPr/>
          </p:nvSpPr>
          <p:spPr bwMode="auto">
            <a:xfrm rot="16200000">
              <a:off x="3615350" y="971405"/>
              <a:ext cx="457198" cy="114300"/>
            </a:xfrm>
            <a:prstGeom prst="leftArrow">
              <a:avLst>
                <a:gd name="adj1" fmla="val 50000"/>
                <a:gd name="adj2" fmla="val 100000"/>
              </a:avLst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7643015" y="2722069"/>
            <a:ext cx="1568717" cy="523267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/>
            <a:r>
              <a:rPr lang="ru-RU" sz="1200"/>
              <a:t>Психолог,</a:t>
            </a:r>
          </a:p>
          <a:p>
            <a:pPr algn="ctr" eaLnBrk="0" fontAlgn="base" hangingPunct="0"/>
            <a:r>
              <a:rPr lang="ru-RU" sz="1200"/>
              <a:t>социальный педагог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443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Глава 2. Прикладные аспекты формирования здорового образа жизни </a:t>
            </a:r>
            <a:b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младших школьников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2.1. Диагностика сформированности валеологических ценностей у детей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88682455"/>
              </p:ext>
            </p:extLst>
          </p:nvPr>
        </p:nvGraphicFramePr>
        <p:xfrm>
          <a:off x="2348089" y="2410691"/>
          <a:ext cx="8264493" cy="39901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800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7930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Результаты опытно-экспериментальной работы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20423"/>
              </p:ext>
            </p:extLst>
          </p:nvPr>
        </p:nvGraphicFramePr>
        <p:xfrm>
          <a:off x="1676400" y="1108364"/>
          <a:ext cx="8714509" cy="5652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216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332089"/>
            <a:ext cx="9144000" cy="756355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учреждение</a:t>
            </a:r>
            <a:b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профессионального образования «Челябинский институт переподготовки и повышения квалификации работников образования»</a:t>
            </a:r>
            <a:b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начального образования</a:t>
            </a:r>
            <a:r>
              <a:rPr lang="ru-RU" dirty="0" smtClean="0">
                <a:ln w="0"/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n w="0"/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70756"/>
            <a:ext cx="9144000" cy="4730044"/>
          </a:xfrm>
        </p:spPr>
        <p:txBody>
          <a:bodyPr>
            <a:normAutofit fontScale="850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Календарева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Юрьевна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Социально-педагогическая деятельность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формированию здорового образа жизни 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учащихся начального общего 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r">
              <a:lnSpc>
                <a:spcPct val="100000"/>
              </a:lnSpc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Скрипова Надежда Евгеньевна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педагогических наук, доцент</a:t>
            </a:r>
          </a:p>
          <a:p>
            <a:pPr algn="r">
              <a:lnSpc>
                <a:spcPct val="100000"/>
              </a:lnSpc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кафедры начального образования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Челябинск, 2018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481</Words>
  <Application>Microsoft Office PowerPoint</Application>
  <PresentationFormat>Произвольный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</vt:lpstr>
      <vt:lpstr>Презентация PowerPoint</vt:lpstr>
      <vt:lpstr>  Глава 1. Теоретические основы социально-педагогической деятельности по здоровому образу жизни у учащихся  начальной школы 1.1. Анализ понятия «здоровый образ жизни»  </vt:lpstr>
      <vt:lpstr>Здоровый образ жизни включает в себя следующие  основные компоненты:  </vt:lpstr>
      <vt:lpstr>Социально-педагогическая деятельность учителя начальных классов (классного руководителя) по формированию здорового образа жизни </vt:lpstr>
      <vt:lpstr>Глава 2. Прикладные аспекты формирования здорового образа жизни  у младших школьников        2.1. Диагностика сформированности валеологических ценностей у детей </vt:lpstr>
      <vt:lpstr>2.3. Результаты опытно-экспериментальной работы</vt:lpstr>
      <vt:lpstr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 </dc:title>
  <dc:creator>студент</dc:creator>
  <cp:lastModifiedBy>Microsoft</cp:lastModifiedBy>
  <cp:revision>36</cp:revision>
  <dcterms:created xsi:type="dcterms:W3CDTF">2018-11-28T04:00:35Z</dcterms:created>
  <dcterms:modified xsi:type="dcterms:W3CDTF">2018-11-29T15:18:33Z</dcterms:modified>
</cp:coreProperties>
</file>