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4660"/>
  </p:normalViewPr>
  <p:slideViewPr>
    <p:cSldViewPr>
      <p:cViewPr>
        <p:scale>
          <a:sx n="106" d="100"/>
          <a:sy n="106" d="100"/>
        </p:scale>
        <p:origin x="-176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Зависимость высоты поднятия ракеты от ее массы</a:t>
            </a:r>
          </a:p>
        </c:rich>
      </c:tx>
      <c:layout>
        <c:manualLayout>
          <c:xMode val="edge"/>
          <c:yMode val="edge"/>
          <c:x val="0.17999616421930131"/>
          <c:y val="3.256048473246562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mб</c:v>
                </c:pt>
                <c:pt idx="1">
                  <c:v>mп+</c:v>
                </c:pt>
                <c:pt idx="2">
                  <c:v>0,5 mп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mб</c:v>
                </c:pt>
                <c:pt idx="1">
                  <c:v>mп+</c:v>
                </c:pt>
                <c:pt idx="2">
                  <c:v>0,5 mп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mб</c:v>
                </c:pt>
                <c:pt idx="1">
                  <c:v>mп+</c:v>
                </c:pt>
                <c:pt idx="2">
                  <c:v>0,5 mп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79474048"/>
        <c:axId val="79488512"/>
      </c:lineChart>
      <c:catAx>
        <c:axId val="7947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1006145389975825"/>
              <c:y val="0.84811879876594909"/>
            </c:manualLayout>
          </c:layout>
          <c:overlay val="0"/>
        </c:title>
        <c:majorTickMark val="none"/>
        <c:minorTickMark val="none"/>
        <c:tickLblPos val="nextTo"/>
        <c:crossAx val="79488512"/>
        <c:crosses val="autoZero"/>
        <c:auto val="1"/>
        <c:lblAlgn val="ctr"/>
        <c:lblOffset val="100"/>
        <c:noMultiLvlLbl val="0"/>
      </c:catAx>
      <c:valAx>
        <c:axId val="79488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2163399469024514E-2"/>
              <c:y val="2.6667763410903069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947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4E69B6-65C9-401B-B0FD-64248F8F94DE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52E544-36BC-4FAD-8F80-58BDEBD0A7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scowaleks.narod.ru/foto01/img037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6716981305820be24233667fd84a5e1e_4f0250ba1acdc6297511d371030debc6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3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764704"/>
            <a:ext cx="7344394" cy="39703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DCE6F2"/>
                </a:solidFill>
                <a:latin typeface="Arial Black" pitchFamily="34" charset="0"/>
              </a:rPr>
              <a:t>«Человечество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пространство»</a:t>
            </a:r>
          </a:p>
          <a:p>
            <a:pPr algn="r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i="1" dirty="0" err="1" smtClean="0">
                <a:solidFill>
                  <a:srgbClr val="DCE6F2"/>
                </a:solidFill>
                <a:latin typeface="Arial Black" pitchFamily="34" charset="0"/>
              </a:rPr>
              <a:t>К.Э.Циолковский</a:t>
            </a:r>
            <a:endParaRPr lang="ru-RU" sz="2400" b="1" i="1" dirty="0">
              <a:solidFill>
                <a:srgbClr val="DCE6F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2"/>
                </a:solidFill>
              </a:rPr>
              <a:t>Иван Всеволодович Мещерский</a:t>
            </a:r>
            <a:br>
              <a:rPr lang="ru-RU" sz="4400" i="1" dirty="0" smtClean="0">
                <a:solidFill>
                  <a:schemeClr val="accent2"/>
                </a:solidFill>
              </a:rPr>
            </a:br>
            <a:r>
              <a:rPr lang="ru-RU" sz="4400" i="1" dirty="0" smtClean="0">
                <a:solidFill>
                  <a:schemeClr val="accent2"/>
                </a:solidFill>
              </a:rPr>
              <a:t>(1859-1935)</a:t>
            </a:r>
            <a:endParaRPr lang="ru-RU" sz="4400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248472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latin typeface="Arial Black" pitchFamily="34" charset="0"/>
              </a:rPr>
              <a:t>Современник Циолковского </a:t>
            </a:r>
            <a:r>
              <a:rPr lang="ru-RU" sz="3200" i="1" dirty="0" err="1">
                <a:latin typeface="Arial Black" pitchFamily="34" charset="0"/>
              </a:rPr>
              <a:t>И.В.Мещерский</a:t>
            </a:r>
            <a:r>
              <a:rPr lang="ru-RU" sz="3200" i="1" dirty="0">
                <a:latin typeface="Arial Black" pitchFamily="34" charset="0"/>
              </a:rPr>
              <a:t> вывел уравнение движения тела с переменной массой.</a:t>
            </a:r>
          </a:p>
          <a:p>
            <a:endParaRPr lang="ru-RU" dirty="0"/>
          </a:p>
        </p:txBody>
      </p:sp>
      <p:pic>
        <p:nvPicPr>
          <p:cNvPr id="5" name="Picture 5" descr="Мещерский И.В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4441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33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186808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Пороховые ракеты</a:t>
            </a:r>
          </a:p>
        </p:txBody>
      </p:sp>
      <p:pic>
        <p:nvPicPr>
          <p:cNvPr id="4" name="Picture 9" descr="i?id=32168878&amp;tov=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952328" cy="1728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2276872"/>
            <a:ext cx="381642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 smtClean="0"/>
              <a:t>Пороховые ракеты как фейерверочные и сигнальные применялись в Китае в </a:t>
            </a:r>
            <a:r>
              <a:rPr lang="en-US" sz="3200" dirty="0" smtClean="0"/>
              <a:t>X</a:t>
            </a:r>
            <a:r>
              <a:rPr lang="ru-RU" sz="3200" dirty="0" smtClean="0"/>
              <a:t> веке н.э.</a:t>
            </a:r>
            <a:endParaRPr lang="ru-RU" sz="3200" dirty="0"/>
          </a:p>
        </p:txBody>
      </p:sp>
      <p:pic>
        <p:nvPicPr>
          <p:cNvPr id="7" name="Picture 7" descr="i?id=61697772&amp;tov=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7993">
            <a:off x="2865522" y="4980681"/>
            <a:ext cx="2160587" cy="1446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17873 L 0.47257 -0.535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78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538736" cy="6529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Боевые ракеты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916832"/>
            <a:ext cx="3852179" cy="420933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 Black" pitchFamily="34" charset="0"/>
              </a:rPr>
              <a:t>Боевые ракеты массой от 3 до 6 кг и дальностью около 2 км применялись индийскими войсками в борьбе с английскими колонизаторами в конце </a:t>
            </a:r>
            <a:r>
              <a:rPr lang="en-US" dirty="0">
                <a:latin typeface="Arial Black" pitchFamily="34" charset="0"/>
              </a:rPr>
              <a:t>XVIII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в</a:t>
            </a:r>
          </a:p>
          <a:p>
            <a:pPr marL="0" indent="0">
              <a:buNone/>
            </a:pP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В России пороховые ракеты были приняты на вооружение в начале </a:t>
            </a:r>
            <a:r>
              <a:rPr lang="en-US" dirty="0">
                <a:latin typeface="Arial Black" pitchFamily="34" charset="0"/>
              </a:rPr>
              <a:t>XIX </a:t>
            </a:r>
            <a:r>
              <a:rPr lang="ru-RU" dirty="0">
                <a:latin typeface="Arial Black" pitchFamily="34" charset="0"/>
              </a:rPr>
              <a:t>в. (русско-турецкие войны, Крымская война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7" descr="ракетная установ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203848" cy="4124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9379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 smtClean="0">
                <a:solidFill>
                  <a:srgbClr val="FFC000"/>
                </a:solidFill>
              </a:rPr>
              <a:t>Боевая 2-х дюймовая ракета и ракетный станок конструкции К.И. Константинова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Николай Иванович </a:t>
            </a:r>
            <a:r>
              <a:rPr lang="ru-RU" dirty="0" smtClean="0">
                <a:solidFill>
                  <a:schemeClr val="accent2"/>
                </a:solidFill>
              </a:rPr>
              <a:t>Кибальчич  (1853-1881</a:t>
            </a:r>
            <a:r>
              <a:rPr lang="ru-RU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Революционер-народоволец </a:t>
            </a:r>
            <a:r>
              <a:rPr lang="ru-RU" sz="2800" dirty="0" err="1">
                <a:latin typeface="Arial Black" pitchFamily="34" charset="0"/>
              </a:rPr>
              <a:t>Н.И.Кибальчич</a:t>
            </a:r>
            <a:r>
              <a:rPr lang="ru-RU" sz="2800" dirty="0">
                <a:latin typeface="Arial Black" pitchFamily="34" charset="0"/>
              </a:rPr>
              <a:t> разработал в 1881 году, находясь в тюрьме, проект реактивного летательного </a:t>
            </a:r>
            <a:r>
              <a:rPr lang="ru-RU" sz="2800" dirty="0" smtClean="0">
                <a:latin typeface="Arial Black" pitchFamily="34" charset="0"/>
              </a:rPr>
              <a:t>аппарата</a:t>
            </a:r>
            <a:endParaRPr lang="ru-RU" sz="2800" dirty="0">
              <a:latin typeface="Arial Black" pitchFamily="34" charset="0"/>
            </a:endParaRPr>
          </a:p>
          <a:p>
            <a:pPr algn="ctr"/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Picture 4" descr="pk_08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747" y="1556792"/>
            <a:ext cx="352839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43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Реактивная артиллерия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2845"/>
            <a:ext cx="4690864" cy="554925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400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Реактивная артиллерия – вид артиллерии, применяющей реактивные снаряды. Современные реактивные системы залпового огня имеют до 50 стволов (направляющих), различные реактивные снаряды, дальность стрельбы в основном до 45 км. Впервые созданы в СССР в конце 30-х гг. Широкое распространение получили во 2-й мировой войне и особенно в послевоенное </a:t>
            </a:r>
            <a:r>
              <a:rPr lang="ru-RU" dirty="0" smtClean="0">
                <a:latin typeface="Arial Black" pitchFamily="34" charset="0"/>
              </a:rPr>
              <a:t>время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k030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564905"/>
            <a:ext cx="3240360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2292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Система залпового огня</a:t>
            </a:r>
          </a:p>
          <a:p>
            <a:pPr algn="ctr">
              <a:spcBef>
                <a:spcPct val="50000"/>
              </a:spcBef>
            </a:pPr>
            <a:r>
              <a:rPr lang="ru-RU" dirty="0" smtClean="0"/>
              <a:t>БМ-13 «Катюша»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Реактивная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система «Ураган»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4392488" cy="5030565"/>
          </a:xfrm>
        </p:spPr>
        <p:txBody>
          <a:bodyPr/>
          <a:lstStyle/>
          <a:p>
            <a:pPr algn="just"/>
            <a:r>
              <a:rPr lang="ru-RU" sz="2000" dirty="0">
                <a:latin typeface="Arial Black" pitchFamily="34" charset="0"/>
              </a:rPr>
              <a:t>Реактивная система залпового огня «Ураган» была принята на вооружение советской армией в 1976 году. В качестве базы для боевой и транспортно-заряжающей машины использованы шасси ЗИЛ-135ЛМ. Боевая машина имеет 16 направляющих трубчатого типа. Количество возимых снарядов на транспортно-заряжающей машине – 16 </a:t>
            </a:r>
            <a:r>
              <a:rPr lang="ru-RU" sz="2000" dirty="0" smtClean="0">
                <a:latin typeface="Arial Black" pitchFamily="34" charset="0"/>
              </a:rPr>
              <a:t>штук</a:t>
            </a:r>
            <a:endParaRPr lang="ru-RU" sz="2000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r00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153" y="1916832"/>
            <a:ext cx="381642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29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Сергей Павлович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Королев (1907-1966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r>
              <a:rPr lang="ru-RU" dirty="0">
                <a:latin typeface="Arial Black" pitchFamily="34" charset="0"/>
              </a:rPr>
              <a:t>Под руководством </a:t>
            </a:r>
            <a:r>
              <a:rPr lang="ru-RU" dirty="0" err="1">
                <a:latin typeface="Arial Black" pitchFamily="34" charset="0"/>
              </a:rPr>
              <a:t>С.П.Королева</a:t>
            </a:r>
            <a:r>
              <a:rPr lang="ru-RU" dirty="0">
                <a:latin typeface="Arial Black" pitchFamily="34" charset="0"/>
              </a:rPr>
              <a:t> в 1957 году был запущен первый искусственный спутник Земли</a:t>
            </a:r>
          </a:p>
        </p:txBody>
      </p:sp>
      <p:pic>
        <p:nvPicPr>
          <p:cNvPr id="4" name="Picture 4" descr="{74E3F8E1-3F5C-4AC6-BB7B-F399030E939F}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54" t="2353" r="3354" b="6273"/>
          <a:stretch>
            <a:fillRect/>
          </a:stretch>
        </p:blipFill>
        <p:spPr bwMode="auto">
          <a:xfrm>
            <a:off x="5292079" y="1810913"/>
            <a:ext cx="3000375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544616" cy="7200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Полет человека в космос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12 апреля 1961 года Юрий Алексеевич Гагарин совершил первый полет в </a:t>
            </a:r>
            <a:r>
              <a:rPr lang="ru-RU" sz="3200" dirty="0" smtClean="0">
                <a:latin typeface="Arial Black" pitchFamily="34" charset="0"/>
              </a:rPr>
              <a:t>космос</a:t>
            </a:r>
            <a:endParaRPr lang="ru-RU" sz="3200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5" descr="img0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880940" cy="395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05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Реактивные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самолеты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 Black" pitchFamily="34" charset="0"/>
              </a:rPr>
              <a:t>Принцип реактивного движения позволяет самолетам достигать значительно более высоких скоростей  и летать на больших высотах в разреженной </a:t>
            </a:r>
            <a:r>
              <a:rPr lang="ru-RU" dirty="0" smtClean="0">
                <a:latin typeface="Arial Black" pitchFamily="34" charset="0"/>
              </a:rPr>
              <a:t>атмосфере</a:t>
            </a:r>
            <a:endParaRPr lang="ru-RU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{577F503F-1074-4C5F-ABB3-DF8B1E88667C}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852" y="2492896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Фотонный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двигатель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Для осуществления межзвездных перелетов необходимо создание фотонного </a:t>
            </a:r>
            <a:r>
              <a:rPr lang="ru-RU" sz="3200" dirty="0" smtClean="0">
                <a:latin typeface="Arial Black" pitchFamily="34" charset="0"/>
              </a:rPr>
              <a:t>двигателя</a:t>
            </a:r>
            <a:endParaRPr lang="ru-RU" sz="3200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91259CC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606" r="7475" b="4208"/>
          <a:stretch>
            <a:fillRect/>
          </a:stretch>
        </p:blipFill>
        <p:spPr bwMode="auto">
          <a:xfrm>
            <a:off x="5148064" y="1700808"/>
            <a:ext cx="2906712" cy="424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62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Ракета_в_космосе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8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ston" pitchFamily="66" charset="0"/>
              </a:rPr>
              <a:t>Мастер класс по теме: «Использование интерактивных методик и интеграции при изучении метода проектов на примере темы: «Реактивное движение»</a:t>
            </a:r>
            <a:endParaRPr lang="ru-RU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algn="ctr"/>
            <a:r>
              <a:rPr lang="ru-RU" dirty="0">
                <a:latin typeface="Arial Black" pitchFamily="34" charset="0"/>
              </a:rPr>
              <a:t>Закон сохранения импульса – основа реактивного движения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2818656" cy="7249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ГРУППА № 2: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{2F3BA108-E4DC-4FC1-A689-CE66062AD1CB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9" r="25157" b="47717"/>
          <a:stretch>
            <a:fillRect/>
          </a:stretch>
        </p:blipFill>
        <p:spPr bwMode="auto">
          <a:xfrm>
            <a:off x="755650" y="2708920"/>
            <a:ext cx="7954963" cy="359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1810544" cy="4900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Ракеты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 РАКЕТА – летательный аппарат, движущийся под действием реактивной силы, возникающей при отбросе массы сгорающего ракетного топлива (рабочего тела</a:t>
            </a:r>
            <a:r>
              <a:rPr lang="ru-RU" sz="2800" dirty="0" smtClean="0">
                <a:latin typeface="Arial Black" pitchFamily="34" charset="0"/>
              </a:rPr>
              <a:t>)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Picture 12" descr="g00106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3105150" cy="3024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Современная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космическая ракета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В </a:t>
            </a:r>
            <a:r>
              <a:rPr lang="ru-RU" dirty="0">
                <a:latin typeface="Arial Black" pitchFamily="34" charset="0"/>
              </a:rPr>
              <a:t>настоящее время только реактивное движение позволяет космическим кораблям достигать космических скоростей. Кроме того, это единственный реальный способ передвижения в безвоздушном </a:t>
            </a:r>
            <a:r>
              <a:rPr lang="ru-RU" dirty="0" smtClean="0">
                <a:latin typeface="Arial Black" pitchFamily="34" charset="0"/>
              </a:rPr>
              <a:t>пространстве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{E0BAB9A3-A838-40A1-9A37-58C1C72E8632}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40547"/>
            <a:ext cx="32004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50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Современная </a:t>
            </a:r>
            <a:r>
              <a:rPr lang="ru-RU" dirty="0"/>
              <a:t>космическая ракета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ru-RU" dirty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 Black" pitchFamily="34" charset="0"/>
              </a:rPr>
              <a:t>1 </a:t>
            </a:r>
            <a:r>
              <a:rPr lang="ru-RU" dirty="0">
                <a:latin typeface="Arial Black" pitchFamily="34" charset="0"/>
              </a:rPr>
              <a:t>– первая ступень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Black" pitchFamily="34" charset="0"/>
              </a:rPr>
              <a:t>2 – вторая ступень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Black" pitchFamily="34" charset="0"/>
              </a:rPr>
              <a:t>3 – третья ступень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Black" pitchFamily="34" charset="0"/>
              </a:rPr>
              <a:t>4 – </a:t>
            </a:r>
            <a:r>
              <a:rPr lang="ru-RU" dirty="0" smtClean="0">
                <a:latin typeface="Arial Black" pitchFamily="34" charset="0"/>
              </a:rPr>
              <a:t>головной </a:t>
            </a:r>
            <a:r>
              <a:rPr lang="ru-RU" dirty="0">
                <a:latin typeface="Arial Black" pitchFamily="34" charset="0"/>
              </a:rPr>
              <a:t>обтекатель</a:t>
            </a: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5" descr="DCEFAB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382" b="1842"/>
          <a:stretch>
            <a:fillRect/>
          </a:stretch>
        </p:blipFill>
        <p:spPr bwMode="auto">
          <a:xfrm>
            <a:off x="5508105" y="2276872"/>
            <a:ext cx="2376264" cy="3096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Принцип </a:t>
            </a:r>
            <a:r>
              <a:rPr lang="ru-RU" dirty="0"/>
              <a:t>реактивного двигателя</a:t>
            </a:r>
          </a:p>
        </p:txBody>
      </p:sp>
      <p:pic>
        <p:nvPicPr>
          <p:cNvPr id="4" name="Picture 4" descr="{2F3BA108-E4DC-4FC1-A689-CE66062AD1CB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583" r="90709"/>
          <a:stretch>
            <a:fillRect/>
          </a:stretch>
        </p:blipFill>
        <p:spPr bwMode="auto">
          <a:xfrm>
            <a:off x="1043608" y="1954560"/>
            <a:ext cx="280831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AA830D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5" t="15045" r="63919" b="37614"/>
          <a:stretch>
            <a:fillRect/>
          </a:stretch>
        </p:blipFill>
        <p:spPr bwMode="auto">
          <a:xfrm>
            <a:off x="4716016" y="1954560"/>
            <a:ext cx="39604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i="1" dirty="0" smtClean="0"/>
              <a:t>Формула Циолковского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43441"/>
              </p:ext>
            </p:extLst>
          </p:nvPr>
        </p:nvGraphicFramePr>
        <p:xfrm>
          <a:off x="457200" y="1600200"/>
          <a:ext cx="8229600" cy="2972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p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км/с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sym typeface="Symbol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/m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p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км/с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sym typeface="Symbol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/m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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p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км/с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sym typeface="Symbol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/m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215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793434"/>
            <a:ext cx="8280920" cy="1479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400" dirty="0" smtClean="0">
                <a:latin typeface="Arial Black" pitchFamily="34" charset="0"/>
              </a:rPr>
              <a:t>   </a:t>
            </a:r>
            <a:r>
              <a:rPr lang="ru-RU" sz="2800" dirty="0" smtClean="0">
                <a:latin typeface="Arial Black" pitchFamily="34" charset="0"/>
              </a:rPr>
              <a:t>Формула Циолковского позволяет рассчитать запасы топлива, необходимые для сообщения ракете заданной скорости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890664" cy="6529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ГРУППА № </a:t>
            </a:r>
            <a:r>
              <a:rPr lang="ru-RU" dirty="0" smtClean="0">
                <a:solidFill>
                  <a:srgbClr val="C00000"/>
                </a:solidFill>
              </a:rPr>
              <a:t>3: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Реактивное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движение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природе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Arial Black" pitchFamily="34" charset="0"/>
              </a:rPr>
              <a:t>По принципу реактивного движения передвигаются кальмары, осьминоги, каракатицы, медузы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Picture 4" descr="{425E1193-73B5-4489-B0A4-DB00A81E6D14}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727" t="38361" r="943" b="1257"/>
          <a:stretch>
            <a:fillRect/>
          </a:stretch>
        </p:blipFill>
        <p:spPr bwMode="auto">
          <a:xfrm>
            <a:off x="4932040" y="2564904"/>
            <a:ext cx="3744665" cy="367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9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20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Реактивное движение в природе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Зрелые плоды «бешеного» огурца при прикосновении отрываются и с силой выбрасывают жидкость с семенами. Сами огурцы отлетают в противоположную </a:t>
            </a:r>
            <a:r>
              <a:rPr lang="ru-RU" dirty="0" smtClean="0">
                <a:latin typeface="Arial Black" pitchFamily="34" charset="0"/>
              </a:rPr>
              <a:t>сторону</a:t>
            </a:r>
            <a:endParaRPr lang="ru-RU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86529"/>
            <a:ext cx="2755900" cy="381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20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818656" cy="6529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ГРУППА № </a:t>
            </a:r>
            <a:r>
              <a:rPr lang="ru-RU" dirty="0" smtClean="0">
                <a:solidFill>
                  <a:srgbClr val="C00000"/>
                </a:solidFill>
              </a:rPr>
              <a:t>4: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7715200" cy="266429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(учителя технологии и математики) – проводят эксперименты с  «ракетами». Эксперимент № 1: бумажная коробка с отверстием для шарика, шарик, круглые карандаши. Эксперимент  № 2: бумажный стакан с вырезанным дном и два шарика. Эксперимент № 3: пластиковая бутылка с насосом, линейка, кусочек пластилина, запустить ракету, заполнить таблицу, построить график</a:t>
            </a:r>
          </a:p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91666"/>
              </p:ext>
            </p:extLst>
          </p:nvPr>
        </p:nvGraphicFramePr>
        <p:xfrm>
          <a:off x="395536" y="4221088"/>
          <a:ext cx="822960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</a:t>
                      </a:r>
                      <a:r>
                        <a:rPr lang="en-US" dirty="0" smtClean="0"/>
                        <a:t>h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см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Потолок</a:t>
                      </a:r>
                      <a:r>
                        <a:rPr lang="ru-RU" baseline="0" dirty="0" smtClean="0"/>
                        <a:t> – 150 см.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ru-RU" dirty="0" smtClean="0"/>
                        <a:t>б</a:t>
                      </a:r>
                      <a:r>
                        <a:rPr lang="ru-RU" baseline="0" dirty="0" smtClean="0"/>
                        <a:t> + 0,5</a:t>
                      </a:r>
                      <a:r>
                        <a:rPr lang="en-US" baseline="0" dirty="0" smtClean="0"/>
                        <a:t>m</a:t>
                      </a:r>
                      <a:r>
                        <a:rPr lang="ru-RU" baseline="0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ru-RU" dirty="0" smtClean="0"/>
                        <a:t>б+</a:t>
                      </a:r>
                      <a:r>
                        <a:rPr lang="en-US" dirty="0" smtClean="0"/>
                        <a:t>m</a:t>
                      </a:r>
                      <a:r>
                        <a:rPr lang="ru-RU" dirty="0" smtClean="0"/>
                        <a:t>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5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196332"/>
              </p:ext>
            </p:extLst>
          </p:nvPr>
        </p:nvGraphicFramePr>
        <p:xfrm>
          <a:off x="395536" y="260648"/>
          <a:ext cx="83529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63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5544616" cy="56166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i="1" dirty="0" smtClean="0"/>
              <a:t>создание </a:t>
            </a:r>
            <a:r>
              <a:rPr lang="ru-RU" sz="2000" i="1" dirty="0"/>
              <a:t>оптимальной среды, позволяющей участникам мастер-класса за короткое время погрузится в сущность представляемого опыта, оценить возможность использования представленного метода в собственной </a:t>
            </a:r>
            <a:r>
              <a:rPr lang="ru-RU" sz="2000" i="1" dirty="0" smtClean="0"/>
              <a:t>практике</a:t>
            </a:r>
          </a:p>
          <a:p>
            <a:pPr algn="just"/>
            <a:r>
              <a:rPr lang="ru-RU" sz="2000" i="1" dirty="0"/>
              <a:t>п</a:t>
            </a:r>
            <a:r>
              <a:rPr lang="ru-RU" sz="2000" i="1" dirty="0" smtClean="0"/>
              <a:t>оказать на примере изучения темы «Реактивное движение», как может помочь интеграция разных предметов при работе над созданием проекта, который можно использовать для защиты на разных секциях: «Физика», «Астрономия», «Мир техники», «Естествознания и математика», «Мир литературы», «Истории», «Экономики»</a:t>
            </a:r>
            <a:endParaRPr lang="ru-RU" sz="2000" i="1" dirty="0"/>
          </a:p>
        </p:txBody>
      </p:sp>
      <p:pic>
        <p:nvPicPr>
          <p:cNvPr id="2051" name="Picture 3" descr="C:\Documents and Settings\User\Рабочий стол\1 -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03445" cy="321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1018456" cy="7249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Д/З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23042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Подумать, какие темы проектов ваших учеников могут быть интегративными, скорректировать действия с коллегами – учителями других предметов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0009-009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088232" cy="998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6044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1. </a:t>
            </a:r>
            <a:r>
              <a:rPr lang="ru-RU" sz="3200" i="1" dirty="0" smtClean="0"/>
              <a:t>Познакомить коллег с приемами создания интерактивного проекта</a:t>
            </a:r>
          </a:p>
          <a:p>
            <a:r>
              <a:rPr lang="ru-RU" sz="3200" i="1" dirty="0" smtClean="0"/>
              <a:t>2. Организовать профессиональное педагогическое общение по существу представленного опыта (вопроса)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654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17281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Особенности мастер-класса, которые можно выделить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b="1" dirty="0" smtClean="0"/>
              <a:t>1</a:t>
            </a:r>
            <a:r>
              <a:rPr lang="ru-RU" b="1" i="1" dirty="0" smtClean="0"/>
              <a:t>. Метод самостоятельной работы в малых группах, позволяющий провести обмен мнениями</a:t>
            </a:r>
          </a:p>
          <a:p>
            <a:pPr algn="just"/>
            <a:r>
              <a:rPr lang="ru-RU" b="1" i="1" dirty="0" smtClean="0"/>
              <a:t>2. Создание условий для включения всех в активную деятельность</a:t>
            </a:r>
          </a:p>
          <a:p>
            <a:pPr algn="just"/>
            <a:r>
              <a:rPr lang="ru-RU" b="1" i="1" dirty="0" smtClean="0"/>
              <a:t>3. Постановка проблемной задачи и решение через проигрывания различных ситуаций</a:t>
            </a:r>
          </a:p>
          <a:p>
            <a:pPr algn="just"/>
            <a:r>
              <a:rPr lang="ru-RU" b="1" i="1" dirty="0" smtClean="0"/>
              <a:t>4. Процесс познания гораздо важнее, ценнее, чем само знание </a:t>
            </a:r>
          </a:p>
          <a:p>
            <a:pPr algn="just"/>
            <a:r>
              <a:rPr lang="ru-RU" b="1" i="1" dirty="0" smtClean="0"/>
              <a:t>5. Форма взаимодействия – сотрудничество, сотворчество, совместный поиск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989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Общие требования к проектам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2200" i="1" dirty="0"/>
              <a:t>о</a:t>
            </a:r>
            <a:r>
              <a:rPr lang="ru-RU" sz="2200" i="1" dirty="0" smtClean="0"/>
              <a:t>свещающие факты, события, явления и их отдельные стороны, как известные, так и неизвестные ранее</a:t>
            </a:r>
          </a:p>
          <a:p>
            <a:pPr algn="just"/>
            <a:r>
              <a:rPr lang="ru-RU" sz="2200" i="1" dirty="0"/>
              <a:t>с</a:t>
            </a:r>
            <a:r>
              <a:rPr lang="ru-RU" sz="2200" i="1" dirty="0" smtClean="0"/>
              <a:t>вязанные с научными обобщениями, собственными выводами, полученными в результате самостоятельной работы</a:t>
            </a:r>
          </a:p>
          <a:p>
            <a:pPr algn="just"/>
            <a:r>
              <a:rPr lang="ru-RU" sz="2200" i="1" dirty="0"/>
              <a:t>п</a:t>
            </a:r>
            <a:r>
              <a:rPr lang="ru-RU" sz="2200" i="1" dirty="0" smtClean="0"/>
              <a:t>о конструированию аппаратов, моделей, приборов, вносящих новое в решение научно-практических задач</a:t>
            </a:r>
          </a:p>
          <a:p>
            <a:pPr algn="just"/>
            <a:r>
              <a:rPr lang="ru-RU" sz="2200" i="1" dirty="0"/>
              <a:t>с</a:t>
            </a:r>
            <a:r>
              <a:rPr lang="ru-RU" sz="2200" i="1" dirty="0" smtClean="0"/>
              <a:t>одействующие совершенствованию школьных экспериментов, рационализации производственных процессов</a:t>
            </a:r>
          </a:p>
          <a:p>
            <a:pPr algn="just"/>
            <a:r>
              <a:rPr lang="ru-RU" sz="2200" i="1" dirty="0" smtClean="0"/>
              <a:t>каждая творческая работа должна содержать  план, цели, задачи, актуальность, новизну исследования, его перспективы, анализ литературы, научные обобщения и завершаться самостоятельно сделанными выводами. К работе </a:t>
            </a:r>
            <a:r>
              <a:rPr lang="ru-RU" sz="2200" i="1" dirty="0"/>
              <a:t>прилагаются рисунки, чертежи, фотоснимки, карты, графики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ЗАДАНИЯ К ГРУППАМ ДЛЯ СОЗДАНИЯ ПРОЕКТА ПО ТЕМЕ «РЕАКТИВНОЕ ДВИЖЕНИЕ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 smtClean="0"/>
              <a:t>Группа № 1  (учителя литературы и истории) – изучают литературу по данной теме, освещают исторический аспект изучения основ реактивного движения, работают над актуальностью темы</a:t>
            </a:r>
          </a:p>
          <a:p>
            <a:pPr algn="just"/>
            <a:r>
              <a:rPr lang="ru-RU" b="1" i="1" dirty="0" smtClean="0"/>
              <a:t>Группа № 2 (учителя математики и физики) – изучают закон сохранения импульса и выводят формулу скорости ракеты, выясняют вопрос, какими способами можно увеличить эту скорость</a:t>
            </a:r>
          </a:p>
          <a:p>
            <a:pPr algn="just"/>
            <a:r>
              <a:rPr lang="ru-RU" b="1" i="1" dirty="0" smtClean="0"/>
              <a:t>Группа № 3 (учителя химии и биологии) – рассматривают основы реактивного движения в природе, а также освещают вопрос, связанный с ракетным топливом</a:t>
            </a:r>
          </a:p>
          <a:p>
            <a:pPr algn="just"/>
            <a:r>
              <a:rPr lang="ru-RU" b="1" i="1" dirty="0" smtClean="0"/>
              <a:t>Группа № 4 (учителя технологии и информатики) – проводят эксперименты с  «ракетами». Эксперимент № 1: бумажная коробка с отверстием для шарика, шарик, круглые карандаши. Эксперимент  № 2: бумажный стакан с вырезанным дном и два шарика. Эксперимент № 3: пластиковая бутылка с насосом, линейка, кусочек пластилина, запустить ракету, заполнить таблицу, построить график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0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34680" cy="8689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ГРУППА № 1: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</a:rPr>
              <a:t>Шар Герона</a:t>
            </a:r>
          </a:p>
        </p:txBody>
      </p:sp>
      <p:pic>
        <p:nvPicPr>
          <p:cNvPr id="5" name="Picture 5" descr="{8D491251-FD8B-4E15-940A-8FDAACF2C954}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5038"/>
            <a:ext cx="316884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7" y="1512917"/>
            <a:ext cx="4608512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i="1" dirty="0" smtClean="0">
                <a:latin typeface="Arial Black" pitchFamily="34" charset="0"/>
              </a:rPr>
              <a:t>Герон Александрийский – греческий механик и математик.  Одно из его изобретений носит название «шар Герона». В шар наливали воду и нагревали над огнем. Вырывающийся из трубки пар начинал вращать шар. Эта установка иллюстрирует реактивное движение</a:t>
            </a:r>
            <a:endParaRPr lang="ru-RU" sz="24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i="1" dirty="0">
                <a:solidFill>
                  <a:schemeClr val="accent2"/>
                </a:solidFill>
              </a:rPr>
              <a:t>Константин Эдуардович Циолковский (1857-1935)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 err="1">
                <a:latin typeface="Arial Black" pitchFamily="34" charset="0"/>
              </a:rPr>
              <a:t>К.Э.Циолковский</a:t>
            </a:r>
            <a:r>
              <a:rPr lang="ru-RU" sz="2800" i="1" dirty="0">
                <a:latin typeface="Arial Black" pitchFamily="34" charset="0"/>
              </a:rPr>
              <a:t> обосновал возможность использования ракет для межпланетных сообщений, указал рациональные пути развития космонавтики и ракетостроения, нашел ряд важных инженерных решений конструкции </a:t>
            </a:r>
            <a:r>
              <a:rPr lang="ru-RU" sz="2800" i="1" dirty="0" smtClean="0">
                <a:latin typeface="Arial Black" pitchFamily="34" charset="0"/>
              </a:rPr>
              <a:t>ракет</a:t>
            </a:r>
            <a:endParaRPr lang="ru-RU" sz="2800" i="1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{AAE6CAA3-23FB-4073-BE8F-367086B976C3}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16" t="3920" r="6116" b="12546"/>
          <a:stretch>
            <a:fillRect/>
          </a:stretch>
        </p:blipFill>
        <p:spPr bwMode="auto">
          <a:xfrm>
            <a:off x="5148064" y="1268760"/>
            <a:ext cx="3421279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42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1160</Words>
  <Application>Microsoft Office PowerPoint</Application>
  <PresentationFormat>Экран (4:3)</PresentationFormat>
  <Paragraphs>121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Паркет</vt:lpstr>
      <vt:lpstr>Презентация PowerPoint</vt:lpstr>
      <vt:lpstr>Мастер класс по теме: «Использование интерактивных методик и интеграции при изучении метода проектов на примере темы: «Реактивное движение»</vt:lpstr>
      <vt:lpstr>ЦЕЛЬ</vt:lpstr>
      <vt:lpstr>ЗАДАЧИ:</vt:lpstr>
      <vt:lpstr>                 Особенности мастер-класса, которые можно выделить </vt:lpstr>
      <vt:lpstr>Общие требования к проектам</vt:lpstr>
      <vt:lpstr>ЗАДАНИЯ К ГРУППАМ ДЛЯ СОЗДАНИЯ ПРОЕКТА ПО ТЕМЕ «РЕАКТИВНОЕ ДВИЖЕНИЕ</vt:lpstr>
      <vt:lpstr>ГРУППА № 1:</vt:lpstr>
      <vt:lpstr>Константин Эдуардович Циолковский (1857-1935)</vt:lpstr>
      <vt:lpstr>Иван Всеволодович Мещерский (1859-1935)</vt:lpstr>
      <vt:lpstr>Пороховые ракеты</vt:lpstr>
      <vt:lpstr>Боевые ракеты </vt:lpstr>
      <vt:lpstr>Николай Иванович Кибальчич  (1853-1881)</vt:lpstr>
      <vt:lpstr>               Реактивная артиллерия</vt:lpstr>
      <vt:lpstr>          Реактивная система «Ураган»</vt:lpstr>
      <vt:lpstr>Сергей Павлович Королев (1907-1966)</vt:lpstr>
      <vt:lpstr>Полет человека в космос</vt:lpstr>
      <vt:lpstr>                Реактивные самолеты</vt:lpstr>
      <vt:lpstr>                Фотонный двигатель</vt:lpstr>
      <vt:lpstr>ГРУППА № 2:</vt:lpstr>
      <vt:lpstr>Ракеты</vt:lpstr>
      <vt:lpstr>           Современная космическая ракета</vt:lpstr>
      <vt:lpstr>     Современная космическая ракета</vt:lpstr>
      <vt:lpstr>      Принцип реактивного двигателя</vt:lpstr>
      <vt:lpstr>Формула Циолковского</vt:lpstr>
      <vt:lpstr>ГРУППА № 3:</vt:lpstr>
      <vt:lpstr>            Реактивное движение в природе</vt:lpstr>
      <vt:lpstr>ГРУППА № 4:</vt:lpstr>
      <vt:lpstr>Презентация PowerPoint</vt:lpstr>
      <vt:lpstr>Д/З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Бессарабов Александр Юрьевич</cp:lastModifiedBy>
  <cp:revision>26</cp:revision>
  <dcterms:created xsi:type="dcterms:W3CDTF">2016-05-03T09:17:12Z</dcterms:created>
  <dcterms:modified xsi:type="dcterms:W3CDTF">2019-04-09T08:27:00Z</dcterms:modified>
</cp:coreProperties>
</file>