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94" r:id="rId3"/>
    <p:sldId id="257" r:id="rId4"/>
    <p:sldId id="295" r:id="rId5"/>
    <p:sldId id="296" r:id="rId6"/>
    <p:sldId id="258" r:id="rId7"/>
    <p:sldId id="264" r:id="rId8"/>
    <p:sldId id="297" r:id="rId9"/>
    <p:sldId id="307" r:id="rId10"/>
    <p:sldId id="308" r:id="rId11"/>
    <p:sldId id="309" r:id="rId12"/>
    <p:sldId id="267" r:id="rId13"/>
    <p:sldId id="265" r:id="rId14"/>
    <p:sldId id="287" r:id="rId15"/>
    <p:sldId id="266" r:id="rId16"/>
    <p:sldId id="268" r:id="rId17"/>
    <p:sldId id="259" r:id="rId18"/>
    <p:sldId id="299" r:id="rId19"/>
    <p:sldId id="300" r:id="rId20"/>
    <p:sldId id="301" r:id="rId21"/>
    <p:sldId id="302" r:id="rId22"/>
    <p:sldId id="303" r:id="rId23"/>
    <p:sldId id="304" r:id="rId24"/>
    <p:sldId id="305" r:id="rId25"/>
    <p:sldId id="276" r:id="rId26"/>
    <p:sldId id="277" r:id="rId27"/>
    <p:sldId id="278" r:id="rId28"/>
    <p:sldId id="286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003300"/>
    <a:srgbClr val="0099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36" autoAdjust="0"/>
    <p:restoredTop sz="94563" autoAdjust="0"/>
  </p:normalViewPr>
  <p:slideViewPr>
    <p:cSldViewPr>
      <p:cViewPr varScale="1">
        <p:scale>
          <a:sx n="89" d="100"/>
          <a:sy n="89" d="100"/>
        </p:scale>
        <p:origin x="-13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72FE0FB-97A3-4F7F-9F0E-C3ECDEBB0698}" type="datetimeFigureOut">
              <a:rPr lang="ru-RU"/>
              <a:pPr>
                <a:defRPr/>
              </a:pPr>
              <a:t>20.02.2018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5B10C1F-266F-496A-81E7-F3CB0FC8FC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1252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4EFB558-E264-4E2A-9998-21AF531475E1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285861"/>
            <a:ext cx="7772400" cy="1214446"/>
          </a:xfrm>
        </p:spPr>
        <p:txBody>
          <a:bodyPr/>
          <a:lstStyle>
            <a:lvl1pPr>
              <a:defRPr>
                <a:solidFill>
                  <a:srgbClr val="D60093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357187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99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29480-2DA9-432E-8795-F8E329B49715}" type="datetimeFigureOut">
              <a:rPr lang="ru-RU"/>
              <a:pPr>
                <a:defRPr/>
              </a:pPr>
              <a:t>20.02.2018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557D1-4B17-4B7F-9D95-D474A0D9AB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5178162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F6344-26ED-4CC5-8862-C7A85B740BA3}" type="datetimeFigureOut">
              <a:rPr lang="ru-RU"/>
              <a:pPr>
                <a:defRPr/>
              </a:pPr>
              <a:t>20.02.2018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1B040-97A4-4B7E-A24B-2B5FD232DE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8193171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D22AD-4410-4A5A-A588-EADCE4609022}" type="datetimeFigureOut">
              <a:rPr lang="ru-RU"/>
              <a:pPr>
                <a:defRPr/>
              </a:pPr>
              <a:t>20.02.2018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FB398-67F2-494B-9801-834A2F594E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625738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54E70-AE9A-49E3-8004-250E0FFD2440}" type="datetimeFigureOut">
              <a:rPr lang="ru-RU"/>
              <a:pPr>
                <a:defRPr/>
              </a:pPr>
              <a:t>20.02.2018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92589-A4E4-4697-8526-804DD7D07C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478902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99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A36E3-4C19-49B2-A9D6-7B20F7741440}" type="datetimeFigureOut">
              <a:rPr lang="ru-RU"/>
              <a:pPr>
                <a:defRPr/>
              </a:pPr>
              <a:t>20.02.2018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D8AE5-0C0B-4C42-817C-1223EE1938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7536441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2910" y="1600200"/>
            <a:ext cx="385289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5289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A9234-B313-425B-8936-01BE54A40557}" type="datetimeFigureOut">
              <a:rPr lang="ru-RU"/>
              <a:pPr>
                <a:defRPr/>
              </a:pPr>
              <a:t>20.02.2018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ADA6E-0613-4962-8C71-00AD04E175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0366958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910" y="1535113"/>
            <a:ext cx="385447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2910" y="2174875"/>
            <a:ext cx="385447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385606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85606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0E79A-135F-472A-AD19-06D3C745B081}" type="datetimeFigureOut">
              <a:rPr lang="ru-RU"/>
              <a:pPr>
                <a:defRPr/>
              </a:pPr>
              <a:t>20.02.2018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2989D-F931-4656-A126-8F3241D968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49894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7929618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536BC-A4EB-4F72-929C-C27E4E773B1E}" type="datetimeFigureOut">
              <a:rPr lang="ru-RU"/>
              <a:pPr>
                <a:defRPr/>
              </a:pPr>
              <a:t>20.02.2018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A8BC3-A936-4365-B8AE-D6E5E4DF49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8417034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5DB16-FB4B-4542-AD9F-E659C1FA0B8F}" type="datetimeFigureOut">
              <a:rPr lang="ru-RU"/>
              <a:pPr>
                <a:defRPr/>
              </a:pPr>
              <a:t>20.02.2018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9D120-6B77-4647-86DF-3EB04365E3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007057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714356"/>
            <a:ext cx="2822603" cy="72074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14356"/>
            <a:ext cx="4926040" cy="541180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2910" y="1500174"/>
            <a:ext cx="2822603" cy="4625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8C92F-BB3A-4A4D-A3C8-7C255E27B4F2}" type="datetimeFigureOut">
              <a:rPr lang="ru-RU"/>
              <a:pPr>
                <a:defRPr/>
              </a:pPr>
              <a:t>20.02.2018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018EB-DEBF-4D8A-A4DA-8F8CAB35F8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6901342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57231"/>
            <a:ext cx="5486400" cy="3870343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00990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F85BE-3B0F-491B-8932-83D5B2A2C5B3}" type="datetimeFigureOut">
              <a:rPr lang="ru-RU"/>
              <a:pPr>
                <a:defRPr/>
              </a:pPr>
              <a:t>20.02.2018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57C8F-FA5B-4C22-93E5-BC3211841B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367715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42938" y="274638"/>
            <a:ext cx="79295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2938" y="1600200"/>
            <a:ext cx="785812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722945A-91BD-4FE2-8545-9DB89C3FBF19}" type="datetimeFigureOut">
              <a:rPr lang="ru-RU"/>
              <a:pPr>
                <a:defRPr/>
              </a:pPr>
              <a:t>20.02.2018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AB7DAC6-1109-4D97-9956-5FA01B9486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D60093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D60093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D60093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D60093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D60093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D60093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D60093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D60093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D60093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dical-enc.ru/10/blood_vessels.shtml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files.school-collection.edu.ru/dlrstore/d7cd7fe0-4470-4ec6-6066-bdbdda0a4e00/105.wmv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xumuk.ru/" TargetMode="External"/><Relationship Id="rId2" Type="http://schemas.openxmlformats.org/officeDocument/2006/relationships/hyperlink" Target="http://ru.wikipedia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chool-collection.edu.ru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285750" y="642938"/>
            <a:ext cx="8501063" cy="2643187"/>
          </a:xfrm>
        </p:spPr>
        <p:txBody>
          <a:bodyPr/>
          <a:lstStyle/>
          <a:p>
            <a:pPr eaLnBrk="1" hangingPunct="1"/>
            <a:r>
              <a:rPr lang="ru-RU" altLang="ru-RU" smtClean="0">
                <a:latin typeface="Arial" charset="0"/>
              </a:rPr>
              <a:t> </a:t>
            </a:r>
            <a:r>
              <a:rPr lang="ru-RU" altLang="ru-RU" b="1" smtClean="0">
                <a:solidFill>
                  <a:srgbClr val="254061"/>
                </a:solidFill>
              </a:rPr>
              <a:t>«</a:t>
            </a:r>
            <a:r>
              <a:rPr lang="ru-RU" altLang="ru-RU" sz="4800" b="1" smtClean="0">
                <a:solidFill>
                  <a:srgbClr val="254061"/>
                </a:solidFill>
              </a:rPr>
              <a:t>Жесткость воды </a:t>
            </a:r>
            <a:br>
              <a:rPr lang="ru-RU" altLang="ru-RU" sz="4800" b="1" smtClean="0">
                <a:solidFill>
                  <a:srgbClr val="254061"/>
                </a:solidFill>
              </a:rPr>
            </a:br>
            <a:r>
              <a:rPr lang="ru-RU" altLang="ru-RU" sz="4800" b="1" smtClean="0">
                <a:solidFill>
                  <a:srgbClr val="254061"/>
                </a:solidFill>
              </a:rPr>
              <a:t>и ее влияние на здоровье человека»</a:t>
            </a:r>
            <a:endParaRPr lang="ru-RU" altLang="ru-RU" sz="3200" b="1" smtClean="0">
              <a:solidFill>
                <a:srgbClr val="254061"/>
              </a:solidFill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5940425" y="3573463"/>
            <a:ext cx="3429000" cy="2071687"/>
          </a:xfrm>
        </p:spPr>
        <p:txBody>
          <a:bodyPr/>
          <a:lstStyle/>
          <a:p>
            <a:pPr algn="l" eaLnBrk="1" hangingPunct="1"/>
            <a:r>
              <a:rPr lang="ru-RU" altLang="ru-RU" b="1" i="1" smtClean="0">
                <a:solidFill>
                  <a:srgbClr val="003300"/>
                </a:solidFill>
                <a:latin typeface="Arial" charset="0"/>
              </a:rPr>
              <a:t> </a:t>
            </a:r>
            <a:endParaRPr lang="ru-RU" altLang="ru-RU" smtClean="0">
              <a:solidFill>
                <a:srgbClr val="003300"/>
              </a:solidFill>
              <a:latin typeface="Arial" charset="0"/>
            </a:endParaRPr>
          </a:p>
        </p:txBody>
      </p:sp>
      <p:sp>
        <p:nvSpPr>
          <p:cNvPr id="3076" name="Rectangle 1"/>
          <p:cNvSpPr>
            <a:spLocks noChangeArrowheads="1"/>
          </p:cNvSpPr>
          <p:nvPr/>
        </p:nvSpPr>
        <p:spPr bwMode="auto">
          <a:xfrm>
            <a:off x="0" y="109538"/>
            <a:ext cx="914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latin typeface="Arial" charset="0"/>
                <a:cs typeface="Times New Roman" pitchFamily="18" charset="0"/>
              </a:rPr>
              <a:t> </a:t>
            </a:r>
            <a:endParaRPr lang="ru-RU" altLang="ru-RU" sz="1800">
              <a:latin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Прямоугольник 1"/>
          <p:cNvSpPr>
            <a:spLocks noChangeArrowheads="1"/>
          </p:cNvSpPr>
          <p:nvPr/>
        </p:nvSpPr>
        <p:spPr bwMode="auto">
          <a:xfrm>
            <a:off x="684213" y="1557338"/>
            <a:ext cx="7786687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>
                <a:latin typeface="Arial" charset="0"/>
              </a:rPr>
              <a:t>Мягкая вода лучше для приготовления кофе и чая, но она безвкусная и плохо утоляет жажду. Утолить жажду в жаркий день можно, если компенсировать уходящие из организма с потом соли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ольник 1"/>
          <p:cNvSpPr>
            <a:spLocks noChangeArrowheads="1"/>
          </p:cNvSpPr>
          <p:nvPr/>
        </p:nvSpPr>
        <p:spPr bwMode="auto">
          <a:xfrm>
            <a:off x="827088" y="1500188"/>
            <a:ext cx="7316787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>
                <a:latin typeface="Arial" charset="0"/>
              </a:rPr>
              <a:t>Прежде всего много тайн выдала статистика. Оказалось, что там, где есть так называемая жесткая вода, от болезней сердца умирает гораздо меньше людей, чем в местностях с мягкой водой. В этом, например, убедились англичане, когда статистические данные показали, что в Глазго, где мягкая вода (самая мягкая в Англии), смертность от болезней </a:t>
            </a:r>
            <a:r>
              <a:rPr lang="ru-RU" altLang="ru-RU" sz="2000">
                <a:latin typeface="Arial" charset="0"/>
                <a:hlinkClick r:id="rId2"/>
              </a:rPr>
              <a:t>сердечно-сосудистой системы</a:t>
            </a:r>
            <a:r>
              <a:rPr lang="ru-RU" altLang="ru-RU" sz="2000">
                <a:latin typeface="Arial" charset="0"/>
              </a:rPr>
              <a:t> на 50 % выше, чем в Лондоне, где очень жесткая водопроводная вода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642938" y="428625"/>
            <a:ext cx="7929562" cy="1143000"/>
          </a:xfrm>
        </p:spPr>
        <p:txBody>
          <a:bodyPr/>
          <a:lstStyle/>
          <a:p>
            <a:pPr eaLnBrk="1" hangingPunct="1"/>
            <a:r>
              <a:rPr lang="ru-RU" altLang="ru-RU" smtClean="0"/>
              <a:t>Жесткость воды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75" y="1571625"/>
            <a:ext cx="3143250" cy="4740275"/>
          </a:xfrm>
        </p:spPr>
        <p:txBody>
          <a:bodyPr rtlCol="0">
            <a:normAutofit/>
          </a:bodyPr>
          <a:lstStyle/>
          <a:p>
            <a:pPr indent="3429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Природная вода, проходя через известковые горные породы и почвы, обогащается солями кальция и магния ( а также железа) и становится жесткой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4340" name="Picture 2" descr="C:\Documents and Settings\Admin\Рабочий стол\ХИМИЯ 2011\0_45e3f_eb12a225_XXL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29063" y="1714500"/>
            <a:ext cx="4214812" cy="367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6215063" y="5643563"/>
            <a:ext cx="571500" cy="428625"/>
          </a:xfrm>
          <a:prstGeom prst="actionButtonBackPreviou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6" name="Управляющая кнопка: домой 5">
            <a:hlinkClick r:id="" action="ppaction://noaction" highlightClick="1"/>
          </p:cNvPr>
          <p:cNvSpPr/>
          <p:nvPr/>
        </p:nvSpPr>
        <p:spPr>
          <a:xfrm>
            <a:off x="6948488" y="5661025"/>
            <a:ext cx="642937" cy="428625"/>
          </a:xfrm>
          <a:prstGeom prst="actionButtonHom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7715250" y="5643563"/>
            <a:ext cx="571500" cy="428625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642938" y="428625"/>
            <a:ext cx="7929562" cy="1143000"/>
          </a:xfrm>
        </p:spPr>
        <p:txBody>
          <a:bodyPr/>
          <a:lstStyle/>
          <a:p>
            <a:pPr eaLnBrk="1" hangingPunct="1"/>
            <a:r>
              <a:rPr lang="ru-RU" altLang="ru-RU" smtClean="0"/>
              <a:t>Жесткость воды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196975"/>
            <a:ext cx="7572375" cy="4525963"/>
          </a:xfrm>
        </p:spPr>
        <p:txBody>
          <a:bodyPr rtlCol="0">
            <a:normAutofit/>
          </a:bodyPr>
          <a:lstStyle/>
          <a:p>
            <a:pPr indent="3429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Жёсткость воды</a:t>
            </a:r>
            <a:r>
              <a:rPr lang="ru-RU" sz="2000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свойство воды, обусловленное наличием в ней растворимых солей кальция и магния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143250" y="2214563"/>
            <a:ext cx="2071688" cy="5000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Вода</a:t>
            </a:r>
          </a:p>
        </p:txBody>
      </p:sp>
      <p:sp>
        <p:nvSpPr>
          <p:cNvPr id="5" name="Стрелка углом 4"/>
          <p:cNvSpPr/>
          <p:nvPr/>
        </p:nvSpPr>
        <p:spPr>
          <a:xfrm rot="5400000">
            <a:off x="5607844" y="1964532"/>
            <a:ext cx="357187" cy="11430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Стрелка углом 6"/>
          <p:cNvSpPr/>
          <p:nvPr/>
        </p:nvSpPr>
        <p:spPr>
          <a:xfrm rot="5400000" flipV="1">
            <a:off x="2250281" y="1821657"/>
            <a:ext cx="357187" cy="142875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214438" y="2714625"/>
            <a:ext cx="1285875" cy="571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Мягкая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572125" y="2636838"/>
            <a:ext cx="1592263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Жесткая</a:t>
            </a:r>
            <a:r>
              <a:rPr lang="ru-RU" dirty="0"/>
              <a:t> </a:t>
            </a:r>
          </a:p>
        </p:txBody>
      </p:sp>
      <p:cxnSp>
        <p:nvCxnSpPr>
          <p:cNvPr id="21" name="Прямая соединительная линия 20"/>
          <p:cNvCxnSpPr>
            <a:endCxn id="9" idx="2"/>
          </p:cNvCxnSpPr>
          <p:nvPr/>
        </p:nvCxnSpPr>
        <p:spPr>
          <a:xfrm flipV="1">
            <a:off x="4940300" y="3370263"/>
            <a:ext cx="1428750" cy="64293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9" idx="2"/>
          </p:cNvCxnSpPr>
          <p:nvPr/>
        </p:nvCxnSpPr>
        <p:spPr>
          <a:xfrm rot="16200000" flipH="1">
            <a:off x="6654800" y="3084513"/>
            <a:ext cx="642937" cy="121443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Скругленный прямоугольник 26"/>
          <p:cNvSpPr/>
          <p:nvPr/>
        </p:nvSpPr>
        <p:spPr>
          <a:xfrm>
            <a:off x="857250" y="3857625"/>
            <a:ext cx="2071688" cy="12144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65176" indent="-265176" algn="ctr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менее 2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ммоль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/л</a:t>
            </a:r>
            <a:endParaRPr lang="ru-RU" b="1" dirty="0"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cxnSp>
        <p:nvCxnSpPr>
          <p:cNvPr id="30" name="Прямая соединительная линия 29"/>
          <p:cNvCxnSpPr>
            <a:stCxn id="8" idx="2"/>
            <a:endCxn id="27" idx="0"/>
          </p:cNvCxnSpPr>
          <p:nvPr/>
        </p:nvCxnSpPr>
        <p:spPr>
          <a:xfrm rot="16200000" flipH="1">
            <a:off x="1589088" y="3554412"/>
            <a:ext cx="571500" cy="3492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Скругленный прямоугольник 48"/>
          <p:cNvSpPr/>
          <p:nvPr/>
        </p:nvSpPr>
        <p:spPr>
          <a:xfrm>
            <a:off x="4214813" y="3643313"/>
            <a:ext cx="1571625" cy="857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Средняя жесткость</a:t>
            </a: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6572250" y="3643313"/>
            <a:ext cx="1571625" cy="857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Высокая жесткость</a:t>
            </a: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4214813" y="4643438"/>
            <a:ext cx="1571625" cy="857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2 - 10  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ммоль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/л</a:t>
            </a:r>
            <a:endParaRPr lang="ru-RU" dirty="0"/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6643688" y="4643438"/>
            <a:ext cx="1571625" cy="857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более 10  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ммоль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/л</a:t>
            </a:r>
            <a:endParaRPr lang="ru-RU" dirty="0"/>
          </a:p>
        </p:txBody>
      </p:sp>
      <p:cxnSp>
        <p:nvCxnSpPr>
          <p:cNvPr id="55" name="Прямая соединительная линия 54"/>
          <p:cNvCxnSpPr>
            <a:stCxn id="49" idx="2"/>
            <a:endCxn id="52" idx="0"/>
          </p:cNvCxnSpPr>
          <p:nvPr/>
        </p:nvCxnSpPr>
        <p:spPr>
          <a:xfrm rot="5400000">
            <a:off x="4929981" y="4572794"/>
            <a:ext cx="142875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5400000">
            <a:off x="7287419" y="4642644"/>
            <a:ext cx="28575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Управляющая кнопка: назад 25">
            <a:hlinkClick r:id="" action="ppaction://hlinkshowjump?jump=previousslide" highlightClick="1"/>
          </p:cNvPr>
          <p:cNvSpPr/>
          <p:nvPr/>
        </p:nvSpPr>
        <p:spPr>
          <a:xfrm>
            <a:off x="6215063" y="5643563"/>
            <a:ext cx="571500" cy="428625"/>
          </a:xfrm>
          <a:prstGeom prst="actionButtonBackPreviou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28" name="Управляющая кнопка: домой 27">
            <a:hlinkClick r:id="" action="ppaction://noaction" highlightClick="1"/>
          </p:cNvPr>
          <p:cNvSpPr/>
          <p:nvPr/>
        </p:nvSpPr>
        <p:spPr>
          <a:xfrm>
            <a:off x="6948488" y="5661025"/>
            <a:ext cx="642937" cy="428625"/>
          </a:xfrm>
          <a:prstGeom prst="actionButtonHom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29" name="Управляющая кнопка: далее 28">
            <a:hlinkClick r:id="" action="ppaction://hlinkshowjump?jump=nextslide" highlightClick="1"/>
          </p:cNvPr>
          <p:cNvSpPr/>
          <p:nvPr/>
        </p:nvSpPr>
        <p:spPr>
          <a:xfrm>
            <a:off x="7715250" y="5643563"/>
            <a:ext cx="571500" cy="428625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714375" y="357188"/>
            <a:ext cx="7929563" cy="1143000"/>
          </a:xfrm>
        </p:spPr>
        <p:txBody>
          <a:bodyPr/>
          <a:lstStyle/>
          <a:p>
            <a:pPr eaLnBrk="1" hangingPunct="1"/>
            <a:r>
              <a:rPr lang="ru-RU" altLang="ru-RU" sz="5400" smtClean="0"/>
              <a:t>Негативное влияние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268413"/>
            <a:ext cx="7286625" cy="4143375"/>
          </a:xfrm>
        </p:spPr>
        <p:txBody>
          <a:bodyPr rtlCol="0">
            <a:noAutofit/>
          </a:bodyPr>
          <a:lstStyle/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Заболевание суставов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Накопление солей в организме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Образованию камней в почках, желчном и мочевом пузырях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Образование накипи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Ухудшение вкуса пищи, приготовленной на жёсткой воде Плохо растворяет мыло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3600" dirty="0"/>
          </a:p>
        </p:txBody>
      </p:sp>
      <p:sp>
        <p:nvSpPr>
          <p:cNvPr id="4" name="Управляющая кнопка: назад 3">
            <a:hlinkClick r:id="" action="ppaction://hlinkshowjump?jump=previousslide" highlightClick="1"/>
          </p:cNvPr>
          <p:cNvSpPr/>
          <p:nvPr/>
        </p:nvSpPr>
        <p:spPr>
          <a:xfrm>
            <a:off x="6643688" y="5643563"/>
            <a:ext cx="571500" cy="428625"/>
          </a:xfrm>
          <a:prstGeom prst="actionButtonBackPreviou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5" name="Управляющая кнопка: домой 4">
            <a:hlinkClick r:id="" action="ppaction://noaction" highlightClick="1"/>
          </p:cNvPr>
          <p:cNvSpPr/>
          <p:nvPr/>
        </p:nvSpPr>
        <p:spPr>
          <a:xfrm>
            <a:off x="7286625" y="5643563"/>
            <a:ext cx="642938" cy="428625"/>
          </a:xfrm>
          <a:prstGeom prst="actionButtonHom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16390" name="AutoShape 9"/>
          <p:cNvSpPr>
            <a:spLocks noChangeArrowheads="1"/>
          </p:cNvSpPr>
          <p:nvPr/>
        </p:nvSpPr>
        <p:spPr bwMode="auto">
          <a:xfrm>
            <a:off x="6227763" y="4797425"/>
            <a:ext cx="1079500" cy="576263"/>
          </a:xfrm>
          <a:prstGeom prst="homePlate">
            <a:avLst>
              <a:gd name="adj" fmla="val 4683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latin typeface="Verdana" pitchFamily="34" charset="0"/>
                <a:hlinkClick r:id="rId2"/>
              </a:rPr>
              <a:t>видео</a:t>
            </a:r>
            <a:endParaRPr lang="en-US" altLang="ru-RU" sz="2000" b="1">
              <a:latin typeface="Verdan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642938" y="428625"/>
            <a:ext cx="7929562" cy="1143000"/>
          </a:xfrm>
        </p:spPr>
        <p:txBody>
          <a:bodyPr/>
          <a:lstStyle/>
          <a:p>
            <a:pPr eaLnBrk="1" hangingPunct="1"/>
            <a:r>
              <a:rPr lang="ru-RU" altLang="ru-RU" smtClean="0"/>
              <a:t>Виды жесткости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571875" y="2143125"/>
            <a:ext cx="2428875" cy="10001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Жесткость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286000" y="3929063"/>
            <a:ext cx="2286000" cy="12144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hlinkClick r:id="" action="ppaction://noaction"/>
              </a:rPr>
              <a:t>Временная жесткость</a:t>
            </a:r>
            <a:endParaRPr lang="ru-RU" sz="28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000625" y="3929063"/>
            <a:ext cx="2286000" cy="12144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hlinkClick r:id="" action="ppaction://noaction"/>
              </a:rPr>
              <a:t>Постоянная жесткость</a:t>
            </a:r>
            <a:endParaRPr lang="ru-RU" sz="2800" dirty="0"/>
          </a:p>
        </p:txBody>
      </p:sp>
      <p:cxnSp>
        <p:nvCxnSpPr>
          <p:cNvPr id="10" name="Прямая соединительная линия 9"/>
          <p:cNvCxnSpPr>
            <a:stCxn id="5" idx="0"/>
            <a:endCxn id="4" idx="2"/>
          </p:cNvCxnSpPr>
          <p:nvPr/>
        </p:nvCxnSpPr>
        <p:spPr>
          <a:xfrm rot="5400000" flipH="1" flipV="1">
            <a:off x="3714750" y="2857500"/>
            <a:ext cx="785813" cy="135731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4" idx="2"/>
            <a:endCxn id="8" idx="0"/>
          </p:cNvCxnSpPr>
          <p:nvPr/>
        </p:nvCxnSpPr>
        <p:spPr>
          <a:xfrm rot="16200000" flipH="1">
            <a:off x="5072062" y="2857501"/>
            <a:ext cx="785813" cy="135731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416" name="Picture 3" descr="C:\Documents and Settings\Admin\Рабочий стол\ХИМИЯ 2011\3122020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00125" y="1643063"/>
            <a:ext cx="2327275" cy="215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5500688" y="1500188"/>
            <a:ext cx="3071812" cy="9540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Ca(HCO</a:t>
            </a:r>
            <a:r>
              <a:rPr lang="en-US" sz="2800" b="1" baseline="-25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b="1" baseline="-25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Mg(HCO</a:t>
            </a:r>
            <a:r>
              <a:rPr lang="en-US" sz="2800" b="1" baseline="-25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b="1" baseline="-25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dirty="0">
              <a:latin typeface="+mn-lt"/>
              <a:cs typeface="+mn-cs"/>
            </a:endParaRPr>
          </a:p>
        </p:txBody>
      </p:sp>
      <p:sp>
        <p:nvSpPr>
          <p:cNvPr id="36" name="Управляющая кнопка: назад 35">
            <a:hlinkClick r:id="" action="ppaction://noaction" highlightClick="1"/>
          </p:cNvPr>
          <p:cNvSpPr/>
          <p:nvPr/>
        </p:nvSpPr>
        <p:spPr>
          <a:xfrm>
            <a:off x="6659563" y="5661025"/>
            <a:ext cx="571500" cy="428625"/>
          </a:xfrm>
          <a:prstGeom prst="actionButtonBackPreviou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37" name="Управляющая кнопка: домой 36">
            <a:hlinkClick r:id="" action="ppaction://noaction" highlightClick="1"/>
          </p:cNvPr>
          <p:cNvSpPr/>
          <p:nvPr/>
        </p:nvSpPr>
        <p:spPr>
          <a:xfrm>
            <a:off x="7308850" y="5661025"/>
            <a:ext cx="642938" cy="428625"/>
          </a:xfrm>
          <a:prstGeom prst="actionButtonHom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642938" y="428625"/>
            <a:ext cx="7929562" cy="1143000"/>
          </a:xfrm>
        </p:spPr>
        <p:txBody>
          <a:bodyPr/>
          <a:lstStyle/>
          <a:p>
            <a:pPr eaLnBrk="1" hangingPunct="1"/>
            <a:r>
              <a:rPr lang="ru-RU" altLang="ru-RU" smtClean="0"/>
              <a:t>Временная жесткость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38" y="1600200"/>
            <a:ext cx="4429125" cy="3686175"/>
          </a:xfrm>
        </p:spPr>
        <p:txBody>
          <a:bodyPr rtlCol="0">
            <a:normAutofit fontScale="92500" lnSpcReduction="10000"/>
          </a:bodyPr>
          <a:lstStyle/>
          <a:p>
            <a:pPr indent="3429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Временная жесткость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вызвана присутствием в воде гидрокарбонатов кальция, магния и железа и устраняется простым кипячением. При этом гидрокарбонаты разлагаются, и в осадок выпадают вещества, образующие накипь.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8436" name="Picture 3" descr="C:\Documents and Settings\Admin\Рабочий стол\ХИМИЯ 2011\466px-Kesselstein_k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72063" y="1571625"/>
            <a:ext cx="3071812" cy="395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Управляющая кнопка: назад 7">
            <a:hlinkClick r:id="" action="ppaction://hlinkshowjump?jump=previousslide" highlightClick="1"/>
          </p:cNvPr>
          <p:cNvSpPr/>
          <p:nvPr/>
        </p:nvSpPr>
        <p:spPr>
          <a:xfrm>
            <a:off x="6643688" y="5643563"/>
            <a:ext cx="571500" cy="428625"/>
          </a:xfrm>
          <a:prstGeom prst="actionButtonBackPreviou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9" name="Управляющая кнопка: домой 8">
            <a:hlinkClick r:id="" action="ppaction://noaction" highlightClick="1"/>
          </p:cNvPr>
          <p:cNvSpPr/>
          <p:nvPr/>
        </p:nvSpPr>
        <p:spPr>
          <a:xfrm>
            <a:off x="7308850" y="5661025"/>
            <a:ext cx="642938" cy="428625"/>
          </a:xfrm>
          <a:prstGeom prst="actionButtonHom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571500" y="357188"/>
            <a:ext cx="7929563" cy="1143000"/>
          </a:xfrm>
        </p:spPr>
        <p:txBody>
          <a:bodyPr/>
          <a:lstStyle/>
          <a:p>
            <a:pPr eaLnBrk="1" hangingPunct="1"/>
            <a:r>
              <a:rPr lang="ru-RU" altLang="ru-RU" smtClean="0"/>
              <a:t>Постоянная жесткость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75" y="1357313"/>
            <a:ext cx="7715250" cy="1614487"/>
          </a:xfrm>
        </p:spPr>
        <p:txBody>
          <a:bodyPr rtlCol="0">
            <a:normAutofit fontScale="85000" lnSpcReduction="20000"/>
          </a:bodyPr>
          <a:lstStyle/>
          <a:p>
            <a:pPr indent="3429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Постоянная жесткость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обусловлена другими солями кальция и магния(сульфаты, хлориды, нитраты и др.). Такая жесткость не устраняется кипячением воды, так как растворы этих солей устойчивы к нагреванию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9460" name="Picture 2" descr="C:\Documents and Settings\Admin\Рабочий стол\ХИМИЯ 2011\lake-louise-canada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57375" y="2928938"/>
            <a:ext cx="4497388" cy="295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Управляющая кнопка: назад 7">
            <a:hlinkClick r:id="" action="ppaction://noaction" highlightClick="1"/>
          </p:cNvPr>
          <p:cNvSpPr/>
          <p:nvPr/>
        </p:nvSpPr>
        <p:spPr>
          <a:xfrm>
            <a:off x="6659563" y="5661025"/>
            <a:ext cx="571500" cy="428625"/>
          </a:xfrm>
          <a:prstGeom prst="actionButtonBackPreviou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9" name="Управляющая кнопка: домой 8">
            <a:hlinkClick r:id="" action="ppaction://noaction" highlightClick="1"/>
          </p:cNvPr>
          <p:cNvSpPr/>
          <p:nvPr/>
        </p:nvSpPr>
        <p:spPr>
          <a:xfrm>
            <a:off x="7308850" y="5661025"/>
            <a:ext cx="642938" cy="428625"/>
          </a:xfrm>
          <a:prstGeom prst="actionButtonHom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Практическая часть</a:t>
            </a:r>
          </a:p>
        </p:txBody>
      </p:sp>
      <p:pic>
        <p:nvPicPr>
          <p:cNvPr id="20483" name="Picture 2" descr="C:\Users\Admin\Desktop\IMG_6122 - копия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554163" y="1600200"/>
            <a:ext cx="6035675" cy="4525963"/>
          </a:xfr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pic>
        <p:nvPicPr>
          <p:cNvPr id="21507" name="Picture 2" descr="C:\Users\Admin\Desktop\IMG_612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554163" y="1600200"/>
            <a:ext cx="6035675" cy="4525963"/>
          </a:xfr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642938" y="428625"/>
            <a:ext cx="7929562" cy="1143000"/>
          </a:xfrm>
        </p:spPr>
        <p:txBody>
          <a:bodyPr/>
          <a:lstStyle/>
          <a:p>
            <a:pPr algn="l" eaLnBrk="1" hangingPunct="1"/>
            <a:r>
              <a:rPr lang="ru-RU" altLang="ru-RU" sz="4800" smtClean="0"/>
              <a:t>Цель работы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ru-RU" sz="3600" dirty="0" smtClean="0"/>
              <a:t> Определение жесткости  питьевой воды в пос.Центральный ,п. </a:t>
            </a:r>
            <a:r>
              <a:rPr lang="ru-RU" sz="3600" dirty="0" err="1" smtClean="0"/>
              <a:t>Тайнак</a:t>
            </a:r>
            <a:r>
              <a:rPr lang="ru-RU" sz="3600" dirty="0" smtClean="0"/>
              <a:t> , с.Куваши.   Изучение влияния жесткой воды на здоровье человека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endParaRPr lang="ru-RU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pic>
        <p:nvPicPr>
          <p:cNvPr id="22531" name="Picture 2" descr="C:\Users\Admin\Desktop\IMG_6125 - копия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554163" y="1600200"/>
            <a:ext cx="6035675" cy="4525963"/>
          </a:xfr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smtClean="0"/>
              <a:t>Образец воды и универсальный индикатор</a:t>
            </a:r>
          </a:p>
        </p:txBody>
      </p:sp>
      <p:pic>
        <p:nvPicPr>
          <p:cNvPr id="23555" name="Picture 2" descr="C:\Users\Admin\Desktop\IMG_630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42938" y="1652588"/>
            <a:ext cx="7858125" cy="4421187"/>
          </a:xfr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smtClean="0"/>
              <a:t>Начало титрования</a:t>
            </a:r>
          </a:p>
        </p:txBody>
      </p:sp>
      <p:pic>
        <p:nvPicPr>
          <p:cNvPr id="24579" name="Picture 2" descr="C:\Users\Admin\Desktop\IMG_631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42938" y="1652588"/>
            <a:ext cx="7858125" cy="4421187"/>
          </a:xfr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smtClean="0"/>
              <a:t>Окончание титрования</a:t>
            </a:r>
          </a:p>
        </p:txBody>
      </p:sp>
      <p:pic>
        <p:nvPicPr>
          <p:cNvPr id="25603" name="Picture 2" descr="C:\Users\Admin\Desktop\IMG_631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42938" y="1652588"/>
            <a:ext cx="7858125" cy="4421187"/>
          </a:xfr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Результаты практической части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42938" y="1714500"/>
          <a:ext cx="7858125" cy="3128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4531"/>
                <a:gridCol w="1964531"/>
                <a:gridCol w="1964531"/>
                <a:gridCol w="1964531"/>
              </a:tblGrid>
              <a:tr h="365739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Номер образца</a:t>
                      </a:r>
                      <a:endParaRPr lang="ru-RU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название</a:t>
                      </a:r>
                      <a:endParaRPr lang="ru-RU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норма</a:t>
                      </a:r>
                      <a:endParaRPr lang="ru-RU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результат</a:t>
                      </a:r>
                      <a:endParaRPr lang="ru-RU" sz="1800" dirty="0"/>
                    </a:p>
                  </a:txBody>
                  <a:tcPr marT="45712" marB="45712"/>
                </a:tc>
              </a:tr>
              <a:tr h="640054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</a:t>
                      </a:r>
                      <a:endParaRPr lang="ru-RU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МБОУ «СОШ№13»</a:t>
                      </a:r>
                      <a:endParaRPr lang="ru-RU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7-8</a:t>
                      </a:r>
                      <a:endParaRPr lang="ru-RU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13</a:t>
                      </a:r>
                      <a:endParaRPr lang="ru-RU" sz="1800" dirty="0"/>
                    </a:p>
                  </a:txBody>
                  <a:tcPr marT="45712" marB="45712"/>
                </a:tc>
              </a:tr>
              <a:tr h="640054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</a:t>
                      </a:r>
                      <a:endParaRPr lang="ru-RU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Колонка по ул.механизаторов</a:t>
                      </a:r>
                      <a:endParaRPr lang="ru-RU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7-8</a:t>
                      </a:r>
                      <a:endParaRPr lang="ru-RU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12</a:t>
                      </a:r>
                      <a:endParaRPr lang="ru-RU" sz="1800" dirty="0"/>
                    </a:p>
                  </a:txBody>
                  <a:tcPr marT="45712" marB="45712"/>
                </a:tc>
              </a:tr>
              <a:tr h="370779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</a:t>
                      </a:r>
                      <a:endParaRPr lang="ru-RU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Пос. </a:t>
                      </a:r>
                      <a:r>
                        <a:rPr lang="ru-RU" sz="1800" dirty="0" err="1" smtClean="0"/>
                        <a:t>Тайнак</a:t>
                      </a:r>
                      <a:endParaRPr lang="ru-RU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7-8</a:t>
                      </a:r>
                      <a:endParaRPr lang="ru-RU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13</a:t>
                      </a:r>
                      <a:endParaRPr lang="ru-RU" sz="1800" dirty="0"/>
                    </a:p>
                  </a:txBody>
                  <a:tcPr marT="45712" marB="45712"/>
                </a:tc>
              </a:tr>
              <a:tr h="370779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4</a:t>
                      </a:r>
                      <a:endParaRPr lang="ru-RU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С.Куваши,</a:t>
                      </a:r>
                      <a:endParaRPr lang="ru-RU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7-8</a:t>
                      </a:r>
                      <a:endParaRPr lang="ru-RU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2" marB="45712"/>
                </a:tc>
              </a:tr>
              <a:tr h="370779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5</a:t>
                      </a:r>
                      <a:endParaRPr lang="ru-RU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Родник по ул.</a:t>
                      </a:r>
                      <a:endParaRPr lang="ru-RU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7-8</a:t>
                      </a:r>
                      <a:endParaRPr lang="ru-RU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12" marB="45712"/>
                </a:tc>
              </a:tr>
              <a:tr h="370779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6</a:t>
                      </a:r>
                      <a:endParaRPr lang="ru-RU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С.Куваши,речка</a:t>
                      </a:r>
                      <a:endParaRPr lang="ru-RU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7-8</a:t>
                      </a:r>
                      <a:endParaRPr lang="ru-RU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12" marB="45712"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Способы устранения жесткости</a:t>
            </a:r>
          </a:p>
        </p:txBody>
      </p:sp>
      <p:sp>
        <p:nvSpPr>
          <p:cNvPr id="27651" name="Содержимое 2"/>
          <p:cNvSpPr>
            <a:spLocks noGrp="1"/>
          </p:cNvSpPr>
          <p:nvPr>
            <p:ph sz="half" idx="2"/>
          </p:nvPr>
        </p:nvSpPr>
        <p:spPr>
          <a:xfrm>
            <a:off x="500063" y="1947863"/>
            <a:ext cx="3854450" cy="3951287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altLang="ru-RU" sz="2800" b="1" smtClean="0">
                <a:solidFill>
                  <a:srgbClr val="254061"/>
                </a:solidFill>
              </a:rPr>
              <a:t>Бытовые</a:t>
            </a:r>
          </a:p>
          <a:p>
            <a:pPr eaLnBrk="1" hangingPunct="1">
              <a:buFont typeface="Arial" charset="0"/>
              <a:buAutoNum type="arabicPeriod"/>
            </a:pPr>
            <a:r>
              <a:rPr lang="ru-RU" altLang="ru-RU" sz="2800" b="1" smtClean="0">
                <a:hlinkClick r:id="" action="ppaction://noaction"/>
              </a:rPr>
              <a:t>Кипячение и вымораживание</a:t>
            </a:r>
            <a:endParaRPr lang="ru-RU" altLang="ru-RU" sz="2800" b="1" smtClean="0"/>
          </a:p>
          <a:p>
            <a:pPr eaLnBrk="1" hangingPunct="1">
              <a:buFont typeface="Arial" charset="0"/>
              <a:buAutoNum type="arabicPeriod"/>
            </a:pPr>
            <a:r>
              <a:rPr lang="ru-RU" altLang="ru-RU" sz="2800" b="1" smtClean="0">
                <a:hlinkClick r:id="" action="ppaction://noaction"/>
              </a:rPr>
              <a:t>Фильтрование</a:t>
            </a:r>
            <a:endParaRPr lang="ru-RU" altLang="ru-RU" sz="2800" b="1" smtClean="0"/>
          </a:p>
          <a:p>
            <a:pPr eaLnBrk="1" hangingPunct="1">
              <a:buFont typeface="Arial" charset="0"/>
              <a:buAutoNum type="arabicPeriod"/>
            </a:pPr>
            <a:r>
              <a:rPr lang="ru-RU" altLang="ru-RU" sz="2800" b="1" smtClean="0">
                <a:hlinkClick r:id="" action="ppaction://noaction"/>
              </a:rPr>
              <a:t>Добавление умягчителей</a:t>
            </a:r>
            <a:endParaRPr lang="ru-RU" altLang="ru-RU" sz="2800" b="1" smtClean="0"/>
          </a:p>
        </p:txBody>
      </p:sp>
      <p:sp>
        <p:nvSpPr>
          <p:cNvPr id="27652" name="Содержимое 2"/>
          <p:cNvSpPr txBox="1">
            <a:spLocks/>
          </p:cNvSpPr>
          <p:nvPr/>
        </p:nvSpPr>
        <p:spPr bwMode="auto">
          <a:xfrm>
            <a:off x="4500563" y="1916113"/>
            <a:ext cx="4143375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ru-RU" altLang="ru-RU" sz="2800" b="1">
                <a:solidFill>
                  <a:srgbClr val="254061"/>
                </a:solidFill>
              </a:rPr>
              <a:t>Промышленные</a:t>
            </a:r>
          </a:p>
          <a:p>
            <a:pPr eaLnBrk="1" hangingPunct="1">
              <a:buFont typeface="Arial" charset="0"/>
              <a:buAutoNum type="arabicPeriod"/>
            </a:pPr>
            <a:r>
              <a:rPr lang="ru-RU" altLang="ru-RU" sz="2800" b="1">
                <a:hlinkClick r:id="" action="ppaction://noaction"/>
              </a:rPr>
              <a:t>Добавление кальцинированной соды </a:t>
            </a:r>
            <a:r>
              <a:rPr lang="en-US" altLang="ru-RU" sz="2800" b="1">
                <a:hlinkClick r:id="" action="ppaction://noaction"/>
              </a:rPr>
              <a:t>Na</a:t>
            </a:r>
            <a:r>
              <a:rPr lang="en-US" altLang="ru-RU" sz="2800" b="1" baseline="-25000">
                <a:hlinkClick r:id="" action="ppaction://noaction"/>
              </a:rPr>
              <a:t>2</a:t>
            </a:r>
            <a:r>
              <a:rPr lang="en-US" altLang="ru-RU" sz="2800" b="1">
                <a:hlinkClick r:id="" action="ppaction://noaction"/>
              </a:rPr>
              <a:t>CO</a:t>
            </a:r>
            <a:r>
              <a:rPr lang="en-US" altLang="ru-RU" sz="2800" b="1" baseline="-25000">
                <a:hlinkClick r:id="" action="ppaction://noaction"/>
              </a:rPr>
              <a:t>3</a:t>
            </a:r>
            <a:endParaRPr lang="ru-RU" altLang="ru-RU" sz="2800" b="1" baseline="-25000">
              <a:hlinkClick r:id="" action="ppaction://noaction"/>
            </a:endParaRPr>
          </a:p>
          <a:p>
            <a:pPr eaLnBrk="1" hangingPunct="1">
              <a:buFont typeface="Arial" charset="0"/>
              <a:buAutoNum type="arabicPeriod"/>
            </a:pPr>
            <a:r>
              <a:rPr lang="ru-RU" altLang="ru-RU" sz="2800" b="1">
                <a:hlinkClick r:id="" action="ppaction://noaction"/>
              </a:rPr>
              <a:t>Добавление гашеной извести</a:t>
            </a:r>
            <a:r>
              <a:rPr lang="en-US" altLang="ru-RU" sz="2800" b="1">
                <a:hlinkClick r:id="" action="ppaction://noaction"/>
              </a:rPr>
              <a:t> Ca(OH)</a:t>
            </a:r>
            <a:r>
              <a:rPr lang="en-US" altLang="ru-RU" sz="2800" b="1" baseline="-25000">
                <a:hlinkClick r:id="" action="ppaction://noaction"/>
              </a:rPr>
              <a:t> 2</a:t>
            </a:r>
            <a:r>
              <a:rPr lang="ru-RU" altLang="ru-RU" sz="2800" b="1" baseline="-25000">
                <a:hlinkClick r:id="" action="ppaction://noaction"/>
              </a:rPr>
              <a:t>             </a:t>
            </a:r>
            <a:endParaRPr lang="ru-RU" altLang="ru-RU" sz="2800" b="1" baseline="-2500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2391569" y="3464719"/>
            <a:ext cx="3930650" cy="1588"/>
          </a:xfrm>
          <a:prstGeom prst="line">
            <a:avLst/>
          </a:prstGeom>
          <a:ln w="762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Управляющая кнопка: назад 6">
            <a:hlinkClick r:id="" action="ppaction://hlinkshowjump?jump=previousslide" highlightClick="1"/>
          </p:cNvPr>
          <p:cNvSpPr/>
          <p:nvPr/>
        </p:nvSpPr>
        <p:spPr>
          <a:xfrm>
            <a:off x="6215063" y="5643563"/>
            <a:ext cx="571500" cy="428625"/>
          </a:xfrm>
          <a:prstGeom prst="actionButtonBackPreviou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8" name="Управляющая кнопка: домой 7">
            <a:hlinkClick r:id="" action="ppaction://noaction" highlightClick="1"/>
          </p:cNvPr>
          <p:cNvSpPr/>
          <p:nvPr/>
        </p:nvSpPr>
        <p:spPr>
          <a:xfrm>
            <a:off x="6948488" y="5661025"/>
            <a:ext cx="642937" cy="428625"/>
          </a:xfrm>
          <a:prstGeom prst="actionButtonHom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7715250" y="5643563"/>
            <a:ext cx="571500" cy="428625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38" y="357188"/>
            <a:ext cx="7929562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dirty="0" smtClean="0"/>
              <a:t>Кипячение и вымораживание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1285875"/>
            <a:ext cx="3643313" cy="3429000"/>
          </a:xfrm>
        </p:spPr>
        <p:txBody>
          <a:bodyPr rtlCol="0">
            <a:normAutofit fontScale="85000" lnSpcReduction="20000"/>
          </a:bodyPr>
          <a:lstStyle/>
          <a:p>
            <a:pPr indent="3429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Кипячение снижает общую жесткость на 30-40%. При нагревании жесткой воды образуется накипь - нерастворимые соединения кальция, магния и оксид железа(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III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8676" name="Picture 2" descr="C:\Documents and Settings\Admin\Рабочий стол\ХИМИЯ 2011\be4c59bd-1785-11dd-9641-001f2908c55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6000" y="4286250"/>
            <a:ext cx="200025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367213" y="4125913"/>
            <a:ext cx="3673475" cy="1373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700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Вымораживание снижает общую жесткость на 70</a:t>
            </a:r>
            <a:r>
              <a:rPr lang="en-US" sz="2700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-</a:t>
            </a:r>
            <a:r>
              <a:rPr lang="ru-RU" sz="2700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80%</a:t>
            </a:r>
          </a:p>
        </p:txBody>
      </p:sp>
      <p:pic>
        <p:nvPicPr>
          <p:cNvPr id="28678" name="Picture 5" descr="C:\Documents and Settings\Admin\Рабочий стол\ХИМИЯ 2011\1721425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57688" y="1357313"/>
            <a:ext cx="34290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Управляющая кнопка: назад 9">
            <a:hlinkClick r:id="" action="ppaction://hlinkshowjump?jump=previousslide" highlightClick="1"/>
          </p:cNvPr>
          <p:cNvSpPr/>
          <p:nvPr/>
        </p:nvSpPr>
        <p:spPr>
          <a:xfrm>
            <a:off x="6643688" y="5643563"/>
            <a:ext cx="571500" cy="428625"/>
          </a:xfrm>
          <a:prstGeom prst="actionButtonBackPreviou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11" name="Управляющая кнопка: домой 10">
            <a:hlinkClick r:id="" action="ppaction://noaction" highlightClick="1"/>
          </p:cNvPr>
          <p:cNvSpPr/>
          <p:nvPr/>
        </p:nvSpPr>
        <p:spPr>
          <a:xfrm>
            <a:off x="7308850" y="5661025"/>
            <a:ext cx="642938" cy="428625"/>
          </a:xfrm>
          <a:prstGeom prst="actionButtonHom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500063" y="428625"/>
            <a:ext cx="7929562" cy="1143000"/>
          </a:xfrm>
        </p:spPr>
        <p:txBody>
          <a:bodyPr/>
          <a:lstStyle/>
          <a:p>
            <a:pPr eaLnBrk="1" hangingPunct="1"/>
            <a:r>
              <a:rPr lang="ru-RU" altLang="ru-RU" sz="5400" smtClean="0"/>
              <a:t>Фильтрование</a:t>
            </a:r>
          </a:p>
        </p:txBody>
      </p:sp>
      <p:sp>
        <p:nvSpPr>
          <p:cNvPr id="29699" name="Прямоугольник 3"/>
          <p:cNvSpPr>
            <a:spLocks noChangeArrowheads="1"/>
          </p:cNvSpPr>
          <p:nvPr/>
        </p:nvSpPr>
        <p:spPr bwMode="auto">
          <a:xfrm>
            <a:off x="928688" y="1500188"/>
            <a:ext cx="4143375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572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400">
                <a:solidFill>
                  <a:srgbClr val="254061"/>
                </a:solidFill>
              </a:rPr>
              <a:t>Фильтрование снижает общую жесткость до 80%. Внутри картриджа фильтра содержится смесь из активированного угля и катионообменники. </a:t>
            </a:r>
            <a:r>
              <a:rPr lang="ru-RU" altLang="ru-RU" sz="2400">
                <a:solidFill>
                  <a:srgbClr val="254061"/>
                </a:solidFill>
                <a:latin typeface="Arial" charset="0"/>
              </a:rPr>
              <a:t>Уголь </a:t>
            </a:r>
            <a:r>
              <a:rPr lang="ru-RU" altLang="ru-RU" sz="2400">
                <a:solidFill>
                  <a:srgbClr val="254061"/>
                </a:solidFill>
              </a:rPr>
              <a:t>адсорбирует вредные органические вещества и хлориды. Катионообменники снижают общую жесткость</a:t>
            </a:r>
          </a:p>
        </p:txBody>
      </p:sp>
      <p:pic>
        <p:nvPicPr>
          <p:cNvPr id="29700" name="Picture 2" descr="C:\Documents and Settings\Admin\Рабочий стол\ХИМИЯ 2011\d8030c8b8f663dc413e1f23ff2dc16f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625" y="3429000"/>
            <a:ext cx="2130425" cy="242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1142984"/>
            <a:ext cx="2476500" cy="26765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Управляющая кнопка: назад 8">
            <a:hlinkClick r:id="" action="ppaction://noaction" highlightClick="1"/>
          </p:cNvPr>
          <p:cNvSpPr/>
          <p:nvPr/>
        </p:nvSpPr>
        <p:spPr>
          <a:xfrm>
            <a:off x="6659563" y="5661025"/>
            <a:ext cx="571500" cy="428625"/>
          </a:xfrm>
          <a:prstGeom prst="actionButtonBackPreviou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10" name="Управляющая кнопка: домой 9">
            <a:hlinkClick r:id="" action="ppaction://noaction" highlightClick="1"/>
          </p:cNvPr>
          <p:cNvSpPr/>
          <p:nvPr/>
        </p:nvSpPr>
        <p:spPr>
          <a:xfrm>
            <a:off x="7308850" y="5661025"/>
            <a:ext cx="642938" cy="428625"/>
          </a:xfrm>
          <a:prstGeom prst="actionButtonHom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>
          <a:xfrm>
            <a:off x="642938" y="357188"/>
            <a:ext cx="7929562" cy="1143000"/>
          </a:xfrm>
        </p:spPr>
        <p:txBody>
          <a:bodyPr/>
          <a:lstStyle/>
          <a:p>
            <a:pPr eaLnBrk="1" hangingPunct="1"/>
            <a:r>
              <a:rPr lang="ru-RU" altLang="ru-RU" smtClean="0"/>
              <a:t>Использованные источники</a:t>
            </a:r>
          </a:p>
        </p:txBody>
      </p:sp>
      <p:sp>
        <p:nvSpPr>
          <p:cNvPr id="3072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ru-RU" altLang="ru-RU" sz="2200" smtClean="0"/>
              <a:t>«Химия. 8-11 классы. Полный школьный курс»,Москва, «Аст-Пресс», 2000 </a:t>
            </a:r>
          </a:p>
          <a:p>
            <a:pPr marL="514350" indent="-51435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en-US" altLang="ru-RU" sz="2200" smtClean="0">
                <a:hlinkClick r:id="rId2"/>
              </a:rPr>
              <a:t>http://ru.wikipedia.org</a:t>
            </a:r>
            <a:endParaRPr lang="en-US" altLang="ru-RU" sz="2200" smtClean="0"/>
          </a:p>
          <a:p>
            <a:pPr marL="514350" indent="-51435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en-US" altLang="ru-RU" sz="2200" smtClean="0"/>
              <a:t>http://webelements.narod.ru/</a:t>
            </a:r>
          </a:p>
          <a:p>
            <a:pPr marL="514350" indent="-51435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en-US" altLang="ru-RU" sz="2200" smtClean="0">
                <a:hlinkClick r:id="rId3"/>
              </a:rPr>
              <a:t>http://www.xumuk.ru</a:t>
            </a:r>
            <a:endParaRPr lang="ru-RU" altLang="ru-RU" sz="2200" smtClean="0"/>
          </a:p>
          <a:p>
            <a:pPr marL="514350" indent="-514350" eaLnBrk="1" hangingPunct="1">
              <a:lnSpc>
                <a:spcPct val="80000"/>
              </a:lnSpc>
              <a:buFont typeface="Arial" charset="0"/>
              <a:buAutoNum type="arabicPeriod" startAt="5"/>
            </a:pPr>
            <a:r>
              <a:rPr lang="ru-RU" altLang="ru-RU" sz="2200" smtClean="0"/>
              <a:t>Единая коллекция цифровых образовательных ресурсов </a:t>
            </a:r>
            <a:r>
              <a:rPr lang="en-US" altLang="ru-RU" sz="2200" smtClean="0">
                <a:hlinkClick r:id="rId4"/>
              </a:rPr>
              <a:t>http://school-collection.edu.ru/</a:t>
            </a:r>
            <a:endParaRPr lang="ru-RU" altLang="ru-RU" sz="2200" smtClean="0"/>
          </a:p>
          <a:p>
            <a:pPr marL="514350" indent="-514350" eaLnBrk="1" hangingPunct="1">
              <a:lnSpc>
                <a:spcPct val="80000"/>
              </a:lnSpc>
              <a:buFont typeface="Arial" charset="0"/>
              <a:buAutoNum type="arabicPeriod" startAt="5"/>
            </a:pPr>
            <a:r>
              <a:rPr lang="en-US" altLang="ru-RU" sz="2200" smtClean="0"/>
              <a:t>http://periodictable.com/</a:t>
            </a:r>
            <a:endParaRPr lang="ru-RU" altLang="ru-RU" sz="2200" smtClean="0"/>
          </a:p>
          <a:p>
            <a:pPr marL="514350" indent="-514350" eaLnBrk="1" hangingPunct="1">
              <a:lnSpc>
                <a:spcPct val="80000"/>
              </a:lnSpc>
              <a:buFont typeface="Arial" charset="0"/>
              <a:buAutoNum type="arabicPeriod"/>
            </a:pPr>
            <a:endParaRPr lang="ru-RU" altLang="ru-RU" sz="2200" smtClean="0"/>
          </a:p>
          <a:p>
            <a:pPr marL="514350" indent="-514350" eaLnBrk="1" hangingPunct="1">
              <a:lnSpc>
                <a:spcPct val="80000"/>
              </a:lnSpc>
              <a:buFont typeface="Arial" charset="0"/>
              <a:buAutoNum type="arabicPeriod"/>
            </a:pPr>
            <a:endParaRPr lang="en-US" altLang="ru-RU" sz="2200" smtClean="0"/>
          </a:p>
          <a:p>
            <a:pPr marL="514350" indent="-514350" eaLnBrk="1" hangingPunct="1">
              <a:lnSpc>
                <a:spcPct val="80000"/>
              </a:lnSpc>
              <a:buFont typeface="Arial" charset="0"/>
              <a:buAutoNum type="arabicPeriod"/>
            </a:pPr>
            <a:endParaRPr lang="en-US" altLang="ru-RU" sz="3100" smtClean="0"/>
          </a:p>
          <a:p>
            <a:pPr marL="514350" indent="-514350" eaLnBrk="1" hangingPunct="1">
              <a:lnSpc>
                <a:spcPct val="80000"/>
              </a:lnSpc>
              <a:buFont typeface="Arial" charset="0"/>
              <a:buNone/>
            </a:pPr>
            <a:r>
              <a:rPr lang="ru-RU" altLang="ru-RU" sz="1900" b="1" smtClean="0">
                <a:solidFill>
                  <a:srgbClr val="254061"/>
                </a:solidFill>
                <a:latin typeface="Arial" charset="0"/>
              </a:rPr>
              <a:t> </a:t>
            </a:r>
            <a:r>
              <a:rPr lang="ru-RU" altLang="ru-RU" sz="1900" b="1" smtClean="0">
                <a:solidFill>
                  <a:srgbClr val="254061"/>
                </a:solidFill>
              </a:rPr>
              <a:t>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42938" y="214313"/>
            <a:ext cx="7929562" cy="1143000"/>
          </a:xfrm>
        </p:spPr>
        <p:txBody>
          <a:bodyPr/>
          <a:lstStyle/>
          <a:p>
            <a:pPr algn="l" eaLnBrk="1" hangingPunct="1"/>
            <a:r>
              <a:rPr lang="ru-RU" altLang="ru-RU" sz="4800" smtClean="0">
                <a:latin typeface="Arial" charset="0"/>
              </a:rPr>
              <a:t>  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900113" y="1412875"/>
            <a:ext cx="7858125" cy="4525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Задачи</a:t>
            </a: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Font typeface="Arial" charset="0"/>
              <a:buNone/>
              <a:defRPr/>
            </a:pPr>
            <a:r>
              <a:rPr lang="ru-RU" sz="2400" dirty="0" smtClean="0"/>
              <a:t> </a:t>
            </a:r>
          </a:p>
          <a:p>
            <a:pPr>
              <a:defRPr/>
            </a:pPr>
            <a:r>
              <a:rPr lang="ru-RU" sz="2400" dirty="0" smtClean="0"/>
              <a:t> изучить научно – познавательную литературу по данной  теме</a:t>
            </a:r>
          </a:p>
          <a:p>
            <a:pPr>
              <a:defRPr/>
            </a:pPr>
            <a:r>
              <a:rPr lang="ru-RU" sz="2400" dirty="0" smtClean="0"/>
              <a:t> изучить значение воды для организма человека провести опрос среди школьников на предмет осведомлённости по данной теме</a:t>
            </a:r>
          </a:p>
          <a:p>
            <a:pPr>
              <a:defRPr/>
            </a:pPr>
            <a:r>
              <a:rPr lang="ru-RU" sz="2400" dirty="0" smtClean="0"/>
              <a:t> исследовать качество водопроводной питьевой воды</a:t>
            </a:r>
          </a:p>
          <a:p>
            <a:pPr>
              <a:defRPr/>
            </a:pPr>
            <a:r>
              <a:rPr lang="ru-RU" sz="2400" dirty="0" smtClean="0"/>
              <a:t> выявить зависимость заболеваемости населения поселков от качества питьевой воды</a:t>
            </a:r>
          </a:p>
          <a:p>
            <a:pPr>
              <a:defRPr/>
            </a:pPr>
            <a:r>
              <a:rPr lang="ru-RU" sz="2400" dirty="0" smtClean="0"/>
              <a:t>  </a:t>
            </a:r>
          </a:p>
          <a:p>
            <a:pPr>
              <a:defRPr/>
            </a:pPr>
            <a:r>
              <a:rPr lang="ru-RU" sz="2400" dirty="0" smtClean="0"/>
              <a:t>  </a:t>
            </a:r>
          </a:p>
          <a:p>
            <a:pPr>
              <a:defRPr/>
            </a:pPr>
            <a:r>
              <a:rPr lang="ru-RU" sz="2400" dirty="0" smtClean="0"/>
              <a:t> </a:t>
            </a:r>
          </a:p>
          <a:p>
            <a:pPr marL="514350" indent="-514350"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endParaRPr lang="ru-RU" sz="30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900113" y="981075"/>
            <a:ext cx="7858125" cy="4525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ru-RU" altLang="ru-RU" b="1" dirty="0" smtClean="0">
                <a:solidFill>
                  <a:schemeClr val="accent2"/>
                </a:solidFill>
              </a:rPr>
              <a:t>Объект исследования</a:t>
            </a:r>
            <a:endParaRPr lang="ru-RU" altLang="ru-RU" dirty="0" smtClean="0">
              <a:solidFill>
                <a:schemeClr val="accent2"/>
              </a:solidFill>
            </a:endParaRPr>
          </a:p>
          <a:p>
            <a:pPr marL="0" indent="0">
              <a:buFont typeface="Arial" charset="0"/>
              <a:buNone/>
              <a:defRPr/>
            </a:pPr>
            <a:r>
              <a:rPr lang="ru-RU" altLang="ru-RU" dirty="0" smtClean="0"/>
              <a:t>Объектом исследования является обычная водопроводная вода, взятая из разных источников    которая не подвергалась никакой предварительной обработке и фильтрации, чтобы была возможность составить объективную картину состояния воды, используемой в быту</a:t>
            </a:r>
          </a:p>
          <a:p>
            <a:pPr>
              <a:defRPr/>
            </a:pPr>
            <a:endParaRPr lang="ru-RU" altLang="ru-RU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684213" y="908050"/>
            <a:ext cx="7858125" cy="4525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Гипотеза</a:t>
            </a: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Font typeface="Arial" charset="0"/>
              <a:buNone/>
              <a:defRPr/>
            </a:pPr>
            <a:r>
              <a:rPr lang="ru-RU" dirty="0" smtClean="0"/>
              <a:t>Вода в большинстве источников нашего и прилежащих поселков является жесткой, использование ее в сыром виде приводит к возникновению</a:t>
            </a:r>
            <a:r>
              <a:rPr lang="ru-RU" b="1" dirty="0" smtClean="0"/>
              <a:t> </a:t>
            </a:r>
            <a:r>
              <a:rPr lang="ru-RU" dirty="0" smtClean="0"/>
              <a:t>таких заболеваний как мочекаменная болезнь</a:t>
            </a:r>
          </a:p>
          <a:p>
            <a:pPr marL="0" indent="0">
              <a:buFont typeface="Arial" charset="0"/>
              <a:buNone/>
              <a:defRPr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defRPr/>
            </a:pPr>
            <a:endParaRPr lang="ru-RU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660400" y="333375"/>
            <a:ext cx="7929563" cy="1143000"/>
          </a:xfrm>
        </p:spPr>
        <p:txBody>
          <a:bodyPr/>
          <a:lstStyle/>
          <a:p>
            <a:pPr eaLnBrk="1" hangingPunct="1"/>
            <a:r>
              <a:rPr lang="ru-RU" altLang="ru-RU" smtClean="0"/>
              <a:t>Вода-источник всего живого</a:t>
            </a: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4429125" y="1928813"/>
            <a:ext cx="4286250" cy="3043237"/>
          </a:xfrm>
        </p:spPr>
        <p:txBody>
          <a:bodyPr/>
          <a:lstStyle/>
          <a:p>
            <a:pPr indent="342900" eaLnBrk="1" hangingPunct="1">
              <a:buFont typeface="Arial" charset="0"/>
              <a:buNone/>
            </a:pPr>
            <a:r>
              <a:rPr lang="ru-RU" altLang="ru-RU" sz="2400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Вода́  —химическое вещество в виде прозрачной жидкости, не имеющей цвета, запаха и вкуса. Около 71 % поверхности Земли покрыто водой</a:t>
            </a:r>
            <a:endParaRPr lang="ru-RU" altLang="ru-RU" sz="2400" smtClean="0">
              <a:solidFill>
                <a:srgbClr val="376092"/>
              </a:solidFill>
            </a:endParaRPr>
          </a:p>
        </p:txBody>
      </p:sp>
      <p:pic>
        <p:nvPicPr>
          <p:cNvPr id="8196" name="Picture 2" descr="C:\Documents and Settings\Admin\Рабочий стол\ХИМИЯ 2011\iceber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1550" y="1700213"/>
            <a:ext cx="3695700" cy="3643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6215063" y="5643563"/>
            <a:ext cx="571500" cy="428625"/>
          </a:xfrm>
          <a:prstGeom prst="actionButtonBackPreviou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6" name="Управляющая кнопка: домой 5">
            <a:hlinkClick r:id="" action="ppaction://noaction" highlightClick="1"/>
          </p:cNvPr>
          <p:cNvSpPr/>
          <p:nvPr/>
        </p:nvSpPr>
        <p:spPr>
          <a:xfrm>
            <a:off x="6948488" y="5661025"/>
            <a:ext cx="642937" cy="428625"/>
          </a:xfrm>
          <a:prstGeom prst="actionButtonHom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7715250" y="5643563"/>
            <a:ext cx="571500" cy="428625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pic>
        <p:nvPicPr>
          <p:cNvPr id="8200" name="Picture 2" descr="C:\Documents and Settings\Admin\Рабочий стол\ХИМИЯ 2011\iceber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8688" y="1643063"/>
            <a:ext cx="3695700" cy="3643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1" name="Picture 2" descr="C:\Documents and Settings\Admin\Рабочий стол\ХИМИЯ 2011\iceber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81088" y="1795463"/>
            <a:ext cx="3695700" cy="3643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214438" y="357188"/>
            <a:ext cx="7929562" cy="1143000"/>
          </a:xfrm>
        </p:spPr>
        <p:txBody>
          <a:bodyPr/>
          <a:lstStyle/>
          <a:p>
            <a:pPr eaLnBrk="1" hangingPunct="1"/>
            <a:r>
              <a:rPr lang="ru-RU" altLang="ru-RU" smtClean="0"/>
              <a:t>Вода-источник всего живого</a:t>
            </a:r>
          </a:p>
        </p:txBody>
      </p:sp>
      <p:sp>
        <p:nvSpPr>
          <p:cNvPr id="9219" name="Содержимое 2"/>
          <p:cNvSpPr>
            <a:spLocks noGrp="1"/>
          </p:cNvSpPr>
          <p:nvPr>
            <p:ph idx="4294967295"/>
          </p:nvPr>
        </p:nvSpPr>
        <p:spPr>
          <a:xfrm>
            <a:off x="857250" y="1341438"/>
            <a:ext cx="7500938" cy="2071687"/>
          </a:xfrm>
        </p:spPr>
        <p:txBody>
          <a:bodyPr/>
          <a:lstStyle/>
          <a:p>
            <a:pPr indent="342900" eaLnBrk="1" hangingPunct="1">
              <a:lnSpc>
                <a:spcPct val="90000"/>
              </a:lnSpc>
              <a:buFont typeface="Arial" charset="0"/>
              <a:buNone/>
            </a:pPr>
            <a:r>
              <a:rPr lang="ru-RU" altLang="ru-RU" sz="2400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 Вода играет уникальную роль как вещество, определяющее возможность существования и саму жизнь всех существ на Земле. Она выполняет роль универсального растворителя, в котором происходят основные биохимические процессы живых организмов</a:t>
            </a:r>
            <a:endParaRPr lang="ru-RU" altLang="ru-RU" sz="2400" smtClean="0">
              <a:solidFill>
                <a:srgbClr val="376092"/>
              </a:solidFill>
            </a:endParaRPr>
          </a:p>
        </p:txBody>
      </p:sp>
      <p:pic>
        <p:nvPicPr>
          <p:cNvPr id="9220" name="Picture 2" descr="C:\Documents and Settings\Admin\Рабочий стол\ХИМИЯ 2011\55736684_1267213473_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71938" y="3143250"/>
            <a:ext cx="3643312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6643688" y="5643563"/>
            <a:ext cx="571500" cy="428625"/>
          </a:xfrm>
          <a:prstGeom prst="actionButtonBackPreviou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6" name="Управляющая кнопка: домой 5">
            <a:hlinkClick r:id="" action="ppaction://noaction" highlightClick="1"/>
          </p:cNvPr>
          <p:cNvSpPr/>
          <p:nvPr/>
        </p:nvSpPr>
        <p:spPr>
          <a:xfrm>
            <a:off x="7286625" y="5643563"/>
            <a:ext cx="642938" cy="428625"/>
          </a:xfrm>
          <a:prstGeom prst="actionButtonHom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0" y="0"/>
            <a:ext cx="228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12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</a:t>
            </a:r>
            <a:endParaRPr lang="ru-RU" altLang="ru-RU" sz="1800">
              <a:latin typeface="Arial" charset="0"/>
            </a:endParaRPr>
          </a:p>
        </p:txBody>
      </p:sp>
      <p:sp>
        <p:nvSpPr>
          <p:cNvPr id="10243" name="Прямоугольник 2"/>
          <p:cNvSpPr>
            <a:spLocks noChangeArrowheads="1"/>
          </p:cNvSpPr>
          <p:nvPr/>
        </p:nvSpPr>
        <p:spPr bwMode="auto">
          <a:xfrm>
            <a:off x="642938" y="1143000"/>
            <a:ext cx="74295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latin typeface="Arial" charset="0"/>
              </a:rPr>
              <a:t>Пить воду полезно! Посудите сами! Кровь человека состоит из воды на 92%, кости - на 22%, мозг и мышцы - на 75%. Вода - важнейшая составляющая каждой клетки организма. Действуя как амортизатор, она предохраняет от изнашивания внутренние органы, смазывает суставы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1"/>
          <p:cNvSpPr>
            <a:spLocks noChangeArrowheads="1"/>
          </p:cNvSpPr>
          <p:nvPr/>
        </p:nvSpPr>
        <p:spPr bwMode="auto">
          <a:xfrm>
            <a:off x="1143000" y="1714500"/>
            <a:ext cx="7000875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latin typeface="Arial" charset="0"/>
              </a:rPr>
              <a:t>Та же самая медицинская статистика приводит данные о заболевании населения мочекаменной болезнью, артритом и склерозом (отложения солей кальция в суставных сумках и сосудах головного мозга соответственно). Увеличение заболеваемости совпадает с увеличением жесткости потребляемой питьевой воды. Однако, в районах с малой жесткостью потребляемой воды почему-то не наблюдается увеличения количества больных остеопорозом, рахитом и сердечно-сосудистыми заболеваниями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1038996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661</Words>
  <Application>Microsoft Office PowerPoint</Application>
  <PresentationFormat>Экран (4:3)</PresentationFormat>
  <Paragraphs>113</Paragraphs>
  <Slides>28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4" baseType="lpstr">
      <vt:lpstr>Arial</vt:lpstr>
      <vt:lpstr>Calibri</vt:lpstr>
      <vt:lpstr>Times New Roman</vt:lpstr>
      <vt:lpstr>Georgia</vt:lpstr>
      <vt:lpstr>Verdana</vt:lpstr>
      <vt:lpstr>TS010389964</vt:lpstr>
      <vt:lpstr> «Жесткость воды  и ее влияние на здоровье человека»</vt:lpstr>
      <vt:lpstr>Цель работы</vt:lpstr>
      <vt:lpstr>  </vt:lpstr>
      <vt:lpstr>Презентация PowerPoint</vt:lpstr>
      <vt:lpstr>Презентация PowerPoint</vt:lpstr>
      <vt:lpstr>Вода-источник всего живого</vt:lpstr>
      <vt:lpstr>Вода-источник всего живого</vt:lpstr>
      <vt:lpstr>Презентация PowerPoint</vt:lpstr>
      <vt:lpstr>Презентация PowerPoint</vt:lpstr>
      <vt:lpstr>Презентация PowerPoint</vt:lpstr>
      <vt:lpstr>Презентация PowerPoint</vt:lpstr>
      <vt:lpstr>Жесткость воды</vt:lpstr>
      <vt:lpstr>Жесткость воды</vt:lpstr>
      <vt:lpstr>Негативное влияние</vt:lpstr>
      <vt:lpstr>Виды жесткости</vt:lpstr>
      <vt:lpstr>Временная жесткость </vt:lpstr>
      <vt:lpstr>Постоянная жесткость</vt:lpstr>
      <vt:lpstr>Практическая часть</vt:lpstr>
      <vt:lpstr>Презентация PowerPoint</vt:lpstr>
      <vt:lpstr>Презентация PowerPoint</vt:lpstr>
      <vt:lpstr>Образец воды и универсальный индикатор</vt:lpstr>
      <vt:lpstr>Начало титрования</vt:lpstr>
      <vt:lpstr>Окончание титрования</vt:lpstr>
      <vt:lpstr>Результаты практической части</vt:lpstr>
      <vt:lpstr>Способы устранения жесткости</vt:lpstr>
      <vt:lpstr>Кипячение и вымораживание</vt:lpstr>
      <vt:lpstr>Фильтрование</vt:lpstr>
      <vt:lpstr>Использованные 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Экзаменационная работа по химии на тему:   «Жесткость воды и способы ее устранения»</dc:title>
  <dc:creator>Павел А.Сафронов</dc:creator>
  <cp:lastModifiedBy>Павел А.Сафронов</cp:lastModifiedBy>
  <cp:revision>37</cp:revision>
  <dcterms:modified xsi:type="dcterms:W3CDTF">2018-02-20T05:35:31Z</dcterms:modified>
</cp:coreProperties>
</file>