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0" r:id="rId4"/>
    <p:sldId id="25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7" r:id="rId13"/>
    <p:sldId id="266" r:id="rId14"/>
    <p:sldId id="269" r:id="rId15"/>
    <p:sldId id="268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94660"/>
  </p:normalViewPr>
  <p:slideViewPr>
    <p:cSldViewPr>
      <p:cViewPr>
        <p:scale>
          <a:sx n="112" d="100"/>
          <a:sy n="112" d="100"/>
        </p:scale>
        <p:origin x="-7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F88-3632-4D3A-BDBC-6F9BE89ED8C4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5FED-805D-4A7B-87C1-5CDBE01C9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F88-3632-4D3A-BDBC-6F9BE89ED8C4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5FED-805D-4A7B-87C1-5CDBE01C9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F88-3632-4D3A-BDBC-6F9BE89ED8C4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5FED-805D-4A7B-87C1-5CDBE01C9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F88-3632-4D3A-BDBC-6F9BE89ED8C4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5FED-805D-4A7B-87C1-5CDBE01C9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F88-3632-4D3A-BDBC-6F9BE89ED8C4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5FED-805D-4A7B-87C1-5CDBE01C9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F88-3632-4D3A-BDBC-6F9BE89ED8C4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5FED-805D-4A7B-87C1-5CDBE01C9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F88-3632-4D3A-BDBC-6F9BE89ED8C4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5FED-805D-4A7B-87C1-5CDBE01C9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F88-3632-4D3A-BDBC-6F9BE89ED8C4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5FED-805D-4A7B-87C1-5CDBE01C9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F88-3632-4D3A-BDBC-6F9BE89ED8C4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5FED-805D-4A7B-87C1-5CDBE01C9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3F88-3632-4D3A-BDBC-6F9BE89ED8C4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5FED-805D-4A7B-87C1-5CDBE01C90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57C3F88-3632-4D3A-BDBC-6F9BE89ED8C4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3505FED-805D-4A7B-87C1-5CDBE01C9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57C3F88-3632-4D3A-BDBC-6F9BE89ED8C4}" type="datetimeFigureOut">
              <a:rPr lang="ru-RU" smtClean="0"/>
              <a:pPr/>
              <a:t>22.01.2021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3505FED-805D-4A7B-87C1-5CDBE01C90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slide" Target="slide17.xml"/><Relationship Id="rId7" Type="http://schemas.openxmlformats.org/officeDocument/2006/relationships/slide" Target="slide2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20.xml"/><Relationship Id="rId4" Type="http://schemas.openxmlformats.org/officeDocument/2006/relationships/slide" Target="slide19.xml"/><Relationship Id="rId9" Type="http://schemas.openxmlformats.org/officeDocument/2006/relationships/slide" Target="slide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Своя игра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КОМАНДНАЯ ИГРА  по теме «Геометрические миниатюры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Отрезки 			300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153743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Найдите длину отрезка АВ в метрах, если А</a:t>
            </a:r>
            <a:r>
              <a:rPr lang="en-US" sz="3600" b="1" dirty="0" smtClean="0"/>
              <a:t>N=155 </a:t>
            </a:r>
            <a:r>
              <a:rPr lang="ru-RU" sz="3600" b="1" dirty="0" smtClean="0"/>
              <a:t>дм, </a:t>
            </a:r>
            <a:r>
              <a:rPr lang="en-US" sz="3600" b="1" dirty="0" smtClean="0"/>
              <a:t> NB=1450 </a:t>
            </a:r>
            <a:r>
              <a:rPr lang="ru-RU" sz="3600" b="1" dirty="0" smtClean="0"/>
              <a:t>см.</a:t>
            </a:r>
            <a:endParaRPr lang="ru-RU" sz="36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42976" y="3857628"/>
            <a:ext cx="2786082" cy="1588"/>
          </a:xfrm>
          <a:prstGeom prst="line">
            <a:avLst/>
          </a:prstGeom>
          <a:ln w="76200">
            <a:solidFill>
              <a:srgbClr val="00206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929058" y="3857628"/>
            <a:ext cx="2286016" cy="1588"/>
          </a:xfrm>
          <a:prstGeom prst="line">
            <a:avLst/>
          </a:prstGeom>
          <a:ln w="76200">
            <a:solidFill>
              <a:srgbClr val="00206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57224" y="4000504"/>
            <a:ext cx="5212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4071942"/>
            <a:ext cx="5581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N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00760" y="4071942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12" name="Управляющая кнопка: назад 11">
            <a:hlinkClick r:id="rId2" action="ppaction://hlinksldjump" highlightClick="1"/>
          </p:cNvPr>
          <p:cNvSpPr/>
          <p:nvPr/>
        </p:nvSpPr>
        <p:spPr>
          <a:xfrm>
            <a:off x="214282" y="5500702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Отрезки 			400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582635"/>
          </a:xfrm>
        </p:spPr>
        <p:txBody>
          <a:bodyPr/>
          <a:lstStyle/>
          <a:p>
            <a:r>
              <a:rPr lang="ru-RU" dirty="0" smtClean="0"/>
              <a:t>На отрезке AD отмечены точки С и В так, что С лежит между точками А и В. Найдите длину отрезка AD, если длина отрезка АС равна 15 см, длина отрезка СВ на 8 см больше длины отрезка АС, а длина отрезка BD в 2 раза больше длины отрезка АВ.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642910" y="4786322"/>
            <a:ext cx="7643866" cy="136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0" y="5572140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FFFF00"/>
                </a:solidFill>
              </a:rPr>
              <a:t>Единицы площади 		100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225181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Перечислите  единицы, которые используют для измерения площади </a:t>
            </a:r>
          </a:p>
          <a:p>
            <a:pPr algn="ctr">
              <a:buNone/>
            </a:pPr>
            <a:r>
              <a:rPr lang="ru-RU" sz="7200" b="1" dirty="0" smtClean="0"/>
              <a:t>Км,  Га, М</a:t>
            </a:r>
            <a:r>
              <a:rPr lang="ru-RU" sz="7200" b="1" baseline="30000" dirty="0" smtClean="0"/>
              <a:t>2</a:t>
            </a:r>
            <a:r>
              <a:rPr lang="ru-RU" sz="7200" b="1" dirty="0" smtClean="0"/>
              <a:t>, ММ, АР, АКР, Фут,СМ</a:t>
            </a:r>
            <a:r>
              <a:rPr lang="ru-RU" sz="7200" b="1" baseline="30000" dirty="0" smtClean="0"/>
              <a:t>2</a:t>
            </a:r>
            <a:endParaRPr lang="ru-RU" sz="7200" b="1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0" y="5643578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FFFF00"/>
                </a:solidFill>
              </a:rPr>
              <a:t>Единицы площади 		200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928934"/>
            <a:ext cx="5000660" cy="2825876"/>
          </a:xfrm>
        </p:spPr>
        <p:txBody>
          <a:bodyPr>
            <a:normAutofit/>
          </a:bodyPr>
          <a:lstStyle/>
          <a:p>
            <a:pPr marL="633222" indent="-514350">
              <a:buClrTx/>
              <a:buAutoNum type="arabicParenR"/>
            </a:pPr>
            <a:r>
              <a:rPr lang="ru-RU" sz="4000" b="1" dirty="0" smtClean="0"/>
              <a:t>1 м</a:t>
            </a:r>
            <a:r>
              <a:rPr lang="ru-RU" sz="4000" b="1" baseline="30000" dirty="0" smtClean="0"/>
              <a:t>2</a:t>
            </a:r>
            <a:r>
              <a:rPr lang="ru-RU" sz="4000" b="1" dirty="0" smtClean="0"/>
              <a:t> =100000 мм</a:t>
            </a:r>
            <a:r>
              <a:rPr lang="ru-RU" sz="4000" b="1" baseline="30000" dirty="0" smtClean="0"/>
              <a:t>2</a:t>
            </a:r>
            <a:endParaRPr lang="ru-RU" sz="4000" b="1" dirty="0" smtClean="0"/>
          </a:p>
          <a:p>
            <a:pPr marL="633222" indent="-514350">
              <a:buClrTx/>
              <a:buAutoNum type="arabicParenR"/>
            </a:pPr>
            <a:r>
              <a:rPr lang="ru-RU" sz="4000" b="1" dirty="0" smtClean="0"/>
              <a:t>1 м</a:t>
            </a:r>
            <a:r>
              <a:rPr lang="ru-RU" sz="4000" b="1" baseline="30000" dirty="0" smtClean="0"/>
              <a:t>2</a:t>
            </a:r>
            <a:r>
              <a:rPr lang="ru-RU" sz="4000" b="1" dirty="0" smtClean="0"/>
              <a:t> =10000 см</a:t>
            </a:r>
            <a:r>
              <a:rPr lang="ru-RU" sz="4000" b="1" baseline="30000" dirty="0" smtClean="0"/>
              <a:t>2</a:t>
            </a:r>
            <a:endParaRPr lang="ru-RU" sz="4000" b="1" dirty="0" smtClean="0"/>
          </a:p>
          <a:p>
            <a:pPr marL="633222" indent="-514350">
              <a:buClrTx/>
              <a:buAutoNum type="arabicParenR"/>
            </a:pPr>
            <a:r>
              <a:rPr lang="ru-RU" sz="4000" b="1" dirty="0" smtClean="0"/>
              <a:t>1 м</a:t>
            </a:r>
            <a:r>
              <a:rPr lang="ru-RU" sz="4000" b="1" baseline="30000" dirty="0" smtClean="0"/>
              <a:t>2</a:t>
            </a:r>
            <a:r>
              <a:rPr lang="ru-RU" sz="4000" b="1" dirty="0" smtClean="0"/>
              <a:t> =1000 дм</a:t>
            </a:r>
            <a:r>
              <a:rPr lang="ru-RU" sz="4000" b="1" baseline="30000" dirty="0" smtClean="0"/>
              <a:t>2</a:t>
            </a:r>
            <a:endParaRPr lang="ru-RU" sz="4000" b="1" dirty="0" smtClean="0"/>
          </a:p>
          <a:p>
            <a:pPr marL="633222" indent="-514350">
              <a:buClrTx/>
              <a:buAutoNum type="arabicParenR"/>
            </a:pPr>
            <a:r>
              <a:rPr lang="ru-RU" sz="4000" b="1" dirty="0" smtClean="0"/>
              <a:t>1 м</a:t>
            </a:r>
            <a:r>
              <a:rPr lang="ru-RU" sz="4000" b="1" baseline="30000" dirty="0" smtClean="0"/>
              <a:t>2</a:t>
            </a:r>
            <a:r>
              <a:rPr lang="ru-RU" sz="4000" b="1" dirty="0" smtClean="0"/>
              <a:t> =100 дм</a:t>
            </a:r>
            <a:r>
              <a:rPr lang="ru-RU" sz="4000" b="1" baseline="30000" dirty="0" smtClean="0"/>
              <a:t>2</a:t>
            </a:r>
            <a:endParaRPr lang="ru-RU" sz="4000" b="1" dirty="0" smtClean="0"/>
          </a:p>
          <a:p>
            <a:pPr marL="633222" indent="-514350">
              <a:buClrTx/>
              <a:buAutoNum type="arabicParenR"/>
            </a:pPr>
            <a:endParaRPr lang="ru-RU" sz="4000" b="1" dirty="0" smtClean="0"/>
          </a:p>
          <a:p>
            <a:pPr marL="633222" indent="-514350">
              <a:buAutoNum type="arabicParenR"/>
            </a:pP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2928934"/>
            <a:ext cx="4214810" cy="2897314"/>
          </a:xfrm>
        </p:spPr>
        <p:txBody>
          <a:bodyPr>
            <a:normAutofit/>
          </a:bodyPr>
          <a:lstStyle/>
          <a:p>
            <a:pPr marL="633222" indent="-514350">
              <a:buClrTx/>
              <a:buFont typeface="Wingdings 2"/>
              <a:buAutoNum type="arabicParenR" startAt="5"/>
            </a:pPr>
            <a:r>
              <a:rPr lang="ru-RU" sz="4000" b="1" dirty="0" smtClean="0"/>
              <a:t>1 а =100 м</a:t>
            </a:r>
            <a:r>
              <a:rPr lang="ru-RU" sz="4000" b="1" baseline="30000" dirty="0" smtClean="0"/>
              <a:t>2</a:t>
            </a:r>
          </a:p>
          <a:p>
            <a:pPr marL="633222" indent="-514350">
              <a:buClrTx/>
              <a:buFont typeface="Wingdings 2"/>
              <a:buAutoNum type="arabicParenR" startAt="5"/>
            </a:pPr>
            <a:r>
              <a:rPr lang="ru-RU" sz="4000" b="1" dirty="0" smtClean="0"/>
              <a:t>1 га =10 а</a:t>
            </a:r>
          </a:p>
          <a:p>
            <a:pPr marL="633222" indent="-514350">
              <a:buClrTx/>
              <a:buFont typeface="Wingdings 2"/>
              <a:buAutoNum type="arabicParenR" startAt="5"/>
            </a:pPr>
            <a:r>
              <a:rPr lang="ru-RU" sz="4000" b="1" dirty="0" smtClean="0"/>
              <a:t>1 га=100 а</a:t>
            </a:r>
          </a:p>
          <a:p>
            <a:pPr marL="633222" indent="-514350">
              <a:buClrTx/>
              <a:buFont typeface="Wingdings 2"/>
              <a:buAutoNum type="arabicParenR" startAt="5"/>
            </a:pPr>
            <a:r>
              <a:rPr lang="ru-RU" sz="4000" b="1" dirty="0" smtClean="0"/>
              <a:t>1 га=100000 м</a:t>
            </a:r>
            <a:r>
              <a:rPr lang="ru-RU" sz="4000" b="1" baseline="30000" dirty="0" smtClean="0"/>
              <a:t>2</a:t>
            </a:r>
            <a:endParaRPr lang="ru-RU" sz="4000" b="1" dirty="0" smtClean="0"/>
          </a:p>
          <a:p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238" y="1571612"/>
            <a:ext cx="91057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Укажите номера верных утверждений:</a:t>
            </a:r>
          </a:p>
          <a:p>
            <a:endParaRPr lang="ru-RU" sz="4000" b="1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0" y="5715016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FFFF00"/>
                </a:solidFill>
              </a:rPr>
              <a:t>Единицы площади 		300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49006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Укажите правильную единицу площади, применяемую в ядерной физике</a:t>
            </a:r>
          </a:p>
          <a:p>
            <a:pPr>
              <a:buNone/>
            </a:pPr>
            <a:r>
              <a:rPr lang="ru-RU" sz="4400" b="1" dirty="0" smtClean="0"/>
              <a:t>1 </a:t>
            </a:r>
            <a:r>
              <a:rPr lang="ru-RU" sz="4400" b="1" dirty="0" err="1" smtClean="0"/>
              <a:t>барн</a:t>
            </a: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1 </a:t>
            </a:r>
            <a:r>
              <a:rPr lang="ru-RU" sz="4400" b="1" dirty="0" err="1" smtClean="0"/>
              <a:t>бёрн</a:t>
            </a: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1 </a:t>
            </a:r>
            <a:r>
              <a:rPr lang="ru-RU" sz="4400" b="1" dirty="0" err="1" smtClean="0"/>
              <a:t>берн</a:t>
            </a:r>
            <a:endParaRPr lang="ru-RU" sz="4400" b="1" dirty="0" smtClean="0"/>
          </a:p>
          <a:p>
            <a:pPr>
              <a:buNone/>
            </a:pPr>
            <a:r>
              <a:rPr lang="ru-RU" sz="4400" b="1" dirty="0" smtClean="0"/>
              <a:t>1 </a:t>
            </a:r>
            <a:r>
              <a:rPr lang="ru-RU" sz="4400" b="1" dirty="0" err="1" smtClean="0"/>
              <a:t>бир</a:t>
            </a:r>
            <a:endParaRPr lang="ru-RU" sz="4400" b="1" dirty="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0" y="5572140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FFFF00"/>
                </a:solidFill>
              </a:rPr>
              <a:t>Единицы площади 		400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Вычислите</a:t>
            </a:r>
          </a:p>
          <a:p>
            <a:pPr>
              <a:buNone/>
            </a:pPr>
            <a:r>
              <a:rPr lang="ru-RU" sz="5400" b="1" dirty="0" smtClean="0"/>
              <a:t>1 дм</a:t>
            </a:r>
            <a:r>
              <a:rPr lang="ru-RU" sz="5400" b="1" baseline="30000" dirty="0" smtClean="0"/>
              <a:t>2</a:t>
            </a:r>
            <a:r>
              <a:rPr lang="ru-RU" sz="5400" b="1" dirty="0" smtClean="0"/>
              <a:t> + 1м</a:t>
            </a:r>
            <a:r>
              <a:rPr lang="ru-RU" sz="5400" b="1" baseline="30000" dirty="0" smtClean="0"/>
              <a:t>2</a:t>
            </a:r>
            <a:r>
              <a:rPr lang="ru-RU" sz="5400" b="1" dirty="0" smtClean="0"/>
              <a:t> + 1 а + 1 га </a:t>
            </a:r>
            <a:endParaRPr lang="ru-RU" sz="5400" b="1" dirty="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0" y="5643578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55448"/>
            <a:ext cx="7901014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Прямоугольник интересные факты	200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err="1" smtClean="0"/>
              <a:t>протопланетарная</a:t>
            </a:r>
            <a:r>
              <a:rPr lang="ru-RU" dirty="0" smtClean="0"/>
              <a:t> туманность  </a:t>
            </a:r>
          </a:p>
          <a:p>
            <a:pPr>
              <a:buNone/>
            </a:pPr>
            <a:r>
              <a:rPr lang="ru-RU" dirty="0" smtClean="0"/>
              <a:t>в направлении созвездии Единорога </a:t>
            </a:r>
          </a:p>
          <a:p>
            <a:pPr>
              <a:buNone/>
            </a:pPr>
            <a:r>
              <a:rPr lang="ru-RU" dirty="0" smtClean="0"/>
              <a:t>на расстоянии 2 300 световых лет от Земли, названная так из-за своего огненного цвета и уникальной формы. </a:t>
            </a:r>
          </a:p>
          <a:p>
            <a:pPr>
              <a:buNone/>
            </a:pPr>
            <a:r>
              <a:rPr lang="ru-RU" dirty="0" smtClean="0"/>
              <a:t>Туманность была обнаружена в 1973 году во время полёта ракеты, связанного с инфракрасным обзором неба </a:t>
            </a:r>
            <a:r>
              <a:rPr lang="ru-RU" dirty="0" err="1" smtClean="0"/>
              <a:t>Hi</a:t>
            </a:r>
            <a:r>
              <a:rPr lang="ru-RU" dirty="0" smtClean="0"/>
              <a:t> Star. Двойная система в центре туманности впервые была обнаружена Р. Г. </a:t>
            </a:r>
            <a:r>
              <a:rPr lang="ru-RU" dirty="0" err="1" smtClean="0"/>
              <a:t>Эйткеном</a:t>
            </a:r>
            <a:r>
              <a:rPr lang="ru-RU" dirty="0" smtClean="0"/>
              <a:t> в 1915 году. </a:t>
            </a:r>
          </a:p>
          <a:p>
            <a:pPr>
              <a:buNone/>
            </a:pPr>
            <a:r>
              <a:rPr lang="ru-RU" dirty="0" smtClean="0"/>
              <a:t>Как называется эта туманность</a:t>
            </a:r>
            <a:endParaRPr lang="ru-RU" dirty="0"/>
          </a:p>
        </p:txBody>
      </p:sp>
      <p:pic>
        <p:nvPicPr>
          <p:cNvPr id="3074" name="Picture 2" descr="C:\школа\5 класс\250px-PIA045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00174"/>
            <a:ext cx="5016524" cy="5016524"/>
          </a:xfrm>
          <a:prstGeom prst="rect">
            <a:avLst/>
          </a:prstGeom>
          <a:noFill/>
        </p:spPr>
      </p:pic>
      <p:sp>
        <p:nvSpPr>
          <p:cNvPr id="7" name="Управляющая кнопка: назад 6">
            <a:hlinkClick r:id="rId3" action="ppaction://hlinksldjump" highlightClick="1"/>
          </p:cNvPr>
          <p:cNvSpPr/>
          <p:nvPr/>
        </p:nvSpPr>
        <p:spPr>
          <a:xfrm>
            <a:off x="0" y="5857892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Прямоугольник интересные факты	400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8229600" cy="4625609"/>
          </a:xfrm>
        </p:spPr>
        <p:txBody>
          <a:bodyPr/>
          <a:lstStyle/>
          <a:p>
            <a:r>
              <a:rPr lang="ru-RU" b="1" dirty="0" smtClean="0"/>
              <a:t>Среди индейцев </a:t>
            </a:r>
            <a:r>
              <a:rPr lang="ru-RU" b="1" dirty="0" err="1" smtClean="0"/>
              <a:t>навахо</a:t>
            </a:r>
            <a:r>
              <a:rPr lang="ru-RU" b="1" dirty="0" smtClean="0"/>
              <a:t> прямоугольник считался формой этого рода человека</a:t>
            </a:r>
            <a:r>
              <a:rPr lang="ru-RU" dirty="0" smtClean="0"/>
              <a:t>, вероятно, потому, что это стандартная форма дома, который символизировал этого человека, владеющего им. Что это за человек?</a:t>
            </a:r>
            <a:endParaRPr lang="ru-RU" dirty="0"/>
          </a:p>
        </p:txBody>
      </p:sp>
      <p:pic>
        <p:nvPicPr>
          <p:cNvPr id="5122" name="Picture 2" descr="C:\школа\5 класс\4042011_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4524" y="4357694"/>
            <a:ext cx="3629476" cy="2500306"/>
          </a:xfrm>
          <a:prstGeom prst="rect">
            <a:avLst/>
          </a:prstGeom>
          <a:noFill/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0" y="5786454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Прямоугольник интересные факты	600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>
            <a:normAutofit/>
          </a:bodyPr>
          <a:lstStyle/>
          <a:p>
            <a:r>
              <a:rPr lang="ru-RU" b="1" dirty="0" smtClean="0"/>
              <a:t>Этот прямоугольник называли самой рациональной, безопасной и правильной из всех геометрических форм. </a:t>
            </a:r>
            <a:r>
              <a:rPr lang="ru-RU" dirty="0" smtClean="0"/>
              <a:t>Короткая и длинная стороны прямоугольника брались из соотношения от деления прямой линии на две части таким образом, чтобы короткая часть относилась к длинной, как длинная к целому. Отношение составляло </a:t>
            </a:r>
            <a:r>
              <a:rPr lang="ru-RU" b="1" dirty="0" smtClean="0"/>
              <a:t>382 к 618</a:t>
            </a:r>
            <a:r>
              <a:rPr lang="ru-RU" dirty="0" smtClean="0"/>
              <a:t>, или приблизительно </a:t>
            </a:r>
            <a:r>
              <a:rPr lang="ru-RU" b="1" dirty="0" smtClean="0"/>
              <a:t>19 к 31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C:\школа\5 класс\z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7514742" cy="5429264"/>
          </a:xfrm>
          <a:prstGeom prst="rect">
            <a:avLst/>
          </a:prstGeom>
          <a:noFill/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0" y="5857892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Совершенство 		200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65394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древнем мире эта фигура обычно означает четыре стороны света. И в Ассирии, и в древнем Перу четыре стороны света, четыре направления, то есть эта фигура - это и есть Весь Мир. О какой фигуре идет речь?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4678" y="4500570"/>
            <a:ext cx="2000264" cy="2000264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0" y="5715016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 Этап – разминка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5191"/>
            <a:ext cx="8686800" cy="279681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Прямоугольники    </a:t>
            </a:r>
            <a:r>
              <a:rPr lang="ru-RU" sz="4000" b="1" dirty="0" smtClean="0">
                <a:solidFill>
                  <a:srgbClr val="FF0000"/>
                </a:solidFill>
                <a:hlinkClick r:id="rId2" action="ppaction://hlinksldjump"/>
              </a:rPr>
              <a:t>100</a:t>
            </a:r>
            <a:r>
              <a:rPr lang="ru-RU" sz="4000" b="1" dirty="0" smtClean="0">
                <a:solidFill>
                  <a:srgbClr val="FF0000"/>
                </a:solidFill>
              </a:rPr>
              <a:t>     </a:t>
            </a:r>
            <a:r>
              <a:rPr lang="ru-RU" sz="4000" b="1" dirty="0" smtClean="0">
                <a:solidFill>
                  <a:srgbClr val="FF0000"/>
                </a:solidFill>
                <a:hlinkClick r:id="rId3" action="ppaction://hlinksldjump"/>
              </a:rPr>
              <a:t>200</a:t>
            </a:r>
            <a:r>
              <a:rPr lang="ru-RU" sz="4000" b="1" dirty="0" smtClean="0">
                <a:solidFill>
                  <a:srgbClr val="FF0000"/>
                </a:solidFill>
              </a:rPr>
              <a:t>    </a:t>
            </a:r>
            <a:r>
              <a:rPr lang="ru-RU" sz="4000" b="1" dirty="0" smtClean="0">
                <a:solidFill>
                  <a:srgbClr val="FF0000"/>
                </a:solidFill>
                <a:hlinkClick r:id="rId4" action="ppaction://hlinksldjump"/>
              </a:rPr>
              <a:t>300</a:t>
            </a:r>
            <a:r>
              <a:rPr lang="ru-RU" sz="4000" b="1" dirty="0" smtClean="0">
                <a:solidFill>
                  <a:srgbClr val="FF0000"/>
                </a:solidFill>
              </a:rPr>
              <a:t>    </a:t>
            </a:r>
            <a:r>
              <a:rPr lang="ru-RU" sz="4000" b="1" dirty="0" smtClean="0">
                <a:solidFill>
                  <a:srgbClr val="FF0000"/>
                </a:solidFill>
                <a:hlinkClick r:id="rId5" action="ppaction://hlinksldjump"/>
              </a:rPr>
              <a:t>400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Отрезки 		</a:t>
            </a:r>
            <a:r>
              <a:rPr lang="ru-RU" sz="4000" b="1" dirty="0" smtClean="0">
                <a:solidFill>
                  <a:srgbClr val="FF0000"/>
                </a:solidFill>
              </a:rPr>
              <a:t>    </a:t>
            </a:r>
            <a:r>
              <a:rPr lang="ru-RU" sz="4000" b="1" dirty="0" smtClean="0">
                <a:solidFill>
                  <a:srgbClr val="002060"/>
                </a:solidFill>
                <a:hlinkClick r:id="rId6" action="ppaction://hlinksldjump"/>
              </a:rPr>
              <a:t>100 </a:t>
            </a:r>
            <a:r>
              <a:rPr lang="ru-RU" sz="4000" b="1" dirty="0" smtClean="0">
                <a:solidFill>
                  <a:srgbClr val="002060"/>
                </a:solidFill>
              </a:rPr>
              <a:t>    </a:t>
            </a:r>
            <a:r>
              <a:rPr lang="ru-RU" sz="4000" b="1" dirty="0" smtClean="0">
                <a:solidFill>
                  <a:srgbClr val="002060"/>
                </a:solidFill>
                <a:hlinkClick r:id="rId7" action="ppaction://hlinksldjump"/>
              </a:rPr>
              <a:t>200</a:t>
            </a:r>
            <a:r>
              <a:rPr lang="ru-RU" sz="4000" b="1" dirty="0" smtClean="0">
                <a:solidFill>
                  <a:srgbClr val="002060"/>
                </a:solidFill>
              </a:rPr>
              <a:t>    </a:t>
            </a:r>
            <a:r>
              <a:rPr lang="ru-RU" sz="4000" b="1" dirty="0" smtClean="0">
                <a:solidFill>
                  <a:srgbClr val="002060"/>
                </a:solidFill>
                <a:hlinkClick r:id="rId8" action="ppaction://hlinksldjump"/>
              </a:rPr>
              <a:t>300 </a:t>
            </a:r>
            <a:r>
              <a:rPr lang="ru-RU" sz="4000" b="1" dirty="0" smtClean="0">
                <a:solidFill>
                  <a:srgbClr val="002060"/>
                </a:solidFill>
              </a:rPr>
              <a:t>   </a:t>
            </a:r>
            <a:r>
              <a:rPr lang="ru-RU" sz="4000" b="1" dirty="0" smtClean="0">
                <a:solidFill>
                  <a:srgbClr val="002060"/>
                </a:solidFill>
                <a:hlinkClick r:id="rId9" action="ppaction://hlinksldjump"/>
              </a:rPr>
              <a:t>400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Единицы площади </a:t>
            </a:r>
            <a:r>
              <a:rPr lang="ru-RU" sz="4000" b="1" dirty="0" smtClean="0">
                <a:solidFill>
                  <a:srgbClr val="7030A0"/>
                </a:solidFill>
                <a:hlinkClick r:id="rId10" action="ppaction://hlinksldjump"/>
              </a:rPr>
              <a:t>100</a:t>
            </a:r>
            <a:r>
              <a:rPr lang="ru-RU" sz="4000" b="1" dirty="0" smtClean="0">
                <a:solidFill>
                  <a:srgbClr val="7030A0"/>
                </a:solidFill>
              </a:rPr>
              <a:t>     </a:t>
            </a:r>
            <a:r>
              <a:rPr lang="ru-RU" sz="4000" b="1" dirty="0" smtClean="0">
                <a:solidFill>
                  <a:srgbClr val="7030A0"/>
                </a:solidFill>
                <a:hlinkClick r:id="rId11" action="ppaction://hlinksldjump"/>
              </a:rPr>
              <a:t>200</a:t>
            </a:r>
            <a:r>
              <a:rPr lang="ru-RU" sz="4000" b="1" dirty="0" smtClean="0">
                <a:solidFill>
                  <a:srgbClr val="7030A0"/>
                </a:solidFill>
              </a:rPr>
              <a:t>    </a:t>
            </a:r>
            <a:r>
              <a:rPr lang="ru-RU" sz="4000" b="1" dirty="0" smtClean="0">
                <a:solidFill>
                  <a:srgbClr val="7030A0"/>
                </a:solidFill>
                <a:hlinkClick r:id="rId12" action="ppaction://hlinksldjump"/>
              </a:rPr>
              <a:t>300</a:t>
            </a:r>
            <a:r>
              <a:rPr lang="ru-RU" sz="4000" b="1" dirty="0" smtClean="0">
                <a:solidFill>
                  <a:srgbClr val="7030A0"/>
                </a:solidFill>
              </a:rPr>
              <a:t>    </a:t>
            </a:r>
            <a:r>
              <a:rPr lang="ru-RU" sz="4000" b="1" dirty="0" smtClean="0">
                <a:solidFill>
                  <a:srgbClr val="7030A0"/>
                </a:solidFill>
                <a:hlinkClick r:id="rId13" action="ppaction://hlinksldjump"/>
              </a:rPr>
              <a:t>400</a:t>
            </a:r>
            <a:endParaRPr lang="ru-RU" sz="40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358214" y="6143644"/>
            <a:ext cx="785786" cy="7143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Совершенство 		400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Русский художник, создавший еще в начале века картины, до сих пор притягивающие к себе и исследователей, и любителей живописи . Кто этот художник?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0" y="5786454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школа\5 класс\suprematism-1915-5.jpg!Blo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74" y="3905454"/>
            <a:ext cx="2928926" cy="2952546"/>
          </a:xfrm>
          <a:prstGeom prst="rect">
            <a:avLst/>
          </a:prstGeom>
          <a:noFill/>
        </p:spPr>
      </p:pic>
      <p:pic>
        <p:nvPicPr>
          <p:cNvPr id="5" name="Picture 2" descr="Биография Казимира Малевича - РИА Новости, 23.02.201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14" y="4105255"/>
            <a:ext cx="4857784" cy="27527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252728"/>
          </a:xfrm>
        </p:spPr>
        <p:txBody>
          <a:bodyPr/>
          <a:lstStyle/>
          <a:p>
            <a:r>
              <a:rPr lang="ru-RU" dirty="0" smtClean="0"/>
              <a:t>Совершенство		 600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225445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Маги́ческий</a:t>
            </a:r>
            <a:r>
              <a:rPr lang="ru-RU" dirty="0" smtClean="0"/>
              <a:t>, или </a:t>
            </a:r>
            <a:r>
              <a:rPr lang="ru-RU" b="1" dirty="0" err="1" smtClean="0"/>
              <a:t>волше́бный</a:t>
            </a:r>
            <a:r>
              <a:rPr lang="ru-RU" b="1" dirty="0" smtClean="0"/>
              <a:t> </a:t>
            </a:r>
            <a:r>
              <a:rPr lang="ru-RU" b="1" dirty="0" err="1" smtClean="0"/>
              <a:t>квадра́т</a:t>
            </a:r>
            <a:r>
              <a:rPr lang="ru-RU" dirty="0" smtClean="0"/>
              <a:t> — это квадратная таблица  , заполненная </a:t>
            </a:r>
            <a:r>
              <a:rPr lang="ru-RU" i="1" dirty="0" smtClean="0"/>
              <a:t>цифрами</a:t>
            </a:r>
            <a:r>
              <a:rPr lang="ru-RU" dirty="0" smtClean="0"/>
              <a:t> таким образом, что сумма чисел в каждой строке, каждом столбце и на обеих диагоналях одинакова.  Постройте этот магический квадрат….</a:t>
            </a:r>
            <a:endParaRPr lang="ru-RU" dirty="0"/>
          </a:p>
        </p:txBody>
      </p:sp>
      <p:pic>
        <p:nvPicPr>
          <p:cNvPr id="4" name="Picture 8" descr="MagicSquare-ExplicitSum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268941" y="4354537"/>
            <a:ext cx="3375025" cy="2503487"/>
          </a:xfrm>
          <a:prstGeom prst="rect">
            <a:avLst/>
          </a:prstGeom>
          <a:noFill/>
          <a:ln/>
        </p:spPr>
      </p:pic>
      <p:sp>
        <p:nvSpPr>
          <p:cNvPr id="6" name="Управляющая кнопка: назад 5">
            <a:hlinkClick r:id="rId3" action="ppaction://hlinksldjump" highlightClick="1"/>
          </p:cNvPr>
          <p:cNvSpPr/>
          <p:nvPr/>
        </p:nvSpPr>
        <p:spPr>
          <a:xfrm>
            <a:off x="285720" y="5929330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Прямоугольник в лицах	200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Логотипы</a:t>
            </a:r>
            <a:r>
              <a:rPr lang="ru-RU" dirty="0" smtClean="0"/>
              <a:t>, имеющие простые геометрические формы, хорошо воспринимаются и запоминаются. Они фиксируются нашими глазами и мозгом намного быстрее и легче, чем логотипы сложных и неправильных форм.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Логотипы в форме прямоугольника очень распространены в корпоративной </a:t>
            </a:r>
            <a:r>
              <a:rPr lang="ru-RU" dirty="0" err="1" smtClean="0"/>
              <a:t>айдентике</a:t>
            </a:r>
            <a:r>
              <a:rPr lang="ru-RU" dirty="0" smtClean="0"/>
              <a:t>, так как символизируют….  Что же они символизируют?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857760"/>
            <a:ext cx="9144000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надёжность, рациональность </a:t>
            </a:r>
          </a:p>
          <a:p>
            <a:pPr algn="ctr"/>
            <a:r>
              <a:rPr lang="ru-RU" sz="4000" dirty="0" smtClean="0"/>
              <a:t>и устойчивость</a:t>
            </a:r>
            <a:endParaRPr lang="ru-RU" sz="4000" dirty="0"/>
          </a:p>
        </p:txBody>
      </p:sp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0" y="5857892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Прямоугольник в лицах	400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868255"/>
          </a:xfrm>
        </p:spPr>
        <p:txBody>
          <a:bodyPr/>
          <a:lstStyle/>
          <a:p>
            <a:r>
              <a:rPr lang="ru-RU" dirty="0" smtClean="0"/>
              <a:t>Для этого типа лица характерен вытянутый овал лица, с высоким лбом и узким подбородком. Очаровательными прямоугольными лицами могут похвастаться….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86050" y="5286388"/>
            <a:ext cx="36495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/>
              <a:t>Анджелина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Джоли</a:t>
            </a:r>
            <a:endParaRPr lang="ru-RU" sz="3200" b="1" dirty="0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0" y="6357934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bez-makiyazha.ru/wp-content/uploads/2019/02/1535607257_g_50beefb1f64f18586a6056d723c4c83c_2_1400x11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5141" y="3514137"/>
            <a:ext cx="2428860" cy="334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Прямоугольник в лицах 	600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Самая известная китайская головоломка, «доска мудрости».</a:t>
            </a:r>
            <a:endParaRPr lang="ru-RU" sz="4800" dirty="0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0" y="5857892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ТАНГРАМ - РАСПЕЧАТАЙ И ИГРАЙ :: Игры, в которые играют дети и Я |  Математические игры, Игры, Занятия для дете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3438525"/>
            <a:ext cx="3810000" cy="3419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714488"/>
            <a:ext cx="5857900" cy="3414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2800" dirty="0" smtClean="0">
                <a:latin typeface="Comic Sans MS" pitchFamily="66" charset="0"/>
              </a:rPr>
              <a:t>Всё окончилось победой,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Цель достигнута — ура!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И дальнейших достижений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Пожелать тебе пора.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1026" name="Picture 2" descr="C:\Users\Ольга\Downloads\unnamed (1)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074" y="2571744"/>
            <a:ext cx="2650043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Основной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490062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dirty="0" smtClean="0"/>
              <a:t>Прямоугольник. Интересные факты	</a:t>
            </a:r>
          </a:p>
          <a:p>
            <a:pPr algn="ctr">
              <a:lnSpc>
                <a:spcPct val="200000"/>
              </a:lnSpc>
              <a:buNone/>
            </a:pPr>
            <a:r>
              <a:rPr lang="ru-RU" dirty="0" smtClean="0">
                <a:hlinkClick r:id="rId2" action="ppaction://hlinksldjump"/>
              </a:rPr>
              <a:t>200</a:t>
            </a:r>
            <a:r>
              <a:rPr lang="ru-RU" dirty="0" smtClean="0"/>
              <a:t>	</a:t>
            </a:r>
            <a:r>
              <a:rPr lang="ru-RU" dirty="0" smtClean="0">
                <a:hlinkClick r:id="rId3" action="ppaction://hlinksldjump"/>
              </a:rPr>
              <a:t>400</a:t>
            </a:r>
            <a:r>
              <a:rPr lang="ru-RU" dirty="0" smtClean="0"/>
              <a:t>	</a:t>
            </a:r>
            <a:r>
              <a:rPr lang="ru-RU" dirty="0" smtClean="0">
                <a:hlinkClick r:id="rId3" action="ppaction://hlinksldjump"/>
              </a:rPr>
              <a:t>600</a:t>
            </a: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Совершенство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ru-RU" dirty="0" smtClean="0">
                <a:hlinkClick r:id="rId4" action="ppaction://hlinksldjump"/>
              </a:rPr>
              <a:t>200</a:t>
            </a:r>
            <a:r>
              <a:rPr lang="ru-RU" dirty="0" smtClean="0"/>
              <a:t> 	</a:t>
            </a:r>
            <a:r>
              <a:rPr lang="ru-RU" dirty="0" smtClean="0">
                <a:hlinkClick r:id="rId5" action="ppaction://hlinksldjump"/>
              </a:rPr>
              <a:t>400</a:t>
            </a:r>
            <a:r>
              <a:rPr lang="ru-RU" dirty="0" smtClean="0"/>
              <a:t>	</a:t>
            </a:r>
            <a:r>
              <a:rPr lang="ru-RU" dirty="0" smtClean="0">
                <a:hlinkClick r:id="rId6" action="ppaction://hlinksldjump"/>
              </a:rPr>
              <a:t>600</a:t>
            </a:r>
            <a:endParaRPr lang="ru-RU" dirty="0" smtClean="0"/>
          </a:p>
          <a:p>
            <a:pPr>
              <a:lnSpc>
                <a:spcPct val="200000"/>
              </a:lnSpc>
            </a:pPr>
            <a:r>
              <a:rPr lang="ru-RU" dirty="0" smtClean="0"/>
              <a:t>Прямоугольник в лицах	 </a:t>
            </a:r>
            <a:r>
              <a:rPr lang="ru-RU" dirty="0" smtClean="0">
                <a:hlinkClick r:id="rId7" action="ppaction://hlinksldjump"/>
              </a:rPr>
              <a:t>200</a:t>
            </a:r>
            <a:r>
              <a:rPr lang="ru-RU" dirty="0" smtClean="0"/>
              <a:t>	</a:t>
            </a:r>
            <a:r>
              <a:rPr lang="ru-RU" dirty="0" smtClean="0">
                <a:hlinkClick r:id="rId8" action="ppaction://hlinksldjump"/>
              </a:rPr>
              <a:t>400</a:t>
            </a:r>
            <a:r>
              <a:rPr lang="ru-RU" dirty="0" smtClean="0"/>
              <a:t>	</a:t>
            </a:r>
            <a:r>
              <a:rPr lang="ru-RU" dirty="0" smtClean="0">
                <a:hlinkClick r:id="rId9" action="ppaction://hlinksldjump"/>
              </a:rPr>
              <a:t>600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lastslide" highlightClick="1"/>
          </p:cNvPr>
          <p:cNvSpPr/>
          <p:nvPr/>
        </p:nvSpPr>
        <p:spPr>
          <a:xfrm>
            <a:off x="8358214" y="6143644"/>
            <a:ext cx="785786" cy="7143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52728"/>
          </a:xfrm>
        </p:spPr>
        <p:txBody>
          <a:bodyPr/>
          <a:lstStyle/>
          <a:p>
            <a:r>
              <a:rPr lang="ru-RU" dirty="0" smtClean="0"/>
              <a:t>Прямоугольники 		100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 номера фигур, на которых указаны прямоугольники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3357562"/>
            <a:ext cx="228601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4286248" y="3429000"/>
            <a:ext cx="2143140" cy="1143008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араллелограмм 7"/>
          <p:cNvSpPr/>
          <p:nvPr/>
        </p:nvSpPr>
        <p:spPr>
          <a:xfrm>
            <a:off x="1500166" y="4857760"/>
            <a:ext cx="2857520" cy="100013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4857760"/>
            <a:ext cx="128588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6929454" y="2857496"/>
            <a:ext cx="1643074" cy="171451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643042" y="3571876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86380" y="3643314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572396" y="3429000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714612" y="5000636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429388" y="5357826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  <p:sp>
        <p:nvSpPr>
          <p:cNvPr id="16" name="Управляющая кнопка: назад 15">
            <a:hlinkClick r:id="rId2" action="ppaction://hlinksldjump" highlightClick="1"/>
          </p:cNvPr>
          <p:cNvSpPr/>
          <p:nvPr/>
        </p:nvSpPr>
        <p:spPr>
          <a:xfrm>
            <a:off x="214282" y="5429264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Прямоугольники 		200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1368057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Площадь и периметр какого прямоугольника соответствует 16  единицам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214818"/>
            <a:ext cx="314327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3500438"/>
            <a:ext cx="1928826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57290" y="407194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29124" y="4143380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4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442913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8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86380" y="3643314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4</a:t>
            </a:r>
            <a:endParaRPr lang="ru-RU" sz="3600" b="1" dirty="0"/>
          </a:p>
        </p:txBody>
      </p:sp>
      <p:sp>
        <p:nvSpPr>
          <p:cNvPr id="12" name="Управляющая кнопка: назад 11">
            <a:hlinkClick r:id="rId2" action="ppaction://hlinksldjump" highlightClick="1"/>
          </p:cNvPr>
          <p:cNvSpPr/>
          <p:nvPr/>
        </p:nvSpPr>
        <p:spPr>
          <a:xfrm>
            <a:off x="285720" y="5643578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Прямоугольники 		300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Площадь асфальтированной части дороги 432м</a:t>
            </a:r>
            <a:r>
              <a:rPr lang="ru-RU" baseline="30000" dirty="0" smtClean="0"/>
              <a:t>2</a:t>
            </a:r>
            <a:r>
              <a:rPr lang="ru-RU" dirty="0" smtClean="0"/>
              <a:t>.Длина этой части дороги 9м. Найдите ширину дороги.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000504"/>
            <a:ext cx="9144000" cy="92869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6" name="Прямая соединительная линия 5"/>
          <p:cNvCxnSpPr>
            <a:stCxn id="4" idx="1"/>
          </p:cNvCxnSpPr>
          <p:nvPr/>
        </p:nvCxnSpPr>
        <p:spPr>
          <a:xfrm rot="10800000" flipH="1">
            <a:off x="0" y="4429133"/>
            <a:ext cx="9144000" cy="35719"/>
          </a:xfrm>
          <a:prstGeom prst="line">
            <a:avLst/>
          </a:prstGeom>
          <a:ln w="762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357158" y="6072206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Прямоугольники 		400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Найдите периметр прямоугольника, если его ширины составляет 12 см, и это в 3 раза меньше его длины.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3929066"/>
            <a:ext cx="6786610" cy="15716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357158" y="6072206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Отрезки 			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43949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Сколько отрезков можно найти на рисунке</a:t>
            </a:r>
            <a:endParaRPr lang="ru-RU" sz="40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285984" y="3357562"/>
            <a:ext cx="3857652" cy="3000396"/>
          </a:xfrm>
          <a:prstGeom prst="triangl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flipV="1">
            <a:off x="3214678" y="4929198"/>
            <a:ext cx="2000264" cy="1428760"/>
          </a:xfrm>
          <a:prstGeom prst="triangl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зад 7">
            <a:hlinkClick r:id="rId2" action="ppaction://hlinksldjump" highlightClick="1"/>
          </p:cNvPr>
          <p:cNvSpPr/>
          <p:nvPr/>
        </p:nvSpPr>
        <p:spPr>
          <a:xfrm>
            <a:off x="357158" y="6072206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Отрезки 			200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725115"/>
          </a:xfrm>
        </p:spPr>
        <p:txBody>
          <a:bodyPr/>
          <a:lstStyle/>
          <a:p>
            <a:r>
              <a:rPr lang="ru-RU" dirty="0" smtClean="0"/>
              <a:t>Какой вариант длин отрезков верный?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0" y="2285992"/>
            <a:ext cx="4357718" cy="120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2643173" y="3286124"/>
            <a:ext cx="6437975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142844" y="5500702"/>
            <a:ext cx="642942" cy="500066"/>
          </a:xfrm>
          <a:prstGeom prst="actionButtonBackPreviou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847</TotalTime>
  <Words>555</Words>
  <Application>Microsoft Office PowerPoint</Application>
  <PresentationFormat>Экран (4:3)</PresentationFormat>
  <Paragraphs>88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Модульная</vt:lpstr>
      <vt:lpstr>Своя игра</vt:lpstr>
      <vt:lpstr>1  Этап – разминка </vt:lpstr>
      <vt:lpstr>Основной этап</vt:lpstr>
      <vt:lpstr>Прямоугольники   100     </vt:lpstr>
      <vt:lpstr>Прямоугольники   200 </vt:lpstr>
      <vt:lpstr>Прямоугольники   300 </vt:lpstr>
      <vt:lpstr>Прямоугольники   400 </vt:lpstr>
      <vt:lpstr>Отрезки    100</vt:lpstr>
      <vt:lpstr>Отрезки    200</vt:lpstr>
      <vt:lpstr>Отрезки    300</vt:lpstr>
      <vt:lpstr>Отрезки    400</vt:lpstr>
      <vt:lpstr>Единицы площади   100</vt:lpstr>
      <vt:lpstr>Единицы площади   200</vt:lpstr>
      <vt:lpstr>Единицы площади   300</vt:lpstr>
      <vt:lpstr>Единицы площади   400</vt:lpstr>
      <vt:lpstr>Прямоугольник интересные факты 200</vt:lpstr>
      <vt:lpstr>Прямоугольник интересные факты 400</vt:lpstr>
      <vt:lpstr>Прямоугольник интересные факты 600</vt:lpstr>
      <vt:lpstr>Совершенство   200</vt:lpstr>
      <vt:lpstr>Совершенство   400</vt:lpstr>
      <vt:lpstr>Совершенство   600</vt:lpstr>
      <vt:lpstr>Прямоугольник в лицах 200</vt:lpstr>
      <vt:lpstr>Прямоугольник в лицах 400</vt:lpstr>
      <vt:lpstr>Прямоугольник в лицах  600</vt:lpstr>
      <vt:lpstr>Подведение итогов!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Ольга</dc:creator>
  <cp:lastModifiedBy>Бессарабов Александр Юрьевич</cp:lastModifiedBy>
  <cp:revision>64</cp:revision>
  <dcterms:created xsi:type="dcterms:W3CDTF">2014-10-17T15:17:14Z</dcterms:created>
  <dcterms:modified xsi:type="dcterms:W3CDTF">2021-01-22T03:30:54Z</dcterms:modified>
</cp:coreProperties>
</file>