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92" r:id="rId2"/>
    <p:sldId id="310" r:id="rId3"/>
    <p:sldId id="321" r:id="rId4"/>
    <p:sldId id="322" r:id="rId5"/>
    <p:sldId id="314" r:id="rId6"/>
    <p:sldId id="315" r:id="rId7"/>
    <p:sldId id="316" r:id="rId8"/>
    <p:sldId id="320" r:id="rId9"/>
    <p:sldId id="318" r:id="rId10"/>
    <p:sldId id="323" r:id="rId11"/>
  </p:sldIdLst>
  <p:sldSz cx="9144000" cy="6858000" type="screen4x3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0000"/>
    <a:srgbClr val="3366FF"/>
    <a:srgbClr val="1A0BE3"/>
    <a:srgbClr val="F082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 autoAdjust="0"/>
    <p:restoredTop sz="94660"/>
  </p:normalViewPr>
  <p:slideViewPr>
    <p:cSldViewPr>
      <p:cViewPr>
        <p:scale>
          <a:sx n="60" d="100"/>
          <a:sy n="60" d="100"/>
        </p:scale>
        <p:origin x="-3150" y="-10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27CFD0-EB71-44CF-98E5-A9007A59BBD3}" type="datetimeFigureOut">
              <a:rPr lang="ru-RU" smtClean="0"/>
              <a:t>18.10.2018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245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6038" y="944245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5C1425-1E60-4F45-8AD5-30EB95E971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42529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070C94-A98D-47FA-ABC7-A419557DC922}" type="datetimeFigureOut">
              <a:rPr lang="ru-RU" smtClean="0"/>
              <a:t>18.10.2018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6712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245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038" y="944245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667D86-E7DE-4C3E-AA37-A563038CC6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4519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667D86-E7DE-4C3E-AA37-A563038CC66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78880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rgbClr val="46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 b="1">
                <a:solidFill>
                  <a:srgbClr val="46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 b="1">
                <a:solidFill>
                  <a:srgbClr val="46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 b="1">
                <a:solidFill>
                  <a:srgbClr val="46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 b="1">
                <a:solidFill>
                  <a:srgbClr val="460000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460000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460000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460000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460000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9BE1B4D-45FD-4078-9DBB-99E001C1A5E6}" type="slidenum">
              <a:rPr lang="ru-RU" sz="1200" b="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5</a:t>
            </a:fld>
            <a:endParaRPr lang="ru-RU" sz="1200" b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0723" name="Rectangle 7"/>
          <p:cNvSpPr txBox="1">
            <a:spLocks noGrp="1" noChangeArrowheads="1"/>
          </p:cNvSpPr>
          <p:nvPr/>
        </p:nvSpPr>
        <p:spPr bwMode="auto">
          <a:xfrm>
            <a:off x="3856737" y="9442154"/>
            <a:ext cx="2950475" cy="497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1600" b="1">
                <a:solidFill>
                  <a:srgbClr val="46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 b="1">
                <a:solidFill>
                  <a:srgbClr val="46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 b="1">
                <a:solidFill>
                  <a:srgbClr val="46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 b="1">
                <a:solidFill>
                  <a:srgbClr val="46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 b="1">
                <a:solidFill>
                  <a:srgbClr val="460000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460000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460000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460000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460000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97E72287-0E01-41A1-9A53-DF528AD0AA70}" type="slidenum">
              <a:rPr lang="ru-RU" sz="1200">
                <a:solidFill>
                  <a:schemeClr val="tx1"/>
                </a:solidFill>
                <a:latin typeface="Times New Roman" pitchFamily="18" charset="0"/>
              </a:rPr>
              <a:pPr algn="r" eaLnBrk="1" hangingPunct="1"/>
              <a:t>5</a:t>
            </a:fld>
            <a:endParaRPr lang="ru-RU" sz="12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07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8688" y="752475"/>
            <a:ext cx="4951412" cy="3714750"/>
          </a:xfrm>
          <a:ln cap="flat">
            <a:solidFill>
              <a:schemeClr val="tx1"/>
            </a:solidFill>
          </a:ln>
        </p:spPr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839" y="4721940"/>
            <a:ext cx="4993111" cy="447341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rgbClr val="46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 b="1">
                <a:solidFill>
                  <a:srgbClr val="46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 b="1">
                <a:solidFill>
                  <a:srgbClr val="46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 b="1">
                <a:solidFill>
                  <a:srgbClr val="46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 b="1">
                <a:solidFill>
                  <a:srgbClr val="460000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460000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460000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460000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460000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9BE1B4D-45FD-4078-9DBB-99E001C1A5E6}" type="slidenum">
              <a:rPr lang="ru-RU" sz="1200" b="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6</a:t>
            </a:fld>
            <a:endParaRPr lang="ru-RU" sz="1200" b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0723" name="Rectangle 7"/>
          <p:cNvSpPr txBox="1">
            <a:spLocks noGrp="1" noChangeArrowheads="1"/>
          </p:cNvSpPr>
          <p:nvPr/>
        </p:nvSpPr>
        <p:spPr bwMode="auto">
          <a:xfrm>
            <a:off x="3856737" y="9442154"/>
            <a:ext cx="2950475" cy="497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1600" b="1">
                <a:solidFill>
                  <a:srgbClr val="46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 b="1">
                <a:solidFill>
                  <a:srgbClr val="46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 b="1">
                <a:solidFill>
                  <a:srgbClr val="46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 b="1">
                <a:solidFill>
                  <a:srgbClr val="46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 b="1">
                <a:solidFill>
                  <a:srgbClr val="460000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460000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460000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460000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460000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97E72287-0E01-41A1-9A53-DF528AD0AA70}" type="slidenum">
              <a:rPr lang="ru-RU" sz="1200">
                <a:solidFill>
                  <a:schemeClr val="tx1"/>
                </a:solidFill>
                <a:latin typeface="Times New Roman" pitchFamily="18" charset="0"/>
              </a:rPr>
              <a:pPr algn="r" eaLnBrk="1" hangingPunct="1"/>
              <a:t>6</a:t>
            </a:fld>
            <a:endParaRPr lang="ru-RU" sz="12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07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8688" y="752475"/>
            <a:ext cx="4951412" cy="3714750"/>
          </a:xfrm>
          <a:ln cap="flat">
            <a:solidFill>
              <a:schemeClr val="tx1"/>
            </a:solidFill>
          </a:ln>
        </p:spPr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839" y="4721940"/>
            <a:ext cx="4993111" cy="447341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rgbClr val="46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 b="1">
                <a:solidFill>
                  <a:srgbClr val="46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 b="1">
                <a:solidFill>
                  <a:srgbClr val="46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 b="1">
                <a:solidFill>
                  <a:srgbClr val="46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 b="1">
                <a:solidFill>
                  <a:srgbClr val="460000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460000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460000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460000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460000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9BE1B4D-45FD-4078-9DBB-99E001C1A5E6}" type="slidenum">
              <a:rPr lang="ru-RU" sz="1200" b="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7</a:t>
            </a:fld>
            <a:endParaRPr lang="ru-RU" sz="1200" b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0723" name="Rectangle 7"/>
          <p:cNvSpPr txBox="1">
            <a:spLocks noGrp="1" noChangeArrowheads="1"/>
          </p:cNvSpPr>
          <p:nvPr/>
        </p:nvSpPr>
        <p:spPr bwMode="auto">
          <a:xfrm>
            <a:off x="3856737" y="9442154"/>
            <a:ext cx="2950475" cy="497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1600" b="1">
                <a:solidFill>
                  <a:srgbClr val="46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 b="1">
                <a:solidFill>
                  <a:srgbClr val="46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 b="1">
                <a:solidFill>
                  <a:srgbClr val="46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 b="1">
                <a:solidFill>
                  <a:srgbClr val="46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 b="1">
                <a:solidFill>
                  <a:srgbClr val="460000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460000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460000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460000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460000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97E72287-0E01-41A1-9A53-DF528AD0AA70}" type="slidenum">
              <a:rPr lang="ru-RU" sz="1200">
                <a:solidFill>
                  <a:schemeClr val="tx1"/>
                </a:solidFill>
                <a:latin typeface="Times New Roman" pitchFamily="18" charset="0"/>
              </a:rPr>
              <a:pPr algn="r" eaLnBrk="1" hangingPunct="1"/>
              <a:t>7</a:t>
            </a:fld>
            <a:endParaRPr lang="ru-RU" sz="12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07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8688" y="752475"/>
            <a:ext cx="4951412" cy="3714750"/>
          </a:xfrm>
          <a:ln cap="flat">
            <a:solidFill>
              <a:schemeClr val="tx1"/>
            </a:solidFill>
          </a:ln>
        </p:spPr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839" y="4721940"/>
            <a:ext cx="4993111" cy="447341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results?search_query=#hashta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ruroditel.ru/" TargetMode="External"/><Relationship Id="rId7" Type="http://schemas.openxmlformats.org/officeDocument/2006/relationships/hyperlink" Target="http://www.resurs-center.ru/" TargetMode="External"/><Relationship Id="rId2" Type="http://schemas.openxmlformats.org/officeDocument/2006/relationships/hyperlink" Target="https://ipk74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esh.edu.ru/" TargetMode="External"/><Relationship Id="rId5" Type="http://schemas.openxmlformats.org/officeDocument/2006/relationships/hyperlink" Target="https://&#1088;&#1076;&#1096;.&#1088;&#1092;/" TargetMode="External"/><Relationship Id="rId4" Type="http://schemas.openxmlformats.org/officeDocument/2006/relationships/hyperlink" Target="http://www.ya-roditel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458423"/>
            <a:ext cx="7128791" cy="4176464"/>
          </a:xfrm>
        </p:spPr>
        <p:txBody>
          <a:bodyPr>
            <a:normAutofit fontScale="90000"/>
          </a:bodyPr>
          <a:lstStyle/>
          <a:p>
            <a:pPr lvl="0"/>
            <a:r>
              <a:rPr lang="ru-RU" b="1" dirty="0">
                <a:solidFill>
                  <a:srgbClr val="002060"/>
                </a:solidFill>
              </a:rPr>
              <a:t>Роль педагогического коллектива образовательной организации в профилактике правонарушений </a:t>
            </a:r>
            <a:r>
              <a:rPr lang="ru-RU" b="1" dirty="0" smtClean="0">
                <a:solidFill>
                  <a:srgbClr val="002060"/>
                </a:solidFill>
              </a:rPr>
              <a:t>обучающихся</a:t>
            </a:r>
            <a:endParaRPr lang="ru-RU" dirty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4" descr="для презентации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lum bright="6000"/>
          </a:blip>
          <a:srcRect/>
          <a:stretch>
            <a:fillRect/>
          </a:stretch>
        </p:blipFill>
        <p:spPr bwMode="auto">
          <a:xfrm>
            <a:off x="1" y="116632"/>
            <a:ext cx="1691680" cy="6741368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4427984" y="4365104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Кисляков Алексей Вячеславович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заведующий кафедрой воспитания и дополнительного образования </a:t>
            </a:r>
            <a:endParaRPr lang="ru-RU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ГБУ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ДПО «Челябинский институт переподготовки и повышения квалификации работников образования», кандидат педагогических наук, доцент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636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114300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Международная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научно-практическая конференция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человека в эпоху глобальных преобразований»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29-30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октября 2018 года</a:t>
            </a:r>
            <a:endParaRPr lang="ru-RU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00200"/>
            <a:ext cx="9036496" cy="452596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«Секреты интерактивного обучения или </a:t>
            </a:r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#</a:t>
            </a:r>
            <a:r>
              <a:rPr lang="ru-RU" sz="20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</a:t>
            </a:r>
            <a:r>
              <a:rPr lang="ru-RU" sz="20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#</a:t>
            </a:r>
            <a:r>
              <a:rPr lang="ru-RU" sz="20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поколения</a:t>
            </a:r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PROдвижение</a:t>
            </a:r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социальных сетях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«Как научить подростка мастерству общения в интернете?» 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«Социальная «прививка», или как форум – театр может помочь ребенку в проблемной ситуации» </a:t>
            </a:r>
            <a:endParaRPr lang="ru-RU" sz="2000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ФГОС</a:t>
            </a:r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«Школа взросления» или как воспитать в себе самостоятельность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«Профориентация: как помочь подростку выбрать свое дело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?»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«Маховик времени или как превратить календарный год в единую воспитательную среду».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«Воспитание мировоззренческого самоопределения человека в пространстве народной игровой культуры»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«Технология конструктивного взаимодействия с подростками или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«Краповый берет» для педагога»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75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Нормативно-правовое регулирование и концептуальное обоснование организации воспитания в образовательной организации  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8820472" cy="4781128"/>
          </a:xfrm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alt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 министерства образования и науки РФ от 29.12.2012 г. № 273 –ФЗ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alt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«Об образовании в Российской Федерации»</a:t>
            </a:r>
          </a:p>
          <a:p>
            <a:pPr marL="0" indent="0">
              <a:spcBef>
                <a:spcPts val="0"/>
              </a:spcBef>
              <a:buNone/>
            </a:pPr>
            <a:endParaRPr lang="ru-RU" altLang="ru-RU" sz="1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altLang="ru-RU" sz="18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Рекомендации по формированию перечня мер и мероприятий по реализации </a:t>
            </a:r>
            <a:endParaRPr lang="ru-RU" altLang="ru-RU" sz="1800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altLang="ru-RU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Программы </a:t>
            </a:r>
            <a:r>
              <a:rPr lang="ru-RU" altLang="ru-RU" sz="1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развития воспитательной компоненты в общеобразовательной школе </a:t>
            </a:r>
            <a:r>
              <a:rPr lang="ru-RU" alt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altLang="ru-RU" sz="16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Письмо </a:t>
            </a:r>
            <a:r>
              <a:rPr lang="ru-RU" altLang="ru-RU" sz="16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altLang="ru-RU" sz="16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РФ от 13 мая 2013 № ИР-352/09 </a:t>
            </a:r>
            <a:r>
              <a:rPr lang="ru-RU" alt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(дополнение к письму </a:t>
            </a:r>
            <a:r>
              <a:rPr lang="ru-RU" alt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МОиН</a:t>
            </a:r>
            <a:r>
              <a:rPr lang="ru-RU" alt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РФ от 12 июля 2013 № 09-879</a:t>
            </a:r>
            <a:r>
              <a:rPr lang="ru-RU" alt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endParaRPr lang="ru-RU" alt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altLang="ru-RU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Концепция духовно-нравственного развития и воспитания личности гражданина России </a:t>
            </a:r>
          </a:p>
          <a:p>
            <a:pPr marL="0" indent="0">
              <a:spcBef>
                <a:spcPts val="0"/>
              </a:spcBef>
              <a:buNone/>
            </a:pPr>
            <a:endParaRPr lang="ru-RU" altLang="ru-RU" sz="1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altLang="ru-RU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ФГОС начального, основного, среднего общего образования</a:t>
            </a:r>
          </a:p>
          <a:p>
            <a:pPr marL="0" indent="0">
              <a:spcBef>
                <a:spcPts val="0"/>
              </a:spcBef>
              <a:buNone/>
            </a:pPr>
            <a:endParaRPr lang="ru-RU" altLang="ru-RU" sz="1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Концепция развития дополнительного образования детей</a:t>
            </a:r>
            <a:r>
              <a:rPr lang="ru-RU" sz="1800" b="1" dirty="0" smtClean="0">
                <a:solidFill>
                  <a:srgbClr val="9E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(утв.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Распоряжением Правительства </a:t>
            </a:r>
            <a:r>
              <a:rPr lang="ru-RU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Российскои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̆ Федерации от 4 сентября 2014 г. № 1726-р) и 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мероприятий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2015 – 2020 гг. по реализации Концепции развития дополнительного образования детей (Утв. Распоряжением Правительства РФ от 24 апреля 2015)</a:t>
            </a:r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endParaRPr lang="ru-RU" sz="1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altLang="ru-RU" sz="1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«Стратегия развития воспитания в Российской Федерации </a:t>
            </a:r>
            <a:r>
              <a:rPr lang="ru-RU" altLang="ru-RU" sz="18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на период до 2025 года" </a:t>
            </a:r>
            <a:r>
              <a:rPr lang="ru-RU" altLang="ru-RU" sz="18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(Утв. Распоряжением </a:t>
            </a:r>
            <a:r>
              <a:rPr lang="ru-RU" altLang="ru-RU" sz="18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Правительства Российской Федерации от 29 мая 2015 г. N </a:t>
            </a:r>
            <a:r>
              <a:rPr lang="ru-RU" altLang="ru-RU" sz="18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996-р) </a:t>
            </a:r>
          </a:p>
          <a:p>
            <a:pPr marL="0" indent="0">
              <a:spcBef>
                <a:spcPts val="0"/>
              </a:spcBef>
              <a:buNone/>
            </a:pPr>
            <a:endParaRPr lang="ru-RU" altLang="ru-RU" sz="1800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Профессиональные стандарты  «Педагог», «Специалист 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области </a:t>
            </a: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воспитания», «Педагог дополнительного образования детей и взрослых»</a:t>
            </a:r>
            <a:endParaRPr lang="ru-RU" sz="1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</a:pPr>
            <a:endParaRPr 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7556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404664"/>
            <a:ext cx="8229600" cy="13967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«Сегодня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нужен 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педагог-воспитатель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способный работать в условиях постоянных перемен, 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быть субъектом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этих перемен, их инициатором и активным участником и</a:t>
            </a:r>
            <a:b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иметь «научные знания о человеке и о личности…, а также о 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развитии тех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обществ, в которых живет человек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                       </a:t>
            </a:r>
          </a:p>
          <a:p>
            <a:pPr marL="0" indent="0" algn="r">
              <a:buNone/>
            </a:pP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Н.Л. Селиванова</a:t>
            </a:r>
            <a:endParaRPr lang="ru-RU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6206" y="2087699"/>
            <a:ext cx="8892480" cy="38164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смена </a:t>
            </a: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социокультурного </a:t>
            </a:r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контекста </a:t>
            </a:r>
          </a:p>
          <a:p>
            <a:pPr marL="0" indent="0" algn="ctr"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(передача опыта: взрослые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детям, дети детям, дети взрослым)</a:t>
            </a:r>
          </a:p>
          <a:p>
            <a:pPr marL="0" indent="0" algn="ctr">
              <a:buNone/>
            </a:pPr>
            <a:endParaRPr lang="ru-RU" sz="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1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новое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качественное состояние педагогического коллектива 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организации</a:t>
            </a:r>
            <a:endParaRPr lang="ru-RU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Детско-взрослая общность            </a:t>
            </a:r>
            <a:endParaRPr lang="ru-RU" sz="1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ценностно-ориентационное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единство, совместная инициатива, диалогичность, социальная рефлексия, событийность, системность педагогических требований, самоорганизация</a:t>
            </a:r>
          </a:p>
          <a:p>
            <a:pPr marL="0" indent="0" algn="ctr">
              <a:buNone/>
            </a:pPr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Воспитывающая среда </a:t>
            </a: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образовательного учреждения</a:t>
            </a:r>
            <a:endParaRPr lang="ru-RU" sz="1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комфортная, насыщенная, развивающая, интеллектуально-познавательная, информационная, событийная, инициативная, провоцирующая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 выбора, 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безопасная</a:t>
            </a:r>
            <a:endParaRPr lang="ru-RU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3914133" y="4320142"/>
            <a:ext cx="1096626" cy="432048"/>
          </a:xfrm>
          <a:prstGeom prst="downArrow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3891548" y="2750976"/>
            <a:ext cx="1096626" cy="432048"/>
          </a:xfrm>
          <a:prstGeom prst="downArrow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605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Воспитательная деятельность педагога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совершается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форме основных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педагогических действий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424936" cy="4525963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Вовлечение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воспитанников в такие совместные с 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педагогом дела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которые отвечали бы их интересам и 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потребностям</a:t>
            </a:r>
          </a:p>
          <a:p>
            <a:pPr marL="457200" indent="-457200">
              <a:buFont typeface="+mj-lt"/>
              <a:buAutoNum type="arabicPeriod"/>
            </a:pPr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детско-взрослых общностей, 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объединяющих педагога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его воспитанников ощущением своей принадлежности к 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общему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кругу и чувством </a:t>
            </a:r>
            <a:r>
              <a:rPr lang="ru-RU" sz="2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комплиментарности</a:t>
            </a:r>
            <a:endParaRPr lang="ru-RU" sz="2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Побуждение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 к усвоению социально значимых 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знаний, развитию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себе социально значимых отношений, накоплению опыта</a:t>
            </a:r>
          </a:p>
          <a:p>
            <a:pPr marL="0" indent="0" algn="r">
              <a:buNone/>
            </a:pPr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П.В. Степанов</a:t>
            </a:r>
          </a:p>
          <a:p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275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5" name="Rectangle 3"/>
          <p:cNvSpPr>
            <a:spLocks noChangeArrowheads="1"/>
          </p:cNvSpPr>
          <p:nvPr/>
        </p:nvSpPr>
        <p:spPr bwMode="auto">
          <a:xfrm>
            <a:off x="287522" y="642918"/>
            <a:ext cx="8712967" cy="646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>
              <a:defRPr/>
            </a:pPr>
            <a:r>
              <a:rPr lang="ru-RU" sz="3600" kern="0" dirty="0" smtClean="0">
                <a:solidFill>
                  <a:srgbClr val="7030A0"/>
                </a:solidFill>
                <a:latin typeface="+mj-lt"/>
              </a:rPr>
              <a:t>ОТ ПРОБЛЕМЫ К ДЕЙСТВИЮ!?...</a:t>
            </a:r>
          </a:p>
        </p:txBody>
      </p:sp>
      <p:sp>
        <p:nvSpPr>
          <p:cNvPr id="182277" name="Rectangle 5"/>
          <p:cNvSpPr>
            <a:spLocks noChangeArrowheads="1"/>
          </p:cNvSpPr>
          <p:nvPr/>
        </p:nvSpPr>
        <p:spPr bwMode="auto">
          <a:xfrm>
            <a:off x="500034" y="1428736"/>
            <a:ext cx="8427309" cy="4925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 marL="514350" lvl="0" indent="-514350" algn="just" eaLnBrk="0" hangingPunct="0">
              <a:spcBef>
                <a:spcPts val="0"/>
              </a:spcBef>
              <a:buFont typeface="+mj-lt"/>
              <a:buAutoNum type="arabicPeriod"/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Доминирование мероприятийного подхода к воспитанию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преобладание мероприятий, проводимых взрослыми для детей, над делами, совместно организованными взрослыми и детьми, что приводит к усилению объективно существующей в современной культуре тенденции к изоляции детской и молодежной субкультур от мира взрослых.</a:t>
            </a:r>
          </a:p>
          <a:p>
            <a:pPr marL="514350" indent="-514350" eaLnBrk="0" hangingPunct="0">
              <a:spcBef>
                <a:spcPts val="0"/>
              </a:spcBef>
              <a:defRPr/>
            </a:pPr>
            <a:endParaRPr lang="ru-RU" sz="800" dirty="0" smtClean="0">
              <a:latin typeface="+mj-lt"/>
            </a:endParaRPr>
          </a:p>
          <a:p>
            <a:pPr marL="514350" indent="-514350" algn="ctr" eaLnBrk="0" hangingPunct="0">
              <a:spcBef>
                <a:spcPts val="0"/>
              </a:spcBef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+mj-lt"/>
              </a:rPr>
              <a:t>Преодолеть стереотип</a:t>
            </a:r>
            <a:r>
              <a:rPr lang="ru-RU" sz="2400" b="1" dirty="0">
                <a:solidFill>
                  <a:srgbClr val="FF0000"/>
                </a:solidFill>
                <a:latin typeface="+mj-lt"/>
              </a:rPr>
              <a:t>: </a:t>
            </a:r>
            <a:r>
              <a:rPr lang="ru-RU" sz="2400" dirty="0">
                <a:latin typeface="+mj-lt"/>
              </a:rPr>
              <a:t/>
            </a:r>
            <a:br>
              <a:rPr lang="ru-RU" sz="2400" dirty="0">
                <a:latin typeface="+mj-lt"/>
              </a:rPr>
            </a:br>
            <a:r>
              <a:rPr lang="ru-RU" sz="2400" b="1" i="1" dirty="0">
                <a:solidFill>
                  <a:srgbClr val="002060"/>
                </a:solidFill>
                <a:latin typeface="+mj-lt"/>
              </a:rPr>
              <a:t>«Воспитание – это воспитательные </a:t>
            </a:r>
            <a:r>
              <a:rPr lang="ru-RU" sz="2400" b="1" i="1" dirty="0" smtClean="0">
                <a:solidFill>
                  <a:srgbClr val="002060"/>
                </a:solidFill>
                <a:latin typeface="+mj-lt"/>
              </a:rPr>
              <a:t>мероприятия»</a:t>
            </a:r>
          </a:p>
          <a:p>
            <a:pPr algn="ctr" eaLnBrk="0" hangingPunct="0">
              <a:spcBef>
                <a:spcPts val="0"/>
              </a:spcBef>
              <a:defRPr/>
            </a:pPr>
            <a:r>
              <a:rPr lang="ru-RU" sz="2200" dirty="0" smtClean="0">
                <a:solidFill>
                  <a:srgbClr val="000099"/>
                </a:solidFill>
                <a:latin typeface="+mj-lt"/>
              </a:rPr>
              <a:t>Мероприятия </a:t>
            </a:r>
            <a:r>
              <a:rPr lang="ru-RU" sz="2200" dirty="0">
                <a:solidFill>
                  <a:srgbClr val="000099"/>
                </a:solidFill>
                <a:latin typeface="+mj-lt"/>
              </a:rPr>
              <a:t>оказывают воспитывающее влияние лишь тогда, когда ребенок ощущает свою общность с теми, кто проводит эти мероприятия. </a:t>
            </a:r>
            <a:endParaRPr lang="ru-RU" sz="2200" dirty="0" smtClean="0">
              <a:solidFill>
                <a:srgbClr val="000099"/>
              </a:solidFill>
              <a:latin typeface="+mj-lt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ru-RU" sz="2400" dirty="0" smtClean="0">
              <a:solidFill>
                <a:srgbClr val="000099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327472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5" name="Rectangle 3"/>
          <p:cNvSpPr>
            <a:spLocks noChangeArrowheads="1"/>
          </p:cNvSpPr>
          <p:nvPr/>
        </p:nvSpPr>
        <p:spPr bwMode="auto">
          <a:xfrm>
            <a:off x="287522" y="642918"/>
            <a:ext cx="8712967" cy="646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>
              <a:defRPr/>
            </a:pPr>
            <a:r>
              <a:rPr lang="ru-RU" sz="3600" kern="0" dirty="0" smtClean="0">
                <a:solidFill>
                  <a:srgbClr val="7030A0"/>
                </a:solidFill>
                <a:latin typeface="+mj-lt"/>
              </a:rPr>
              <a:t>ОТ ПРОБЛЕМЫ К ДЕЙСТВИЮ!?...</a:t>
            </a:r>
          </a:p>
        </p:txBody>
      </p:sp>
      <p:sp>
        <p:nvSpPr>
          <p:cNvPr id="182277" name="Rectangle 5"/>
          <p:cNvSpPr>
            <a:spLocks noChangeArrowheads="1"/>
          </p:cNvSpPr>
          <p:nvPr/>
        </p:nvSpPr>
        <p:spPr bwMode="auto">
          <a:xfrm>
            <a:off x="500034" y="1428736"/>
            <a:ext cx="8427309" cy="5232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 lvl="0" algn="just"/>
            <a:r>
              <a:rPr lang="ru-RU" sz="2400" b="1" dirty="0" smtClean="0">
                <a:solidFill>
                  <a:srgbClr val="FF0000"/>
                </a:solidFill>
              </a:rPr>
              <a:t>2.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Примитивизация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искажение форм воспитательной деятельности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коллективные творческие дела без коллективного планирования и анализа, социальные проекты без самостоятельной инициативы детей и молодежи, ученическое самоуправление без передачи учащимся сферы ответственности и ресурсов для ее освоения.</a:t>
            </a:r>
          </a:p>
          <a:p>
            <a:pPr marL="514350" indent="-514350" eaLnBrk="0" hangingPunct="0">
              <a:spcBef>
                <a:spcPts val="0"/>
              </a:spcBef>
              <a:defRPr/>
            </a:pPr>
            <a:endParaRPr lang="ru-RU" sz="800" dirty="0" smtClean="0">
              <a:latin typeface="+mj-lt"/>
            </a:endParaRPr>
          </a:p>
          <a:p>
            <a:pPr marL="514350" indent="-514350" algn="ctr" eaLnBrk="0" hangingPunct="0">
              <a:spcBef>
                <a:spcPts val="0"/>
              </a:spcBef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+mj-lt"/>
              </a:rPr>
              <a:t>Что делать: </a:t>
            </a:r>
          </a:p>
          <a:p>
            <a:pPr algn="ctr" eaLnBrk="0" hangingPunct="0">
              <a:spcBef>
                <a:spcPts val="0"/>
              </a:spcBef>
              <a:defRPr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Разнообразить формы воспитательной работы, сократив при этом число «словесных», бездеятельных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</a:t>
            </a:r>
            <a:endParaRPr lang="ru-RU" sz="24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spcBef>
                <a:spcPts val="0"/>
              </a:spcBef>
              <a:defRPr/>
            </a:pPr>
            <a:endParaRPr lang="ru-RU" sz="2000" dirty="0" smtClean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spcBef>
                <a:spcPts val="0"/>
              </a:spcBef>
              <a:defRPr/>
            </a:pP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 следствие – педагоги немного уделяют времени трудовым акциям, волонтерству, поисковым экспедициям, походам, социальному проектированию и другим практическим делам.</a:t>
            </a:r>
          </a:p>
          <a:p>
            <a:pPr eaLnBrk="0" hangingPunct="0">
              <a:spcBef>
                <a:spcPts val="0"/>
              </a:spcBef>
              <a:defRPr/>
            </a:pPr>
            <a:endParaRPr lang="ru-RU" sz="2400" dirty="0" smtClean="0">
              <a:solidFill>
                <a:srgbClr val="000099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95730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5" name="Rectangle 3"/>
          <p:cNvSpPr>
            <a:spLocks noChangeArrowheads="1"/>
          </p:cNvSpPr>
          <p:nvPr/>
        </p:nvSpPr>
        <p:spPr bwMode="auto">
          <a:xfrm>
            <a:off x="287522" y="642918"/>
            <a:ext cx="8712967" cy="646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>
              <a:defRPr/>
            </a:pPr>
            <a:r>
              <a:rPr lang="ru-RU" sz="3600" kern="0" dirty="0" smtClean="0">
                <a:solidFill>
                  <a:srgbClr val="7030A0"/>
                </a:solidFill>
                <a:latin typeface="+mj-lt"/>
              </a:rPr>
              <a:t>ОТ ПРОБЛЕМЫ К ДЕЙСТВИЮ!?...</a:t>
            </a:r>
          </a:p>
        </p:txBody>
      </p:sp>
      <p:sp>
        <p:nvSpPr>
          <p:cNvPr id="182277" name="Rectangle 5"/>
          <p:cNvSpPr>
            <a:spLocks noChangeArrowheads="1"/>
          </p:cNvSpPr>
          <p:nvPr/>
        </p:nvSpPr>
        <p:spPr bwMode="auto">
          <a:xfrm>
            <a:off x="500034" y="1714488"/>
            <a:ext cx="8427309" cy="3909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 lvl="0" algn="ctr"/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Недостаток методик и технологий работы по формированию культуры выбора мировоззренческих, нравственных, политических идеалов, формированию социокультурной идентичности детей, формированию потенциала гражданского действия у подростков и молодежи</a:t>
            </a:r>
          </a:p>
          <a:p>
            <a:pPr eaLnBrk="0" hangingPunct="0">
              <a:spcBef>
                <a:spcPts val="0"/>
              </a:spcBef>
              <a:defRPr/>
            </a:pPr>
            <a:endParaRPr lang="ru-RU" sz="2400" dirty="0" smtClean="0">
              <a:solidFill>
                <a:srgbClr val="000099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774270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Актуально?!...</a:t>
            </a:r>
            <a:endParaRPr lang="ru-RU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1251077"/>
              </p:ext>
            </p:extLst>
          </p:nvPr>
        </p:nvGraphicFramePr>
        <p:xfrm>
          <a:off x="467544" y="1196752"/>
          <a:ext cx="8424936" cy="53285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60202"/>
                <a:gridCol w="3264734"/>
              </a:tblGrid>
              <a:tr h="53285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группе риска: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геймеры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(«Меня убили на n-уровне? Ничего страшного! Начну с первого уровня и снова оживу!»);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начинающие наркоманы 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(«Я только попробую, как и все! Смогу остановиться в любой момент!»);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потенциальные самоубийцы 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(«Лучше умереть, чем выдержать это»: несчастную любовь; больше не могу быть «козлом отпущения»; страх одиночества; непонимание в семье и другие стрессы);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«зацепы» 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(«Мне не слабо повторить!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 мной ничего не случится!»);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инфальтильные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(«Не хочу ни думать, ни переживать! Все устроится само собой! 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5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ru-RU" sz="20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2000" b="1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Группы смерти»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2000" b="1" dirty="0" err="1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Арестантско-уркаганское</a:t>
                      </a: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единство»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Школьный </a:t>
                      </a:r>
                      <a:r>
                        <a:rPr lang="ru-RU" sz="2000" b="1" dirty="0" err="1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шутинг</a:t>
                      </a:r>
                      <a:endParaRPr lang="ru-RU" sz="2000" b="1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ru-RU" sz="2000" b="1" i="0" u="none" strike="noStrike" kern="1200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Моббинг</a:t>
                      </a:r>
                      <a:endParaRPr lang="ru-RU" sz="2000" b="1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ru-RU" sz="2000" b="1" dirty="0" err="1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Буллинг</a:t>
                      </a: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ru-RU" sz="2000" b="1" i="0" u="none" strike="noStrike" kern="1200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Хейзинг</a:t>
                      </a:r>
                      <a:endParaRPr lang="ru-RU" sz="2000" b="1" i="0" u="none" strike="noStrike" kern="1200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ru-RU" sz="2000" b="1" i="0" u="none" strike="noStrike" kern="1200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Кибермоббинг</a:t>
                      </a:r>
                      <a:r>
                        <a:rPr lang="ru-RU" sz="2000" b="1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b="1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ru-RU" sz="2000" b="1" i="0" u="none" strike="noStrike" kern="1200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Кибербуллинг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177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Информационно-методические ресурсы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340768"/>
            <a:ext cx="8496944" cy="5184576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Информационно-методические ресурсы ГБУ ДПО ЧИППКРО </a:t>
            </a:r>
            <a:r>
              <a:rPr lang="en-US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</a:t>
            </a:r>
            <a:r>
              <a:rPr lang="en-US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ipk74.ru/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информационно-методический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модельных региональных основных образовательных программ на начальном и основном общем образовании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части разработки и реализации программы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 и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социализации на уровне начального и общего образования, диагностики личностных и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метапредметных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результатов)</a:t>
            </a:r>
          </a:p>
          <a:p>
            <a:pPr>
              <a:buFont typeface="+mj-lt"/>
              <a:buAutoNum type="arabicPeriod"/>
            </a:pP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Информационная поддержка родителей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://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ruroditel.ru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5029200">
              <a:buNone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www.ya-roditel.ru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Российское движение школьников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://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рдш.рф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/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+mj-lt"/>
              <a:buAutoNum type="arabicPeriod"/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Сайты ведущих издательств учебной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литературы</a:t>
            </a:r>
          </a:p>
          <a:p>
            <a:pPr>
              <a:buFont typeface="+mj-lt"/>
              <a:buAutoNum type="arabicPeriod"/>
            </a:pP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Российская электронная школа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://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resh.edu.ru/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+mj-lt"/>
              <a:buAutoNum type="arabicPeriod"/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 культурно-религиоведческих исследований, социально-политических технологий и образовательных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://www.resurs-center.ru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/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36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920</TotalTime>
  <Words>852</Words>
  <Application>Microsoft Office PowerPoint</Application>
  <PresentationFormat>Экран (4:3)</PresentationFormat>
  <Paragraphs>93</Paragraphs>
  <Slides>10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Роль педагогического коллектива образовательной организации в профилактике правонарушений обучающихся</vt:lpstr>
      <vt:lpstr>Нормативно-правовое регулирование и концептуальное обоснование организации воспитания в образовательной организации  </vt:lpstr>
      <vt:lpstr>Презентация PowerPoint</vt:lpstr>
      <vt:lpstr>Воспитательная деятельность педагога  совершается в форме основных педагогических действий</vt:lpstr>
      <vt:lpstr>Презентация PowerPoint</vt:lpstr>
      <vt:lpstr>Презентация PowerPoint</vt:lpstr>
      <vt:lpstr>Презентация PowerPoint</vt:lpstr>
      <vt:lpstr>Актуально?!...</vt:lpstr>
      <vt:lpstr>Информационно-методические ресурсы</vt:lpstr>
      <vt:lpstr>Международная научно-практическая конференция «Воспитание человека в эпоху глобальных преобразований» 29-30 октября 2018 года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Образовательные проекты как механизм включения образовательной организации в процесс обновления содержания и технологий дополнительного образования детей</dc:title>
  <dc:creator>Алексей А.В.. Кисляков</dc:creator>
  <cp:lastModifiedBy>Алексей А.В.. Кисляков</cp:lastModifiedBy>
  <cp:revision>172</cp:revision>
  <cp:lastPrinted>2018-10-12T04:32:47Z</cp:lastPrinted>
  <dcterms:created xsi:type="dcterms:W3CDTF">2017-08-14T10:58:48Z</dcterms:created>
  <dcterms:modified xsi:type="dcterms:W3CDTF">2018-10-18T03:44:58Z</dcterms:modified>
</cp:coreProperties>
</file>