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80" r:id="rId3"/>
    <p:sldId id="264" r:id="rId4"/>
    <p:sldId id="265" r:id="rId5"/>
    <p:sldId id="275" r:id="rId6"/>
    <p:sldId id="278" r:id="rId7"/>
    <p:sldId id="281" r:id="rId8"/>
    <p:sldId id="282" r:id="rId9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73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B53A7E-5D48-4DBE-8C9A-D28B9646131F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13956-3100-4B29-841F-6E3FA64CCB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378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BE0E9-30DA-4311-8420-E9A891BE0721}" type="datetimeFigureOut">
              <a:rPr lang="ru-RU"/>
              <a:pPr>
                <a:defRPr/>
              </a:pPr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9C6C5-8643-4660-A39E-4A91D8D34E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E6E58-FB72-45C5-800D-93CBC6E2FC28}" type="datetimeFigureOut">
              <a:rPr lang="ru-RU"/>
              <a:pPr>
                <a:defRPr/>
              </a:pPr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C3D32-D915-4ECD-9D91-5FCCB08E86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EE99A-7BB9-4C17-A32A-11C5D28062AD}" type="datetimeFigureOut">
              <a:rPr lang="ru-RU"/>
              <a:pPr>
                <a:defRPr/>
              </a:pPr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76682-30D2-472A-AA69-A56848F63E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9844E-66AC-48E8-B42D-C0FD507C542A}" type="datetimeFigureOut">
              <a:rPr lang="ru-RU"/>
              <a:pPr>
                <a:defRPr/>
              </a:pPr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41ABB-2E5B-44AC-BB5B-D2DB191415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E5219-4F51-4363-994A-0EA5E12760C2}" type="datetimeFigureOut">
              <a:rPr lang="ru-RU"/>
              <a:pPr>
                <a:defRPr/>
              </a:pPr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965B7-A62F-47F8-A04C-2537E99D2C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AF265-B946-44B8-868B-346CBD12A08C}" type="datetimeFigureOut">
              <a:rPr lang="ru-RU"/>
              <a:pPr>
                <a:defRPr/>
              </a:pPr>
              <a:t>04.04.2019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8BB4B-9E2A-437B-BCD1-ACA0CCB522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50056-A574-49D7-8EC1-53C60E2F7703}" type="datetimeFigureOut">
              <a:rPr lang="ru-RU"/>
              <a:pPr>
                <a:defRPr/>
              </a:pPr>
              <a:t>04.04.2019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4619F-CD79-4E7B-BB1F-C0243FD562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A2375-C66E-48DB-BE4A-F9EF0A158C01}" type="datetimeFigureOut">
              <a:rPr lang="ru-RU"/>
              <a:pPr>
                <a:defRPr/>
              </a:pPr>
              <a:t>04.04.2019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496BD-33A6-4A34-825A-D5B64125AC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4C30A-9963-4FD4-81EE-1031A67840DD}" type="datetimeFigureOut">
              <a:rPr lang="ru-RU"/>
              <a:pPr>
                <a:defRPr/>
              </a:pPr>
              <a:t>04.04.2019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B82FE-85B8-4307-A3AF-6952B87217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08729-5521-4B73-ACA9-F812B83870B0}" type="datetimeFigureOut">
              <a:rPr lang="ru-RU"/>
              <a:pPr>
                <a:defRPr/>
              </a:pPr>
              <a:t>04.04.2019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D2807-69ED-4238-85C6-2C1234C61C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8FBD3-2E35-4D97-B625-130E51442634}" type="datetimeFigureOut">
              <a:rPr lang="ru-RU"/>
              <a:pPr>
                <a:defRPr/>
              </a:pPr>
              <a:t>04.04.2019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033B3-FE58-4128-AFF8-904F26B7F1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CF80D9-65CF-49DD-99AE-1B9B88903C3B}" type="datetimeFigureOut">
              <a:rPr lang="ru-RU"/>
              <a:pPr>
                <a:defRPr/>
              </a:pPr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9CC007-4602-41DA-9C2C-647CBA5999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1" name="Рисунок 8" descr="6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4.png"/><Relationship Id="rId12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3.png"/><Relationship Id="rId5" Type="http://schemas.openxmlformats.org/officeDocument/2006/relationships/image" Target="../media/image8.png"/><Relationship Id="rId10" Type="http://schemas.openxmlformats.org/officeDocument/2006/relationships/image" Target="../media/image12.png"/><Relationship Id="rId4" Type="http://schemas.openxmlformats.org/officeDocument/2006/relationships/image" Target="../media/image7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jpe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3" Type="http://schemas.openxmlformats.org/officeDocument/2006/relationships/image" Target="../media/image28.png"/><Relationship Id="rId7" Type="http://schemas.openxmlformats.org/officeDocument/2006/relationships/image" Target="../media/image37.jpe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11" Type="http://schemas.openxmlformats.org/officeDocument/2006/relationships/image" Target="../media/image41.jpeg"/><Relationship Id="rId5" Type="http://schemas.openxmlformats.org/officeDocument/2006/relationships/image" Target="../media/image35.png"/><Relationship Id="rId10" Type="http://schemas.openxmlformats.org/officeDocument/2006/relationships/image" Target="../media/image40.jpeg"/><Relationship Id="rId4" Type="http://schemas.openxmlformats.org/officeDocument/2006/relationships/image" Target="../media/image34.png"/><Relationship Id="rId9" Type="http://schemas.openxmlformats.org/officeDocument/2006/relationships/image" Target="../media/image3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468313" y="2894013"/>
            <a:ext cx="8194675" cy="14398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300" b="1" dirty="0">
                <a:solidFill>
                  <a:srgbClr val="C0504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Научно-прикладной проект</a:t>
            </a:r>
          </a:p>
          <a:p>
            <a:pPr algn="ctr">
              <a:defRPr/>
            </a:pPr>
            <a:r>
              <a:rPr lang="ru-RU" sz="2300" b="1" dirty="0" smtClean="0">
                <a:solidFill>
                  <a:srgbClr val="632523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300" b="1" dirty="0">
                <a:solidFill>
                  <a:srgbClr val="632523"/>
                </a:solidFill>
                <a:latin typeface="Times New Roman" pitchFamily="18" charset="0"/>
                <a:cs typeface="Times New Roman" pitchFamily="18" charset="0"/>
              </a:rPr>
              <a:t>Чтение как базовая развивающая и образовательная </a:t>
            </a:r>
            <a:endParaRPr lang="ru-RU" sz="2300" b="1" dirty="0" smtClean="0">
              <a:solidFill>
                <a:srgbClr val="63252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300" b="1" dirty="0" smtClean="0">
                <a:solidFill>
                  <a:srgbClr val="632523"/>
                </a:solidFill>
                <a:latin typeface="Times New Roman" pitchFamily="18" charset="0"/>
                <a:cs typeface="Times New Roman" pitchFamily="18" charset="0"/>
              </a:rPr>
              <a:t>технология</a:t>
            </a:r>
            <a:r>
              <a:rPr lang="ru-RU" sz="2300" b="1" dirty="0">
                <a:solidFill>
                  <a:srgbClr val="632523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300" b="1" dirty="0" smtClean="0">
                <a:solidFill>
                  <a:srgbClr val="632523"/>
                </a:solidFill>
                <a:latin typeface="Times New Roman" pitchFamily="18" charset="0"/>
                <a:cs typeface="Times New Roman" pitchFamily="18" charset="0"/>
              </a:rPr>
              <a:t>современные </a:t>
            </a:r>
            <a:r>
              <a:rPr lang="ru-RU" sz="2300" b="1" dirty="0">
                <a:solidFill>
                  <a:srgbClr val="632523"/>
                </a:solidFill>
                <a:latin typeface="Times New Roman" pitchFamily="18" charset="0"/>
                <a:cs typeface="Times New Roman" pitchFamily="18" charset="0"/>
              </a:rPr>
              <a:t>подходы </a:t>
            </a:r>
            <a:endParaRPr lang="ru-RU" sz="2300" b="1" dirty="0" smtClean="0">
              <a:solidFill>
                <a:srgbClr val="63252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300" b="1" dirty="0" smtClean="0">
                <a:solidFill>
                  <a:srgbClr val="632523"/>
                </a:solidFill>
                <a:latin typeface="Times New Roman" pitchFamily="18" charset="0"/>
                <a:cs typeface="Times New Roman" pitchFamily="18" charset="0"/>
              </a:rPr>
              <a:t>к продвижению чтения»</a:t>
            </a:r>
            <a:endParaRPr lang="ru-RU" sz="2300" b="1" dirty="0">
              <a:solidFill>
                <a:srgbClr val="63252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06" descr="лого лицея-Recovered2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94675" y="0"/>
            <a:ext cx="9366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5" descr="слайд 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908050"/>
            <a:ext cx="9144000" cy="198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0" y="36512"/>
            <a:ext cx="9144000" cy="9080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Муниципальное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автономное общеобразовательное учреждение </a:t>
            </a:r>
          </a:p>
          <a:p>
            <a:pPr algn="ctr">
              <a:defRPr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«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Лицей №142 г. Челябинска»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576268" y="4941168"/>
            <a:ext cx="698151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Белоусов Александр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Олегович, </a:t>
            </a:r>
          </a:p>
          <a:p>
            <a:pPr algn="r">
              <a:defRPr/>
            </a:pP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МАОУ 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«Лицей №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142 г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Челябинска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r">
              <a:defRPr/>
            </a:pP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Надтоко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Галина Николаевна, </a:t>
            </a:r>
            <a:endParaRPr lang="ru-RU" sz="16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defRPr/>
            </a:pP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информационно-библиотечного центра </a:t>
            </a:r>
            <a:endParaRPr lang="ru-RU" sz="16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defRPr/>
            </a:pP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МАОУ «Лицей 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142 г.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Челябинска»</a:t>
            </a:r>
            <a:endParaRPr lang="ru-RU" sz="1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15" descr="лого лицея-Recovered2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496" y="95200"/>
            <a:ext cx="1029544" cy="10295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1994" y="3485023"/>
            <a:ext cx="7818438" cy="823056"/>
          </a:xfrm>
          <a:prstGeom prst="rect">
            <a:avLst/>
          </a:prstGeom>
          <a:noFill/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25602" name="Picture 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8500" y="2060576"/>
            <a:ext cx="3067050" cy="108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51275" y="2060575"/>
            <a:ext cx="2304901" cy="108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8184" y="2060575"/>
            <a:ext cx="2304629" cy="1088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698500" y="1412875"/>
            <a:ext cx="7753350" cy="293688"/>
          </a:xfrm>
          <a:prstGeom prst="rect">
            <a:avLst/>
          </a:prstGeom>
          <a:solidFill>
            <a:schemeClr val="accent6">
              <a:lumMod val="20000"/>
              <a:lumOff val="80000"/>
              <a:alpha val="44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/>
          </a:p>
        </p:txBody>
      </p:sp>
      <p:sp>
        <p:nvSpPr>
          <p:cNvPr id="15365" name="Прямоугольник 3"/>
          <p:cNvSpPr>
            <a:spLocks noChangeArrowheads="1"/>
          </p:cNvSpPr>
          <p:nvPr/>
        </p:nvSpPr>
        <p:spPr bwMode="auto">
          <a:xfrm>
            <a:off x="968424" y="1265585"/>
            <a:ext cx="720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latin typeface="Times New Roman" pitchFamily="18" charset="0"/>
              </a:rPr>
              <a:t>Информационно-библиотечный центр</a:t>
            </a:r>
          </a:p>
        </p:txBody>
      </p:sp>
      <p:sp>
        <p:nvSpPr>
          <p:cNvPr id="25609" name="Прямоугольник 5"/>
          <p:cNvSpPr>
            <a:spLocks noChangeArrowheads="1"/>
          </p:cNvSpPr>
          <p:nvPr/>
        </p:nvSpPr>
        <p:spPr bwMode="auto">
          <a:xfrm>
            <a:off x="6314579" y="2060575"/>
            <a:ext cx="200183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</a:rPr>
              <a:t>Корректировка </a:t>
            </a:r>
            <a:r>
              <a:rPr lang="ru-RU" sz="2000" dirty="0">
                <a:latin typeface="Times New Roman" pitchFamily="18" charset="0"/>
              </a:rPr>
              <a:t>локальных актов</a:t>
            </a:r>
          </a:p>
        </p:txBody>
      </p:sp>
      <p:sp>
        <p:nvSpPr>
          <p:cNvPr id="25610" name="Прямоугольник 6"/>
          <p:cNvSpPr>
            <a:spLocks noChangeArrowheads="1"/>
          </p:cNvSpPr>
          <p:nvPr/>
        </p:nvSpPr>
        <p:spPr bwMode="auto">
          <a:xfrm>
            <a:off x="3779912" y="2099464"/>
            <a:ext cx="2448917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900" dirty="0">
                <a:latin typeface="Times New Roman" pitchFamily="18" charset="0"/>
              </a:rPr>
              <a:t>Введение должности педагога- библиотекаря</a:t>
            </a:r>
          </a:p>
        </p:txBody>
      </p:sp>
      <p:sp>
        <p:nvSpPr>
          <p:cNvPr id="25611" name="Прямоугольник 7"/>
          <p:cNvSpPr>
            <a:spLocks noChangeArrowheads="1"/>
          </p:cNvSpPr>
          <p:nvPr/>
        </p:nvSpPr>
        <p:spPr bwMode="auto">
          <a:xfrm>
            <a:off x="653678" y="2133600"/>
            <a:ext cx="32702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</a:rPr>
              <a:t>Преобразование предметно-пространственной среды </a:t>
            </a:r>
            <a:r>
              <a:rPr lang="ru-RU" sz="2000" dirty="0" smtClean="0">
                <a:latin typeface="Times New Roman" pitchFamily="18" charset="0"/>
              </a:rPr>
              <a:t>ИБЦ (зонирование)</a:t>
            </a:r>
            <a:endParaRPr lang="ru-RU" sz="2000" dirty="0">
              <a:latin typeface="Times New Roman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4932363" y="1774825"/>
            <a:ext cx="209550" cy="258763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/>
          </a:p>
        </p:txBody>
      </p:sp>
      <p:pic>
        <p:nvPicPr>
          <p:cNvPr id="25613" name="Picture 1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08813" y="1765300"/>
            <a:ext cx="268287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4" name="Picture 13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0" y="1760538"/>
            <a:ext cx="268288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2" name="Picture 15" descr="лого лицея-Recovered22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44450"/>
            <a:ext cx="1028700" cy="10302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0735" name="Rectangle 2"/>
          <p:cNvSpPr>
            <a:spLocks/>
          </p:cNvSpPr>
          <p:nvPr/>
        </p:nvSpPr>
        <p:spPr bwMode="auto">
          <a:xfrm>
            <a:off x="1187450" y="115888"/>
            <a:ext cx="77057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системы управления инфраструктурой поддержки и развития чтения</a:t>
            </a:r>
          </a:p>
        </p:txBody>
      </p:sp>
      <p:sp>
        <p:nvSpPr>
          <p:cNvPr id="25617" name="Объект 2"/>
          <p:cNvSpPr>
            <a:spLocks/>
          </p:cNvSpPr>
          <p:nvPr/>
        </p:nvSpPr>
        <p:spPr bwMode="auto">
          <a:xfrm>
            <a:off x="622300" y="3463925"/>
            <a:ext cx="7945438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ts val="0"/>
              </a:spcBef>
              <a:buFont typeface="Arial" charset="0"/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Организация деятельности информационно-библиотечного центра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spcBef>
                <a:spcPts val="0"/>
              </a:spcBef>
              <a:buFont typeface="Arial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основе  использования информационно-коммуникационных технологий</a:t>
            </a:r>
            <a:endParaRPr lang="ru-RU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spcBef>
                <a:spcPts val="0"/>
              </a:spcBef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7092950" y="4365625"/>
            <a:ext cx="215900" cy="2873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2051050" y="4365625"/>
            <a:ext cx="215900" cy="2825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5621" name="Picture 3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8663" y="4799013"/>
            <a:ext cx="2949575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22" name="Прямоугольник 5"/>
          <p:cNvSpPr>
            <a:spLocks noChangeArrowheads="1"/>
          </p:cNvSpPr>
          <p:nvPr/>
        </p:nvSpPr>
        <p:spPr bwMode="auto">
          <a:xfrm>
            <a:off x="700088" y="4799013"/>
            <a:ext cx="297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Times New Roman" pitchFamily="18" charset="0"/>
              </a:rPr>
              <a:t>Внедрение электронной системы Аверс</a:t>
            </a:r>
          </a:p>
        </p:txBody>
      </p:sp>
      <p:pic>
        <p:nvPicPr>
          <p:cNvPr id="25623" name="Picture 4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05488" y="4799013"/>
            <a:ext cx="2762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24" name="Прямоугольник 6"/>
          <p:cNvSpPr>
            <a:spLocks noChangeArrowheads="1"/>
          </p:cNvSpPr>
          <p:nvPr/>
        </p:nvSpPr>
        <p:spPr bwMode="auto">
          <a:xfrm>
            <a:off x="5783263" y="4799013"/>
            <a:ext cx="2762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</a:rPr>
              <a:t>Заключение </a:t>
            </a:r>
            <a:r>
              <a:rPr lang="ru-RU" dirty="0">
                <a:latin typeface="Times New Roman" pitchFamily="18" charset="0"/>
              </a:rPr>
              <a:t>договора с компанией </a:t>
            </a:r>
            <a:r>
              <a:rPr lang="ru-RU" dirty="0" err="1">
                <a:latin typeface="Times New Roman" pitchFamily="18" charset="0"/>
              </a:rPr>
              <a:t>ЛитРес</a:t>
            </a:r>
            <a:endParaRPr lang="ru-RU" dirty="0">
              <a:latin typeface="Times New Roman" pitchFamily="18" charset="0"/>
            </a:endParaRPr>
          </a:p>
        </p:txBody>
      </p:sp>
      <p:pic>
        <p:nvPicPr>
          <p:cNvPr id="23" name="Picture 6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771576">
            <a:off x="473769" y="5632532"/>
            <a:ext cx="1753655" cy="12356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4" name="Picture 6" descr="foto4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67361" y="4481839"/>
            <a:ext cx="1532160" cy="188320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5" name="Picture 7" descr="logo_litres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622797">
            <a:off x="6596763" y="5736381"/>
            <a:ext cx="1779920" cy="118900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65963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48939" y="2480749"/>
            <a:ext cx="2952328" cy="1200329"/>
          </a:xfrm>
          <a:prstGeom prst="rect">
            <a:avLst/>
          </a:prstGeom>
          <a:solidFill>
            <a:schemeClr val="accent1"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793" name="Rectangle 2"/>
          <p:cNvSpPr>
            <a:spLocks noGrp="1"/>
          </p:cNvSpPr>
          <p:nvPr>
            <p:ph type="title"/>
          </p:nvPr>
        </p:nvSpPr>
        <p:spPr>
          <a:xfrm>
            <a:off x="1259632" y="256753"/>
            <a:ext cx="7776863" cy="706437"/>
          </a:xfrm>
        </p:spPr>
        <p:txBody>
          <a:bodyPr/>
          <a:lstStyle/>
          <a:p>
            <a:pPr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вариативных условий для самостоятельной работы обучающихся с различными источниками информации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15" descr="лого лицея-Recovered2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95200"/>
            <a:ext cx="1029544" cy="10295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4680507" y="2516703"/>
            <a:ext cx="29572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серии аудиокниг   для обучающихся с особыми образовательными потребностями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98547" y="5157192"/>
            <a:ext cx="29996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 аудитория: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с ОВЗ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4288" y="980728"/>
            <a:ext cx="1832199" cy="1374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11560" y="2468326"/>
            <a:ext cx="33736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фонда электронных изданий посредством использования ресурсов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ЛитРес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2444988"/>
            <a:ext cx="3301653" cy="1200329"/>
          </a:xfrm>
          <a:prstGeom prst="rect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4057229" y="2748221"/>
            <a:ext cx="514771" cy="1767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868144" y="4371272"/>
            <a:ext cx="274701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Результат: тематическая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аудио-библиотека, размещённая на сайте Лицея (не менее 10 произведений)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868144" y="4371272"/>
            <a:ext cx="2592288" cy="1754326"/>
          </a:xfrm>
          <a:prstGeom prst="rect">
            <a:avLst/>
          </a:prstGeom>
          <a:solidFill>
            <a:schemeClr val="accent1">
              <a:alpha val="3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948264" y="3717032"/>
            <a:ext cx="10801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34519" y="4721429"/>
            <a:ext cx="2228840" cy="1404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1572006" y="1772295"/>
            <a:ext cx="152477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2018 г</a:t>
            </a:r>
            <a:endParaRPr lang="ru-RU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220072" y="1858454"/>
            <a:ext cx="152477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2019 г</a:t>
            </a:r>
            <a:endParaRPr lang="ru-RU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28023" y="3996434"/>
            <a:ext cx="4348033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Аудиокнига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 озвученное литературное произведение, записанное на любой звуковой носитель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 flipH="1">
            <a:off x="2555776" y="3681078"/>
            <a:ext cx="2093164" cy="3239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755576" y="3791909"/>
            <a:ext cx="1872208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817" name="Rectangle 2"/>
          <p:cNvSpPr>
            <a:spLocks noGrp="1"/>
          </p:cNvSpPr>
          <p:nvPr>
            <p:ph type="title"/>
          </p:nvPr>
        </p:nvSpPr>
        <p:spPr>
          <a:xfrm>
            <a:off x="1115616" y="245770"/>
            <a:ext cx="7921625" cy="850900"/>
          </a:xfrm>
        </p:spPr>
        <p:txBody>
          <a:bodyPr/>
          <a:lstStyle/>
          <a:p>
            <a:pPr>
              <a:defRPr/>
            </a:pP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эффективных механизмов координации деятельности педагогических работников и сотрудников информационно-библиотечного центра, направленных на когнитивное развитие обучающихся посредством чтения</a:t>
            </a:r>
            <a:endParaRPr lang="ru-RU" sz="18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15" descr="лого лицея-Recovered2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072" y="95200"/>
            <a:ext cx="1029544" cy="10295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827584" y="1907929"/>
            <a:ext cx="3600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«Банка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видеофрагментов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мотивацию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чтения художественной и научно-популярной литературы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57192" y="1939126"/>
            <a:ext cx="33843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практико-ориентированный методический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 «Банк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видеофрагментов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размещённый на сайте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Лицея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13971" y="3791909"/>
            <a:ext cx="1774053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Фрагменты научно-популярных фильмов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1907929"/>
            <a:ext cx="3528392" cy="1477328"/>
          </a:xfrm>
          <a:prstGeom prst="rect">
            <a:avLst/>
          </a:prstGeom>
          <a:solidFill>
            <a:schemeClr val="accent1"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76056" y="3830548"/>
            <a:ext cx="33843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Положительная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пользователей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957192" y="1939126"/>
            <a:ext cx="3384376" cy="1477328"/>
          </a:xfrm>
          <a:prstGeom prst="rect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957192" y="3830548"/>
            <a:ext cx="3384376" cy="646331"/>
          </a:xfrm>
          <a:prstGeom prst="rect">
            <a:avLst/>
          </a:prstGeom>
          <a:solidFill>
            <a:schemeClr val="accent1"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55576" y="3930408"/>
            <a:ext cx="1872208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Фрагменты художественных фильмов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13889" y="5157192"/>
            <a:ext cx="40324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504D">
                    <a:lumMod val="50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Цель: </a:t>
            </a:r>
            <a:r>
              <a:rPr lang="ru-RU" dirty="0" smtClean="0">
                <a:solidFill>
                  <a:srgbClr val="C0504D">
                    <a:lumMod val="50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создание методического продукта, направленного на формирование интереса к чтению</a:t>
            </a:r>
            <a:endParaRPr lang="ru-RU" dirty="0"/>
          </a:p>
        </p:txBody>
      </p:sp>
      <p:sp>
        <p:nvSpPr>
          <p:cNvPr id="16" name="Стрелка вниз 15"/>
          <p:cNvSpPr/>
          <p:nvPr/>
        </p:nvSpPr>
        <p:spPr>
          <a:xfrm>
            <a:off x="1475656" y="3385257"/>
            <a:ext cx="144016" cy="331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93034" y="3385257"/>
            <a:ext cx="20796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Стрелка вправо 16"/>
          <p:cNvSpPr/>
          <p:nvPr/>
        </p:nvSpPr>
        <p:spPr>
          <a:xfrm>
            <a:off x="4355976" y="2564904"/>
            <a:ext cx="590361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6516216" y="3416454"/>
            <a:ext cx="252028" cy="3754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227" t="13136" r="1701" b="22924"/>
          <a:stretch/>
        </p:blipFill>
        <p:spPr bwMode="auto">
          <a:xfrm>
            <a:off x="4957193" y="4581128"/>
            <a:ext cx="3384376" cy="1607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1107727" y="5266936"/>
            <a:ext cx="6964557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1983" y="2060848"/>
            <a:ext cx="2088232" cy="10175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08520" y="15044"/>
            <a:ext cx="1420813" cy="142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87624" y="15044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504D">
                    <a:lumMod val="50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Создание эффективных механизмов координации деятельности педагогических работников и сотрудников информационно-библиотечного центра, направленных на когнитивное развитие обучающихся посредством чтения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07727" y="1407781"/>
            <a:ext cx="66967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/>
                <a:ea typeface="Times New Roman"/>
              </a:rPr>
              <a:t>Проведение конкурса «Читающая семья - читающий Лицей</a:t>
            </a:r>
            <a:r>
              <a:rPr lang="ru-RU" b="1" dirty="0" smtClean="0">
                <a:latin typeface="Times New Roman"/>
                <a:ea typeface="Times New Roman"/>
              </a:rPr>
              <a:t>»</a:t>
            </a:r>
          </a:p>
          <a:p>
            <a:pPr algn="ctr"/>
            <a:r>
              <a:rPr lang="ru-RU" dirty="0" smtClean="0">
                <a:latin typeface="Times New Roman"/>
              </a:rPr>
              <a:t>(для учащихся и родителей)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00059" y="3348633"/>
            <a:ext cx="25202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/>
                <a:ea typeface="Times New Roman"/>
              </a:rPr>
              <a:t>Создание и проведение </a:t>
            </a:r>
            <a:r>
              <a:rPr lang="ru-RU" dirty="0" err="1">
                <a:latin typeface="Times New Roman"/>
                <a:ea typeface="Times New Roman"/>
              </a:rPr>
              <a:t>Квеста</a:t>
            </a:r>
            <a:r>
              <a:rPr lang="ru-RU" dirty="0">
                <a:latin typeface="Times New Roman"/>
                <a:ea typeface="Times New Roman"/>
              </a:rPr>
              <a:t> с участием учащихся 7 классов и их родителей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59515" y="5266936"/>
            <a:ext cx="69127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/>
                <a:ea typeface="Times New Roman"/>
              </a:rPr>
              <a:t>Методические </a:t>
            </a:r>
            <a:r>
              <a:rPr lang="ru-RU" b="1" dirty="0">
                <a:latin typeface="Times New Roman"/>
                <a:ea typeface="Times New Roman"/>
              </a:rPr>
              <a:t>рекомендации по проведению конкурса  </a:t>
            </a:r>
            <a:r>
              <a:rPr lang="ru-RU" b="1" dirty="0" smtClean="0">
                <a:latin typeface="Times New Roman"/>
                <a:ea typeface="Times New Roman"/>
              </a:rPr>
              <a:t>и организации совместной деятельности обучающихся, родителей и педагогов по продвижению чтения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419871" y="2054112"/>
            <a:ext cx="20803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Конкурс видеороликов «Читать – модно!»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035004" y="2060848"/>
            <a:ext cx="23351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Конкурс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буктрейлеров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 «Советую прочитать»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55576" y="2071794"/>
            <a:ext cx="20373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Конкурс комиксов по книге «Читаем по-новому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»</a:t>
            </a:r>
            <a:endParaRPr lang="ru-RU" dirty="0">
              <a:solidFill>
                <a:prstClr val="black"/>
              </a:solidFill>
              <a:latin typeface="Times New Roman"/>
              <a:ea typeface="Times New Roman"/>
              <a:cs typeface="+mn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55576" y="2071794"/>
            <a:ext cx="2037364" cy="997166"/>
          </a:xfrm>
          <a:prstGeom prst="rect">
            <a:avLst/>
          </a:prstGeom>
          <a:solidFill>
            <a:srgbClr val="FFC000">
              <a:alpha val="9000"/>
            </a:srgb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752521" y="3365350"/>
            <a:ext cx="25089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спектакля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«Подиум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литературных героев»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615899" y="3365350"/>
            <a:ext cx="2652947" cy="1200329"/>
          </a:xfrm>
          <a:prstGeom prst="rect">
            <a:avLst/>
          </a:prstGeom>
          <a:solidFill>
            <a:srgbClr val="FFC000">
              <a:alpha val="10000"/>
            </a:srgb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1619672" y="1772816"/>
            <a:ext cx="15458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66844" y="2197332"/>
            <a:ext cx="393355" cy="1130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1475" y="2197332"/>
            <a:ext cx="355511" cy="1130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83760" y="1772816"/>
            <a:ext cx="2127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Левая фигурная скобка 21"/>
          <p:cNvSpPr/>
          <p:nvPr/>
        </p:nvSpPr>
        <p:spPr>
          <a:xfrm rot="16200000">
            <a:off x="4387787" y="962725"/>
            <a:ext cx="432048" cy="7740860"/>
          </a:xfrm>
          <a:prstGeom prst="leftBrac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93007" y="3356992"/>
            <a:ext cx="2527332" cy="119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59834" y="2077140"/>
            <a:ext cx="2310334" cy="101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3110501"/>
            <a:ext cx="1834145" cy="1524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724" t="10602" r="4556" b="3703"/>
          <a:stretch/>
        </p:blipFill>
        <p:spPr bwMode="auto">
          <a:xfrm>
            <a:off x="7308304" y="3331656"/>
            <a:ext cx="1872016" cy="1327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74600" y="5094867"/>
            <a:ext cx="2286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41525" y="4796417"/>
            <a:ext cx="5395649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2184895" y="4045714"/>
            <a:ext cx="5035680" cy="5760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58482" y="2468514"/>
            <a:ext cx="3749675" cy="104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702307" y="2492896"/>
            <a:ext cx="3726161" cy="102495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01886" y="1340768"/>
            <a:ext cx="8002562" cy="710632"/>
          </a:xfrm>
          <a:prstGeom prst="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2293" y="10102"/>
            <a:ext cx="5112568" cy="1143000"/>
          </a:xfrm>
        </p:spPr>
        <p:txBody>
          <a:bodyPr/>
          <a:lstStyle/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Расширение социокультурного пространства чтения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08520" y="-22094"/>
            <a:ext cx="1420813" cy="142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195736" y="14050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сетевого сообщества Лицея «Читающие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ВКонтакте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3569" y="2505670"/>
            <a:ext cx="37981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аннотаций прочитанных книг на уроках литературы и курсах внеурочной деятельности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6016" y="2607405"/>
            <a:ext cx="360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Отзывы учащихся и родителей о прочитанных книгах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16453" y="4149080"/>
            <a:ext cx="50149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акции «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Repost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интересная книга»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12676" y="4859868"/>
            <a:ext cx="5424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акции «</a:t>
            </a:r>
            <a:r>
              <a:rPr 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 hack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со смыслом»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трелка вверх 12"/>
          <p:cNvSpPr/>
          <p:nvPr/>
        </p:nvSpPr>
        <p:spPr>
          <a:xfrm>
            <a:off x="2438637" y="2132856"/>
            <a:ext cx="144016" cy="33565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33440" y="2103389"/>
            <a:ext cx="20796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Стрелка вниз 13"/>
          <p:cNvSpPr/>
          <p:nvPr/>
        </p:nvSpPr>
        <p:spPr>
          <a:xfrm>
            <a:off x="4428468" y="3645024"/>
            <a:ext cx="23001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3575" y="5425138"/>
            <a:ext cx="2177436" cy="1224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76666" y="102756"/>
            <a:ext cx="1883934" cy="1177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3552" y="4035113"/>
            <a:ext cx="1259124" cy="661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2454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07758" y="1869932"/>
            <a:ext cx="3568840" cy="743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762829" y="1890192"/>
            <a:ext cx="3276363" cy="7315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2293" y="10102"/>
            <a:ext cx="5112568" cy="1143000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/>
                <a:ea typeface="Times New Roman"/>
              </a:rPr>
              <a:t>Прогнозируемые результаты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08520" y="-22094"/>
            <a:ext cx="1420813" cy="142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08713" y="1967322"/>
            <a:ext cx="35752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читательской активности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07757" y="2031517"/>
            <a:ext cx="35086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образования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5507" y="4612823"/>
            <a:ext cx="1609833" cy="590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Стрелка вниз 20"/>
          <p:cNvSpPr/>
          <p:nvPr/>
        </p:nvSpPr>
        <p:spPr>
          <a:xfrm rot="16200000">
            <a:off x="4282469" y="2099574"/>
            <a:ext cx="23001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786225" y="2832804"/>
            <a:ext cx="4385235" cy="5760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86225" y="2766769"/>
            <a:ext cx="4248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количества читающих обучающихся и семей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70611" y="3643555"/>
            <a:ext cx="4377453" cy="5760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827584" y="3731464"/>
            <a:ext cx="4320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Расширится спектр оказываемых услуг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lim-english.com/uploads/images/all/icon-1691282_640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70606" y="3562787"/>
            <a:ext cx="771859" cy="771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im0-tub-ru.yandex.net/i?id=e6f4c17eaac217ed4d78ccb5435417aa-l&amp;n=13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98298" y="3526016"/>
            <a:ext cx="787964" cy="808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Стрелка вниз 28"/>
          <p:cNvSpPr/>
          <p:nvPr/>
        </p:nvSpPr>
        <p:spPr>
          <a:xfrm rot="16200000">
            <a:off x="5429101" y="3780259"/>
            <a:ext cx="23001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511965" y="4597334"/>
            <a:ext cx="4864633" cy="5760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635896" y="4700700"/>
            <a:ext cx="46605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Расширятся коммуникативные возможности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2" name="Picture 8" descr="https://im0-tub-ru.yandex.net/i?id=3a9d4753f74f33b519e7bf3c4c3ba7f3-l&amp;n=13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83637" y="115423"/>
            <a:ext cx="2292440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Стрелка вниз 33"/>
          <p:cNvSpPr/>
          <p:nvPr/>
        </p:nvSpPr>
        <p:spPr>
          <a:xfrm rot="16200000">
            <a:off x="2863835" y="4744019"/>
            <a:ext cx="23001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791177" y="5445224"/>
            <a:ext cx="5232799" cy="5760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883515" y="5548590"/>
            <a:ext cx="50826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Появятся новые возможности для детей с ОВЗ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6" name="Picture 12" descr="https://im0-tub-ru.yandex.net/i?id=60f69e5a56b072cf8881bb4799672c35-l&amp;n=13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10568" y="5316693"/>
            <a:ext cx="864096" cy="83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s://im0-tub-ru.yandex.net/i?id=7aae9a502aea12863c19eca60dfd49ae-l&amp;n=13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23976" y="2709946"/>
            <a:ext cx="1267322" cy="821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s://im0-tub-ru.yandex.net/i?id=f58af69f2c813aca320139192d4ee865-l&amp;n=13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39252" y="2670565"/>
            <a:ext cx="937346" cy="1130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s://im0-tub-ru.yandex.net/i?id=3d74305cec547c5c74d4129590f17878-l&amp;n=13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00950" y="5229200"/>
            <a:ext cx="858212" cy="858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7390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468313" y="2894013"/>
            <a:ext cx="8194675" cy="14398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300" b="1" dirty="0">
                <a:solidFill>
                  <a:srgbClr val="C0504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Научно-прикладной проект</a:t>
            </a:r>
          </a:p>
          <a:p>
            <a:pPr algn="ctr">
              <a:defRPr/>
            </a:pPr>
            <a:r>
              <a:rPr lang="ru-RU" sz="2300" b="1" dirty="0" smtClean="0">
                <a:solidFill>
                  <a:srgbClr val="632523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300" b="1" dirty="0">
                <a:solidFill>
                  <a:srgbClr val="632523"/>
                </a:solidFill>
                <a:latin typeface="Times New Roman" pitchFamily="18" charset="0"/>
                <a:cs typeface="Times New Roman" pitchFamily="18" charset="0"/>
              </a:rPr>
              <a:t>Чтение как базовая развивающая и образовательная </a:t>
            </a:r>
            <a:endParaRPr lang="ru-RU" sz="2300" b="1" dirty="0" smtClean="0">
              <a:solidFill>
                <a:srgbClr val="63252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300" b="1" dirty="0" smtClean="0">
                <a:solidFill>
                  <a:srgbClr val="632523"/>
                </a:solidFill>
                <a:latin typeface="Times New Roman" pitchFamily="18" charset="0"/>
                <a:cs typeface="Times New Roman" pitchFamily="18" charset="0"/>
              </a:rPr>
              <a:t>технология</a:t>
            </a:r>
            <a:r>
              <a:rPr lang="ru-RU" sz="2300" b="1" dirty="0">
                <a:solidFill>
                  <a:srgbClr val="632523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300" b="1" dirty="0" smtClean="0">
                <a:solidFill>
                  <a:srgbClr val="632523"/>
                </a:solidFill>
                <a:latin typeface="Times New Roman" pitchFamily="18" charset="0"/>
                <a:cs typeface="Times New Roman" pitchFamily="18" charset="0"/>
              </a:rPr>
              <a:t>современные </a:t>
            </a:r>
            <a:r>
              <a:rPr lang="ru-RU" sz="2300" b="1" dirty="0">
                <a:solidFill>
                  <a:srgbClr val="632523"/>
                </a:solidFill>
                <a:latin typeface="Times New Roman" pitchFamily="18" charset="0"/>
                <a:cs typeface="Times New Roman" pitchFamily="18" charset="0"/>
              </a:rPr>
              <a:t>подходы </a:t>
            </a:r>
            <a:endParaRPr lang="ru-RU" sz="2300" b="1" dirty="0" smtClean="0">
              <a:solidFill>
                <a:srgbClr val="63252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300" b="1" dirty="0" smtClean="0">
                <a:solidFill>
                  <a:srgbClr val="632523"/>
                </a:solidFill>
                <a:latin typeface="Times New Roman" pitchFamily="18" charset="0"/>
                <a:cs typeface="Times New Roman" pitchFamily="18" charset="0"/>
              </a:rPr>
              <a:t>к продвижению чтения»</a:t>
            </a:r>
            <a:endParaRPr lang="ru-RU" sz="2300" b="1" dirty="0">
              <a:solidFill>
                <a:srgbClr val="63252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06" descr="лого лицея-Recovered2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94675" y="0"/>
            <a:ext cx="93662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5" descr="слайд 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908050"/>
            <a:ext cx="9144000" cy="198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0" y="36512"/>
            <a:ext cx="9144000" cy="9080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Муниципальное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автономное общеобразовательное учреждение </a:t>
            </a:r>
          </a:p>
          <a:p>
            <a:pPr algn="ctr">
              <a:defRPr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«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Лицей №142 г. Челябинска»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576268" y="4941168"/>
            <a:ext cx="698151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Белоусов Александр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Олегович, </a:t>
            </a:r>
          </a:p>
          <a:p>
            <a:pPr algn="r">
              <a:defRPr/>
            </a:pP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МАОУ 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«Лицей №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142 г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Челябинска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r">
              <a:defRPr/>
            </a:pP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Надтоко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Галина Николаевна, </a:t>
            </a:r>
            <a:endParaRPr lang="ru-RU" sz="16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defRPr/>
            </a:pP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информационно-библиотечного центра </a:t>
            </a:r>
            <a:endParaRPr lang="ru-RU" sz="16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defRPr/>
            </a:pP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МАОУ «Лицей 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142 г.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Челябинска»</a:t>
            </a:r>
            <a:endParaRPr lang="ru-RU" sz="1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15" descr="лого лицея-Recovered2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496" y="95200"/>
            <a:ext cx="1029544" cy="10295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2584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1165</TotalTime>
  <Words>450</Words>
  <Application>Microsoft Office PowerPoint</Application>
  <PresentationFormat>Экран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Специальное оформление</vt:lpstr>
      <vt:lpstr>Презентация PowerPoint</vt:lpstr>
      <vt:lpstr>Презентация PowerPoint</vt:lpstr>
      <vt:lpstr>Создание вариативных условий для самостоятельной работы обучающихся с различными источниками информации</vt:lpstr>
      <vt:lpstr>Создание эффективных механизмов координации деятельности педагогических работников и сотрудников информационно-библиотечного центра, направленных на когнитивное развитие обучающихся посредством чтения</vt:lpstr>
      <vt:lpstr>Презентация PowerPoint</vt:lpstr>
      <vt:lpstr>Расширение социокультурного пространства чтения</vt:lpstr>
      <vt:lpstr>Прогнозируемые результаты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Логотип</dc:title>
  <dc:creator>Admin</dc:creator>
  <cp:lastModifiedBy>Бессарабов Александр Юрьевич</cp:lastModifiedBy>
  <cp:revision>69</cp:revision>
  <cp:lastPrinted>2019-03-26T15:51:13Z</cp:lastPrinted>
  <dcterms:created xsi:type="dcterms:W3CDTF">2011-12-13T19:04:59Z</dcterms:created>
  <dcterms:modified xsi:type="dcterms:W3CDTF">2019-04-04T08:46:57Z</dcterms:modified>
</cp:coreProperties>
</file>