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81" r:id="rId3"/>
    <p:sldId id="270" r:id="rId4"/>
    <p:sldId id="275" r:id="rId5"/>
    <p:sldId id="274" r:id="rId6"/>
    <p:sldId id="282" r:id="rId7"/>
    <p:sldId id="283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>
        <p:scale>
          <a:sx n="118" d="100"/>
          <a:sy n="118" d="100"/>
        </p:scale>
        <p:origin x="-341" y="15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6550496" cy="1872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Солодкова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Ивановна,</a:t>
            </a:r>
          </a:p>
          <a:p>
            <a:pPr>
              <a:spcBef>
                <a:spcPts val="0"/>
              </a:spcBef>
            </a:pP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проректор ГБУ ДПО ЧИППКРО, 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отличник просвещения Российской </a:t>
            </a: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</a:t>
            </a: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председателя УМО в сфере общего образования Челябинской области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6192688" cy="252028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педагога в условиях реагирования на вызовы социальной и педагогических сред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6552728" cy="576064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нормативными документами в сфере образования:</a:t>
            </a:r>
          </a:p>
          <a:p>
            <a:pPr algn="just">
              <a:spcBef>
                <a:spcPts val="0"/>
              </a:spcBef>
            </a:pPr>
            <a: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Приказ Минтруда России от 18.10.2013 № 544н </a:t>
            </a:r>
            <a:b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)»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b="1" spc="-8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России </a:t>
            </a: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января 2017 г. N </a:t>
            </a: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10н </a:t>
            </a:r>
            <a:r>
              <a:rPr lang="ru-RU" sz="2000" b="1" dirty="0">
                <a:ea typeface="Times New Roman"/>
                <a:cs typeface="Calibri"/>
              </a:rPr>
              <a:t> </a:t>
            </a:r>
            <a: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 утверждении </a:t>
            </a: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профессионального стандарта «Специалист </a:t>
            </a:r>
            <a: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области </a:t>
            </a: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воспитания» (педагог-библиотекарь, </a:t>
            </a:r>
            <a:r>
              <a:rPr lang="ru-RU" b="1" spc="-8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тьютор</a:t>
            </a: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b="1" spc="-8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b="1" spc="-80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Постановление </a:t>
            </a:r>
            <a:r>
              <a:rPr lang="ru-RU" b="1" spc="-8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Правительства Российской Федерации от 26 декабря 2017 г. N 1642 «Об утверждении государственной программы Российской Федерации «Развитие образования</a:t>
            </a:r>
            <a:r>
              <a:rPr lang="ru-RU" b="1" spc="-8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/>
              </a:rPr>
              <a:t>Приоритетный проект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«Создание </a:t>
            </a:r>
            <a:r>
              <a:rPr lang="ru-RU" dirty="0">
                <a:solidFill>
                  <a:schemeClr val="tx1"/>
                </a:solidFill>
                <a:latin typeface="Arial"/>
              </a:rPr>
              <a:t>современной образовательной среды для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школьников» (ведомственная </a:t>
            </a:r>
            <a:r>
              <a:rPr lang="ru-RU" dirty="0">
                <a:solidFill>
                  <a:schemeClr val="tx1"/>
                </a:solidFill>
                <a:latin typeface="Arial"/>
              </a:rPr>
              <a:t>целевая программа "Российская электронная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школа» - завершенный курс </a:t>
            </a:r>
            <a:r>
              <a:rPr lang="ru-RU" dirty="0">
                <a:solidFill>
                  <a:schemeClr val="tx1"/>
                </a:solidFill>
                <a:latin typeface="Arial"/>
              </a:rPr>
              <a:t>интерактивных </a:t>
            </a:r>
            <a:r>
              <a:rPr lang="ru-RU" dirty="0" err="1">
                <a:solidFill>
                  <a:schemeClr val="tx1"/>
                </a:solidFill>
                <a:latin typeface="Arial"/>
              </a:rPr>
              <a:t>видеоуроков</a:t>
            </a:r>
            <a:r>
              <a:rPr lang="ru-RU" dirty="0">
                <a:solidFill>
                  <a:schemeClr val="tx1"/>
                </a:solidFill>
                <a:latin typeface="Arial"/>
              </a:rPr>
              <a:t> по всей совокупности общеобразовательных учебных предметов, полностью соответствующего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ФГОС)</a:t>
            </a:r>
            <a:endParaRPr lang="ru-RU" dirty="0">
              <a:solidFill>
                <a:schemeClr val="tx1"/>
              </a:solidFill>
              <a:latin typeface="Arial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/>
              </a:rPr>
              <a:t>Цель 3 программы: онлайн-образование, которое характеризуется </a:t>
            </a:r>
            <a:r>
              <a:rPr lang="ru-RU" dirty="0">
                <a:solidFill>
                  <a:schemeClr val="tx1"/>
                </a:solidFill>
                <a:latin typeface="Arial"/>
              </a:rPr>
              <a:t>увеличением численности прошедших обучение на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онлайн-курсах: </a:t>
            </a:r>
            <a:r>
              <a:rPr lang="ru-RU" dirty="0">
                <a:solidFill>
                  <a:schemeClr val="tx1"/>
                </a:solidFill>
                <a:latin typeface="Arial"/>
              </a:rPr>
              <a:t>в 2018 году не менее 1525,5 тыс. человек (в том числе учащихся общеобразовательных организаций - 600 тыс.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человек), в </a:t>
            </a:r>
            <a:r>
              <a:rPr lang="ru-RU" dirty="0">
                <a:solidFill>
                  <a:schemeClr val="tx1"/>
                </a:solidFill>
                <a:latin typeface="Arial"/>
              </a:rPr>
              <a:t>2020 году - 6010 тыс. человек (в том числе учащихся общеобразовательных организаций - 2900 тыс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.) </a:t>
            </a:r>
          </a:p>
          <a:p>
            <a:pPr algn="l"/>
            <a:endParaRPr lang="ru-RU" dirty="0">
              <a:latin typeface="Arial"/>
            </a:endParaRPr>
          </a:p>
          <a:p>
            <a:pPr algn="just">
              <a:spcBef>
                <a:spcPts val="0"/>
              </a:spcBef>
            </a:pPr>
            <a:endParaRPr lang="ru-RU" b="1" spc="-8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b="1" spc="-8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408712" cy="57606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педагога в условиях реагирования на вызовы социальной и педагогических сред</a:t>
            </a:r>
          </a:p>
        </p:txBody>
      </p:sp>
    </p:spTree>
    <p:extLst>
      <p:ext uri="{BB962C8B-B14F-4D97-AF65-F5344CB8AC3E}">
        <p14:creationId xmlns:p14="http://schemas.microsoft.com/office/powerpoint/2010/main" val="42652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=""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2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=""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612291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=""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педагогами:</a:t>
            </a:r>
          </a:p>
          <a:p>
            <a:pPr algn="r"/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предметными компетенциями</a:t>
            </a:r>
          </a:p>
          <a:p>
            <a:pPr algn="r"/>
            <a:r>
              <a:rPr lang="ru-RU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методическими компетенциями</a:t>
            </a:r>
          </a:p>
          <a:p>
            <a:pPr algn="r"/>
            <a:r>
              <a:rPr lang="ru-RU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психолого-педагогическими компетенциями</a:t>
            </a:r>
          </a:p>
          <a:p>
            <a:pPr algn="r"/>
            <a:r>
              <a:rPr lang="ru-RU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коммуникативными компетенциями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21">
            <a:extLst>
              <a:ext uri="{FF2B5EF4-FFF2-40B4-BE49-F238E27FC236}">
                <a16:creationId xmlns=""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=""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НСУР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(НАЦИОНАЛЬНАЯ СИСТЕМА УЧИТЕЛЬСКОГО РОСТА)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565246AC-CC2E-4B5A-B362-1807E189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67" y="2348880"/>
            <a:ext cx="7416824" cy="22206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ru-RU" sz="4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РЕФЕРЕНТНА ЛИЧНОСТЬ ПЕДАГОГА В УСЛОВИЯХ ЦИФРОВОГО ОБРАЗОВАНИЯ?</a:t>
            </a:r>
            <a:endParaRPr lang="en-US" sz="40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73E17D77-A135-4DF7-B940-EF240AB5A9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4"/>
          <a:stretch/>
        </p:blipFill>
        <p:spPr bwMode="auto">
          <a:xfrm>
            <a:off x="7092280" y="2130953"/>
            <a:ext cx="2051718" cy="2551968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035" y="476672"/>
            <a:ext cx="48109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2031"/>
            <a:ext cx="3832524" cy="182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3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374441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</a:t>
            </a:r>
            <a:r>
              <a:rPr lang="ru-RU" sz="16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18.10.2013 № 544н </a:t>
            </a:r>
            <a:r>
              <a:rPr lang="ru-RU" sz="16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16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 (фрагмент)</a:t>
            </a:r>
            <a:endParaRPr lang="ru-RU" sz="1600" b="1" spc="-8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171043"/>
              </p:ext>
            </p:extLst>
          </p:nvPr>
        </p:nvGraphicFramePr>
        <p:xfrm>
          <a:off x="251520" y="1556792"/>
          <a:ext cx="8424936" cy="5059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12168"/>
                <a:gridCol w="3672408"/>
                <a:gridCol w="3240360"/>
              </a:tblGrid>
              <a:tr h="2862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Компетентность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7112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деятельности</a:t>
                      </a:r>
                      <a:endParaRPr lang="ru-RU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формирование универсальных учебных действий;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формирование мотивации к обучению;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взаимодействие с другими специалистами;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92006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</a:t>
                      </a:r>
                      <a:r>
                        <a:rPr lang="ru-RU" sz="1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применять психолого-педагогических технологии (в том числе инклюзивных), необходимые для адресной работы с различными контингентами учащихся;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использовать психологические подходы: культурно-исторический, деятельностный и развивающий;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осуществлять (совместно с психологом и другими специалистами) психолого-педагогическое сопровождение основных общеобразовательных программ;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владеть стандартизированными методами психодиагностики личностных характеристик и возрастных особенностей обучающихся;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общаться с детьми, признавать их достоинство, понимая и принимая их;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устанавливать контакты с обучающимися разного возраста и их родителями (законными представителями), другими педагогическими и иными работниками;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реагировать на непосредственные по форме обращения детей к учителю и распознавать за ними серьезные личные проблемы;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владеть технологиями диагностики причин конфликтных ситуаций, их профилактики и разрешения;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7112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 </a:t>
                      </a:r>
                      <a:endParaRPr lang="ru-RU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 основные закономерности возрастного развития, стадии и кризисы развития,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основы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психодидактики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поликультурного образования, закономерностей поведения в социальных сетях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60648"/>
            <a:ext cx="48109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3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6864" cy="5767536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1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аспекты </a:t>
            </a:r>
            <a:br>
              <a:rPr lang="ru-RU" altLang="ru-RU" sz="31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специалистов в области воспитания</a:t>
            </a:r>
            <a:br>
              <a:rPr lang="ru-RU" altLang="ru-RU" sz="31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u="sng" dirty="0" smtClean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b="1" u="sng" dirty="0" smtClean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b="1" u="sng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Педагог-библиотекарь</a:t>
            </a:r>
            <a:r>
              <a:rPr lang="ru-RU" altLang="ru-RU" sz="2000" b="1" u="sng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b="1" u="sng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b="1" u="sng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b="1" u="sng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b="1" u="sng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Трудовая функция: </a:t>
            </a: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проведение мероприятий по воспитанию у обучающихся информационной культуры</a:t>
            </a:r>
            <a:b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b="1" u="sng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Трудовые </a:t>
            </a:r>
            <a:r>
              <a:rPr lang="ru-RU" altLang="ru-RU" sz="2000" b="1" u="sng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действия: </a:t>
            </a:r>
            <a:br>
              <a:rPr lang="ru-RU" altLang="ru-RU" sz="2000" b="1" u="sng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проектирование и реализация социально-педагогических программ воспитания у обучающихся информационной </a:t>
            </a:r>
            <a: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культуры;</a:t>
            </a: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 информационно-методическая поддержка реализации образовательных программ общего образования </a:t>
            </a:r>
            <a: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и воспитания обучающихся;</a:t>
            </a: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проведение занятий по формированию сознательного и ответственного информационного поведения </a:t>
            </a:r>
            <a:r>
              <a:rPr lang="ru-RU" altLang="ru-RU" sz="20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обучающихся;</a:t>
            </a: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реализация мероприятий по обеспечению информационной безопасности обучающихся в образовательной организации</a:t>
            </a:r>
            <a:br>
              <a:rPr lang="ru-RU" altLang="ru-RU" sz="2000" dirty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16824" cy="5767536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1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аспекты </a:t>
            </a:r>
            <a:br>
              <a:rPr lang="ru-RU" altLang="ru-RU" sz="31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специалистов в области воспитания</a:t>
            </a:r>
            <a:r>
              <a:rPr lang="ru-RU" altLang="ru-RU" sz="2400" b="1" dirty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altLang="ru-RU" sz="1950" b="1" u="sng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altLang="ru-RU" sz="1950" b="1" u="sng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1950" b="1" u="sng" dirty="0" smtClean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>Тьютор </a:t>
            </a:r>
            <a:br>
              <a:rPr lang="ru-RU" altLang="ru-RU" sz="1950" b="1" u="sng" dirty="0" smtClean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1950" b="1" u="sng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altLang="ru-RU" sz="1950" b="1" u="sng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1950" b="1" u="sng" dirty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</a:t>
            </a:r>
            <a:r>
              <a:rPr lang="ru-RU" altLang="ru-RU" sz="1950" b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функции</a:t>
            </a:r>
            <a:br>
              <a:rPr lang="ru-RU" altLang="ru-RU" sz="1950" b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1950" b="1" u="sng" dirty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1950" b="1" u="sng" dirty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>Педагогическое сопровождение реализации обучающимися, включая обучающихся с ограниченными возможностями здоровья (ОВЗ) и инвалидностью, индивидуальных образовательных маршрутов, </a:t>
            </a:r>
            <a:r>
              <a:rPr lang="ru-RU" altLang="ru-RU" sz="1950" dirty="0" smtClean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>проектов</a:t>
            </a:r>
            <a:br>
              <a:rPr lang="ru-RU" altLang="ru-RU" sz="1950" dirty="0" smtClean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>Организация образовательной среды для реализации обучающимися, включая обучающихся с ОВЗ и инвалидностью, индивидуальных образовательных маршрутов, </a:t>
            </a:r>
            <a:r>
              <a:rPr lang="ru-RU" altLang="ru-RU" sz="1950" dirty="0" smtClean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>проектов</a:t>
            </a:r>
            <a:br>
              <a:rPr lang="ru-RU" altLang="ru-RU" sz="1950" dirty="0" smtClean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  <a:t>Организационно-методическое обеспечение реализации обучающимися, включая обучающихся с ОВЗ и инвалидностью, индивидуальных образовательных маршрутов, проектов</a:t>
            </a:r>
            <a:br>
              <a:rPr lang="ru-RU" altLang="ru-RU" sz="1950" dirty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altLang="ru-RU" sz="2000" dirty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altLang="ru-RU" sz="2000" dirty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6550496" cy="1872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Солодкова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Ивановна,</a:t>
            </a:r>
          </a:p>
          <a:p>
            <a:pPr>
              <a:spcBef>
                <a:spcPts val="0"/>
              </a:spcBef>
            </a:pP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проректор ГБУ ДПО ЧИППКРО, 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отличник просвещения Российской </a:t>
            </a: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</a:t>
            </a:r>
            <a:r>
              <a:rPr lang="ru-RU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председателя УМО в сфере общего образования Челябинской области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6192688" cy="252028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педагога в условиях реагирования на вызовы социальной и педагогических сред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694</TotalTime>
  <Words>310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Составная</vt:lpstr>
      <vt:lpstr>Миссия педагога в условиях реагирования на вызовы социальной и педагогических сред</vt:lpstr>
      <vt:lpstr>Миссия педагога в условиях реагирования на вызовы социальной и педагогических сред</vt:lpstr>
      <vt:lpstr>НАСКОЛЬКО РЕФЕРЕНТНА ЛИЧНОСТЬ ПЕДАГОГА В УСЛОВИЯХ ЦИФРОВОГО ОБРАЗОВАНИЯ?</vt:lpstr>
      <vt:lpstr>Приказ Минтруда России от 18.10.2013 № 544н 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 (фрагмент)</vt:lpstr>
      <vt:lpstr>Инновационные аспекты  работы специалистов в области воспитания  Педагог-библиотекарь  Трудовая функция: проведение мероприятий по воспитанию у обучающихся информационной культуры  Трудовые действия:  проектирование и реализация социально-педагогических программ воспитания у обучающихся информационной культуры;  информационно-методическая поддержка реализации образовательных программ общего образования  и воспитания обучающихся; проведение занятий по формированию сознательного и ответственного информационного поведения обучающихся; реализация мероприятий по обеспечению информационной безопасности обучающихся в образовательной организации </vt:lpstr>
      <vt:lpstr>Инновационные аспекты  работы специалистов в области воспитания  Тьютор   Трудовые функции  Педагогическое сопровождение реализации обучающимися, включая обучающихся с ограниченными возможностями здоровья (ОВЗ) и инвалидностью, индивидуальных образовательных маршрутов, проектов  Организация образовательной среды для реализации обучающимися, включая обучающихся с ОВЗ и инвалидностью, индивидуальных образовательных маршрутов, проектов  Организационно-методическое обеспечение реализации обучающимися, включая обучающихся с ОВЗ и инвалидностью, индивидуальных образовательных маршрутов, проектов  </vt:lpstr>
      <vt:lpstr>Миссия педагога в условиях реагирования на вызовы социальной и педагогических сред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Концепции психологического сопровождения введения ФГОС общего образования в Челябинской области на период до 2020 года</dc:title>
  <dc:creator>Анна В. Ильина</dc:creator>
  <cp:lastModifiedBy>Галина В. Серебренникова</cp:lastModifiedBy>
  <cp:revision>68</cp:revision>
  <cp:lastPrinted>2018-06-06T09:58:09Z</cp:lastPrinted>
  <dcterms:modified xsi:type="dcterms:W3CDTF">2018-10-16T05:16:55Z</dcterms:modified>
</cp:coreProperties>
</file>