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sldIdLst>
    <p:sldId id="256" r:id="rId2"/>
    <p:sldId id="276" r:id="rId3"/>
    <p:sldId id="277" r:id="rId4"/>
    <p:sldId id="257" r:id="rId5"/>
    <p:sldId id="278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83" r:id="rId20"/>
    <p:sldId id="285" r:id="rId21"/>
    <p:sldId id="286" r:id="rId22"/>
    <p:sldId id="287" r:id="rId23"/>
    <p:sldId id="292" r:id="rId24"/>
    <p:sldId id="289" r:id="rId25"/>
    <p:sldId id="271" r:id="rId26"/>
    <p:sldId id="272" r:id="rId27"/>
    <p:sldId id="279" r:id="rId28"/>
    <p:sldId id="280" r:id="rId29"/>
    <p:sldId id="291" r:id="rId30"/>
    <p:sldId id="288" r:id="rId31"/>
    <p:sldId id="258" r:id="rId32"/>
    <p:sldId id="290" r:id="rId33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1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A9AF6A7-CD22-4247-BD30-7FC5E258F288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B0CE1237-482D-4690-9648-3BCCE558A1D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>
            <a:extLst>
              <a:ext uri="{FF2B5EF4-FFF2-40B4-BE49-F238E27FC236}">
                <a16:creationId xmlns:a16="http://schemas.microsoft.com/office/drawing/2014/main" id="{CB790DA5-F762-422A-84E7-5E0279C21E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>
            <a:extLst>
              <a:ext uri="{FF2B5EF4-FFF2-40B4-BE49-F238E27FC236}">
                <a16:creationId xmlns:a16="http://schemas.microsoft.com/office/drawing/2014/main" id="{7C516589-BD3F-45AD-8B3A-0F2E4A44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>
            <a:extLst>
              <a:ext uri="{FF2B5EF4-FFF2-40B4-BE49-F238E27FC236}">
                <a16:creationId xmlns:a16="http://schemas.microsoft.com/office/drawing/2014/main" id="{7D69CA6A-A306-4F27-B91F-2E53506E2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468276-DDB5-41FA-8BC1-2D85A6A379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151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>
            <a:extLst>
              <a:ext uri="{FF2B5EF4-FFF2-40B4-BE49-F238E27FC236}">
                <a16:creationId xmlns:a16="http://schemas.microsoft.com/office/drawing/2014/main" id="{3B1C9363-074C-4A08-871F-DC859F18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id="{C65AB73D-966E-4530-9583-76DA7707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BB1A0F0C-7FC5-4F43-B3FD-D98F4573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BD74BD-B057-4120-A0BB-488A36AFA4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6618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3846FA-D26D-494A-B877-1563E63C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41AF76-8833-40D9-877E-D05EEA438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825C76-8064-419F-A263-3D75528F3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A6335220-96AE-469C-8069-1A57450D6C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1315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>
            <a:extLst>
              <a:ext uri="{FF2B5EF4-FFF2-40B4-BE49-F238E27FC236}">
                <a16:creationId xmlns:a16="http://schemas.microsoft.com/office/drawing/2014/main" id="{15D89C69-2A9D-49B1-BB1D-080177F95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id="{B87D3ABC-7C4D-493F-ABB9-7ED6C5753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86DA4121-351B-4FC2-82AB-28C84CF1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64596-A961-40E5-B668-AC803691D5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6ABFEF-6E29-472A-8034-53C90A10F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C25C17-BDC5-4B39-BFF9-4A3D82651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4D245A-482D-4A3A-A522-CE2D0050E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151F1D5F-0718-4168-9072-35E8C09A2E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6502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>
            <a:extLst>
              <a:ext uri="{FF2B5EF4-FFF2-40B4-BE49-F238E27FC236}">
                <a16:creationId xmlns:a16="http://schemas.microsoft.com/office/drawing/2014/main" id="{14E45EF4-AC87-4D26-BA96-F5C14C147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107B60CC-D566-402E-9692-DDD28CCAC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>
            <a:extLst>
              <a:ext uri="{FF2B5EF4-FFF2-40B4-BE49-F238E27FC236}">
                <a16:creationId xmlns:a16="http://schemas.microsoft.com/office/drawing/2014/main" id="{B2FB255B-1C39-4C75-A92F-AF9462928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38D00-7A18-4618-8435-9F9950A731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0299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>
            <a:extLst>
              <a:ext uri="{FF2B5EF4-FFF2-40B4-BE49-F238E27FC236}">
                <a16:creationId xmlns:a16="http://schemas.microsoft.com/office/drawing/2014/main" id="{D5841E50-F4F0-4B69-ADEB-083C79C0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id="{CC3AA0C7-96C1-4A2C-9A34-9B71CCACE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>
            <a:extLst>
              <a:ext uri="{FF2B5EF4-FFF2-40B4-BE49-F238E27FC236}">
                <a16:creationId xmlns:a16="http://schemas.microsoft.com/office/drawing/2014/main" id="{17BC9C61-1B4C-4D6A-80FA-82DB48C2F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3D2B4-221C-48CA-B714-F85167AC9D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897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>
            <a:extLst>
              <a:ext uri="{FF2B5EF4-FFF2-40B4-BE49-F238E27FC236}">
                <a16:creationId xmlns:a16="http://schemas.microsoft.com/office/drawing/2014/main" id="{6BD11B0A-A216-4C71-9C6C-0FA36DFFA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EBB013A-69B0-4E86-BB71-2EB3E6B8A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>
            <a:extLst>
              <a:ext uri="{FF2B5EF4-FFF2-40B4-BE49-F238E27FC236}">
                <a16:creationId xmlns:a16="http://schemas.microsoft.com/office/drawing/2014/main" id="{C039E311-3532-43FD-9409-72A0439B4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C3891-BABC-4E11-90AE-23E6BB60ED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0613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>
            <a:extLst>
              <a:ext uri="{FF2B5EF4-FFF2-40B4-BE49-F238E27FC236}">
                <a16:creationId xmlns:a16="http://schemas.microsoft.com/office/drawing/2014/main" id="{53787195-C57E-4A5F-B3CB-7F3B066F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>
            <a:extLst>
              <a:ext uri="{FF2B5EF4-FFF2-40B4-BE49-F238E27FC236}">
                <a16:creationId xmlns:a16="http://schemas.microsoft.com/office/drawing/2014/main" id="{FE1D1879-D927-4535-ABFF-42C773CF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>
            <a:extLst>
              <a:ext uri="{FF2B5EF4-FFF2-40B4-BE49-F238E27FC236}">
                <a16:creationId xmlns:a16="http://schemas.microsoft.com/office/drawing/2014/main" id="{3B61D567-F71B-4921-ACC0-603544CB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21B7F-8782-407E-A388-7EB1829CA3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961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>
            <a:extLst>
              <a:ext uri="{FF2B5EF4-FFF2-40B4-BE49-F238E27FC236}">
                <a16:creationId xmlns:a16="http://schemas.microsoft.com/office/drawing/2014/main" id="{0D318A74-DB69-4E10-B031-F02AEBB08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9F86F2D3-7F9F-4AD9-8B4F-1AF684BF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>
            <a:extLst>
              <a:ext uri="{FF2B5EF4-FFF2-40B4-BE49-F238E27FC236}">
                <a16:creationId xmlns:a16="http://schemas.microsoft.com/office/drawing/2014/main" id="{C8BA1A94-6018-4692-83D1-6FB31EB4E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63231-E6B3-46CE-9DE5-BC6839D0AF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016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2E143D0-C50F-4990-B806-DD724A8E0403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066EAC2-E4BC-490B-81A7-3D5C2F9F01C2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0EF2C015-63A4-48DF-8047-A1136E58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id="{616B7FDE-EA4F-4B48-95A4-8EFE16BC6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79963480-64C7-47C1-A453-6400530DA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3B2F9-AAA6-4368-9205-A33D743074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1513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F5EF8F4-B498-4F77-A289-080F5CB860B8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28B2A8B-008C-49F8-9D65-A1929E22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>
            <a:extLst>
              <a:ext uri="{FF2B5EF4-FFF2-40B4-BE49-F238E27FC236}">
                <a16:creationId xmlns:a16="http://schemas.microsoft.com/office/drawing/2014/main" id="{41E9B375-F876-4573-8E0B-3DC8309D2E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7" name="Дата 26">
            <a:extLst>
              <a:ext uri="{FF2B5EF4-FFF2-40B4-BE49-F238E27FC236}">
                <a16:creationId xmlns:a16="http://schemas.microsoft.com/office/drawing/2014/main" id="{3CDA8D72-09D1-4E66-8534-493E65B34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73105FD-9A44-4B6E-B998-37FB69B24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>
            <a:extLst>
              <a:ext uri="{FF2B5EF4-FFF2-40B4-BE49-F238E27FC236}">
                <a16:creationId xmlns:a16="http://schemas.microsoft.com/office/drawing/2014/main" id="{0C1131E6-6388-4342-8851-A95987741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fld id="{53D28689-4DDF-46F9-8C6C-4C267D6E2E1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3" r:id="rId2"/>
    <p:sldLayoutId id="2147483811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12" r:id="rId9"/>
    <p:sldLayoutId id="2147483809" r:id="rId10"/>
    <p:sldLayoutId id="21474838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anose="020B0603020202020204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>
            <a:extLst>
              <a:ext uri="{FF2B5EF4-FFF2-40B4-BE49-F238E27FC236}">
                <a16:creationId xmlns:a16="http://schemas.microsoft.com/office/drawing/2014/main" id="{AA7C819A-56E3-41A1-9B30-79098D3CAA8A}"/>
              </a:ext>
            </a:extLst>
          </p:cNvPr>
          <p:cNvSpPr txBox="1">
            <a:spLocks/>
          </p:cNvSpPr>
          <p:nvPr/>
        </p:nvSpPr>
        <p:spPr bwMode="auto">
          <a:xfrm>
            <a:off x="2771775" y="1196975"/>
            <a:ext cx="6192838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4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 ПО       ПРОФОРИЕНТАЦИИ </a:t>
            </a:r>
            <a:br>
              <a:rPr lang="ru-RU" altLang="ru-RU" sz="4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"Я И МИР ПРОФЕССИЙ"</a:t>
            </a:r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F4483E1D-7CAD-4CDF-82CE-729E53CEC0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333375"/>
            <a:ext cx="8172450" cy="5826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Я предпочитаю находиться на открытом воздухе, нежели в помещении.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- это то, что я знаю лучше всего.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Я предпочитаю участвовать в представлении, а не наблюдать за</a:t>
            </a:r>
            <a:b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ним.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спрашиваю совета при решении возникших проблем.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принимаю решения самостоятельно.  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Меня интересует природа.</a:t>
            </a:r>
          </a:p>
        </p:txBody>
      </p:sp>
      <p:pic>
        <p:nvPicPr>
          <p:cNvPr id="15363" name="Picture 4" descr="tn_work_020">
            <a:extLst>
              <a:ext uri="{FF2B5EF4-FFF2-40B4-BE49-F238E27FC236}">
                <a16:creationId xmlns:a16="http://schemas.microsoft.com/office/drawing/2014/main" id="{4BBE97A9-44DE-4AE1-9316-E6C2E4297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2133600"/>
            <a:ext cx="1938337" cy="295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>
            <a:extLst>
              <a:ext uri="{FF2B5EF4-FFF2-40B4-BE49-F238E27FC236}">
                <a16:creationId xmlns:a16="http://schemas.microsoft.com/office/drawing/2014/main" id="{C6006CBB-BD82-4B2A-90AB-24EA239EDE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7715250" cy="6092825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Мне нравятся домашние животные.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Мой почерк четкий и разборчивый.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хотел бы сделать политическую карьеру. 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Я веду дневник. 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предпочитаю работать самостоятельно. 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разбираю вещи, чтобы понять, как они устроены.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profession_074">
            <a:extLst>
              <a:ext uri="{FF2B5EF4-FFF2-40B4-BE49-F238E27FC236}">
                <a16:creationId xmlns:a16="http://schemas.microsoft.com/office/drawing/2014/main" id="{C7F31E4B-20E3-402A-9C54-8226CA237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318125"/>
            <a:ext cx="1619250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E0A3F0E5-A6C7-4B72-9B33-FA52C67CA9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76325"/>
            <a:ext cx="7643813" cy="48736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solidFill>
                  <a:srgbClr val="00B050"/>
                </a:solidFill>
                <a:latin typeface="Times New Roman" panose="02020603050405020304" pitchFamily="18" charset="0"/>
              </a:rPr>
              <a:t>Группа А.</a:t>
            </a:r>
            <a:r>
              <a:rPr lang="ru-RU" altLang="ru-RU" sz="2200" b="1">
                <a:latin typeface="Times New Roman" panose="02020603050405020304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>
                <a:latin typeface="Times New Roman" panose="02020603050405020304" pitchFamily="18" charset="0"/>
              </a:rPr>
              <a:t>Возможно, Вы умеете обращаться с инструментами, Вам нравится садоводство. Может быть, как раз сейчас Вы работаете над очередным проектом. Такие дарования нужны для многих профессий. Вы должны поближе познакомиться с теми профессиями, где нужно работать практически: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-Инженер-строитель	    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-Садовод-декоратор	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-Фермер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-Тренер   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-Строитель	</a:t>
            </a:r>
          </a:p>
          <a:p>
            <a:pPr marL="0" indent="0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-Ветеринар</a:t>
            </a:r>
          </a:p>
        </p:txBody>
      </p:sp>
      <p:pic>
        <p:nvPicPr>
          <p:cNvPr id="17412" name="Picture 4" descr="profession_095">
            <a:extLst>
              <a:ext uri="{FF2B5EF4-FFF2-40B4-BE49-F238E27FC236}">
                <a16:creationId xmlns:a16="http://schemas.microsoft.com/office/drawing/2014/main" id="{DD70C18A-7CCE-436A-BC0F-A8955225E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3713" y="0"/>
            <a:ext cx="2300287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3">
            <a:extLst>
              <a:ext uri="{FF2B5EF4-FFF2-40B4-BE49-F238E27FC236}">
                <a16:creationId xmlns:a16="http://schemas.microsoft.com/office/drawing/2014/main" id="{01E40387-CA65-48D2-AF81-6CDB5AEA1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2125"/>
            <a:ext cx="8640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>
            <a:extLst>
              <a:ext uri="{FF2B5EF4-FFF2-40B4-BE49-F238E27FC236}">
                <a16:creationId xmlns:a16="http://schemas.microsoft.com/office/drawing/2014/main" id="{F8D67F3F-D023-498F-B93D-CE4C3EC7B3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0038" y="333375"/>
            <a:ext cx="7715250" cy="572611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altLang="ru-RU" sz="2200" b="1">
                <a:solidFill>
                  <a:srgbClr val="00B050"/>
                </a:solidFill>
                <a:latin typeface="Times New Roman" pitchFamily="18" charset="0"/>
              </a:rPr>
              <a:t>Группа Б.  </a:t>
            </a:r>
            <a:br>
              <a:rPr lang="ru-RU" altLang="ru-RU" sz="2200">
                <a:latin typeface="Times New Roman" pitchFamily="18" charset="0"/>
              </a:rPr>
            </a:br>
            <a:r>
              <a:rPr lang="ru-RU" altLang="ru-RU" sz="2200">
                <a:latin typeface="Times New Roman" pitchFamily="18" charset="0"/>
              </a:rPr>
              <a:t> Решение математических задач представляет для Вас увлекательную, а не рутинную работу. Может быть, друзья обращаются к Вам за помощью на лабораторных занятиях или одалживают ваши конспекты, готовясь к экзамену. Вам может нравиться вести спортивную статистику, играть в  шашки или шахматы. С такими интересами Вам имеет смысл обратить внимание на профессии, требующие определенных организаторских способностей: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altLang="ru-RU" sz="220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>
                <a:latin typeface="Times New Roman" pitchFamily="18" charset="0"/>
              </a:rPr>
              <a:t>      </a:t>
            </a:r>
            <a:r>
              <a:rPr lang="ru-RU" altLang="ru-RU" sz="2200" b="1">
                <a:latin typeface="Times New Roman" pitchFamily="18" charset="0"/>
              </a:rPr>
              <a:t>-Программист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-Авиационный инженер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-Финансовый аналитик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-Медицинский техник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-Библиотекарь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-Бухгалтер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-Банкир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200">
              <a:solidFill>
                <a:srgbClr val="FF130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8435" name="Picture 4" descr="tn_work_095">
            <a:extLst>
              <a:ext uri="{FF2B5EF4-FFF2-40B4-BE49-F238E27FC236}">
                <a16:creationId xmlns:a16="http://schemas.microsoft.com/office/drawing/2014/main" id="{5CCB96E9-BB53-45B9-A4B1-42AC0EDD38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4149725"/>
            <a:ext cx="1143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>
            <a:extLst>
              <a:ext uri="{FF2B5EF4-FFF2-40B4-BE49-F238E27FC236}">
                <a16:creationId xmlns:a16="http://schemas.microsoft.com/office/drawing/2014/main" id="{BCBC90A3-DF25-4872-80FC-FBE87DA1CC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404813"/>
            <a:ext cx="7643812" cy="579755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200" b="1">
                <a:solidFill>
                  <a:srgbClr val="00B050"/>
                </a:solidFill>
                <a:latin typeface="Times New Roman" pitchFamily="18" charset="0"/>
              </a:rPr>
              <a:t>Группа В. 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>
                <a:solidFill>
                  <a:srgbClr val="00B050"/>
                </a:solidFill>
                <a:latin typeface="Times New Roman" pitchFamily="18" charset="0"/>
              </a:rPr>
              <a:t>   </a:t>
            </a:r>
            <a:r>
              <a:rPr lang="ru-RU" altLang="ru-RU" sz="2200">
                <a:latin typeface="Times New Roman" pitchFamily="18" charset="0"/>
              </a:rPr>
              <a:t>Вы, наверное, уже знаете, что способность убеждать людей составляет одну из Ваших сильных черт характера. Может быть, Вы - староста в классе, или один из тех, кого обычно делают ответственным за какое-либо классное мероприятие. Может быть, Вы такой человек, который, работая в коллективе, может перепоручить товарищам выполнить часть своей работы. С такими способностями у Вас есть шансы преуспеть в профессиях, где требуется руководить, убеждать, распоряжаться и давать указания: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altLang="ru-RU" sz="2200">
              <a:solidFill>
                <a:srgbClr val="FF130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-</a:t>
            </a:r>
            <a:r>
              <a:rPr lang="ru-RU" altLang="ru-RU" sz="2200" b="1">
                <a:latin typeface="Times New Roman" pitchFamily="18" charset="0"/>
              </a:rPr>
              <a:t>Предприниматель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 -Адвокат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 -Продавец 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 -Управляющий отелем 	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 -Директор школы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  -Специалист по работе с кадрами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  -Политик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altLang="ru-RU" sz="2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ru-RU" altLang="ru-RU" sz="2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5" descr="profession_097">
            <a:extLst>
              <a:ext uri="{FF2B5EF4-FFF2-40B4-BE49-F238E27FC236}">
                <a16:creationId xmlns:a16="http://schemas.microsoft.com/office/drawing/2014/main" id="{4478E538-5D08-40AB-A43C-F72904E5F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503863"/>
            <a:ext cx="161925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>
            <a:extLst>
              <a:ext uri="{FF2B5EF4-FFF2-40B4-BE49-F238E27FC236}">
                <a16:creationId xmlns:a16="http://schemas.microsoft.com/office/drawing/2014/main" id="{1E5737F9-CAA6-4FA9-B0F9-CAE5550ADE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260350"/>
            <a:ext cx="7643812" cy="5870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 b="1">
                <a:solidFill>
                  <a:srgbClr val="00B050"/>
                </a:solidFill>
                <a:latin typeface="Times New Roman" panose="02020603050405020304" pitchFamily="18" charset="0"/>
              </a:rPr>
              <a:t>Группа Г. </a:t>
            </a:r>
          </a:p>
          <a:p>
            <a:pPr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>
                <a:latin typeface="Times New Roman" panose="02020603050405020304" pitchFamily="18" charset="0"/>
              </a:rPr>
              <a:t>   Возможно, Вы часто принимаете добровольное участие в классных мероприятиях. Может быть, Вы работаете на общественных началах в Вашей школе. Возможно, Вы тратите массу времени на телефонные разговоры с друзьями. С такими интересами вам имеет смысл выбрать профессию, связанную с общением с людьми: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   -Учитель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   -Врач     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   -Рекламный агент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   -Репортер     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   -Соц. Работник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   -Начальник офиса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   -Медсестра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    -Психолог</a:t>
            </a:r>
          </a:p>
        </p:txBody>
      </p:sp>
      <p:pic>
        <p:nvPicPr>
          <p:cNvPr id="20484" name="Picture 4" descr="profession_029">
            <a:extLst>
              <a:ext uri="{FF2B5EF4-FFF2-40B4-BE49-F238E27FC236}">
                <a16:creationId xmlns:a16="http://schemas.microsoft.com/office/drawing/2014/main" id="{176AD916-85F1-4C1D-9D6C-4223A2A123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588" y="4724400"/>
            <a:ext cx="949325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8B9883B5-F995-4004-9C71-C9CC5F3B85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404813"/>
            <a:ext cx="7715250" cy="5726112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ru-RU" altLang="ru-RU" sz="2200" b="1">
                <a:solidFill>
                  <a:srgbClr val="00B050"/>
                </a:solidFill>
                <a:latin typeface="Times New Roman" pitchFamily="18" charset="0"/>
              </a:rPr>
              <a:t>Группа Д.</a:t>
            </a:r>
          </a:p>
          <a:p>
            <a:pPr algn="just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r>
              <a:rPr lang="ru-RU" altLang="ru-RU" sz="2200">
                <a:latin typeface="Times New Roman" pitchFamily="18" charset="0"/>
              </a:rPr>
              <a:t>Может оказаться, что Вам нравится рассказывать анекдоты и забавные истории. Вероятно, Вам нравится читать и мечтать при этом. Возможно, друзья обращаются к вам с просьбами помочь в выборе одежды или придумать поздравление ко дню рождения. С такими задатками и интересами Вы можете подумать о профессии, в которой важны творчество и оригинальность:</a:t>
            </a:r>
          </a:p>
          <a:p>
            <a:pPr algn="just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ru-RU" altLang="ru-RU" sz="22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-</a:t>
            </a:r>
            <a:r>
              <a:rPr lang="ru-RU" altLang="ru-RU" sz="2200" b="1">
                <a:latin typeface="Times New Roman" pitchFamily="18" charset="0"/>
              </a:rPr>
              <a:t>Актер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-Художник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-Музыкант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-Писатель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-Дизайнер	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-Архитектор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-Фотограф	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  <a:defRPr/>
            </a:pPr>
            <a:r>
              <a:rPr lang="ru-RU" altLang="ru-RU" sz="2200" b="1">
                <a:latin typeface="Times New Roman" pitchFamily="18" charset="0"/>
              </a:rPr>
              <a:t>      -Хореограф</a:t>
            </a:r>
          </a:p>
        </p:txBody>
      </p:sp>
      <p:pic>
        <p:nvPicPr>
          <p:cNvPr id="21507" name="Picture 4" descr="profession_099">
            <a:extLst>
              <a:ext uri="{FF2B5EF4-FFF2-40B4-BE49-F238E27FC236}">
                <a16:creationId xmlns:a16="http://schemas.microsoft.com/office/drawing/2014/main" id="{385C14D1-FEDA-4866-88C8-0F0C539AA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1425" y="4652963"/>
            <a:ext cx="1552575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04DCD601-F9F2-481A-8826-C72DFBD3BD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549275"/>
            <a:ext cx="7643813" cy="57975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solidFill>
                  <a:srgbClr val="00B050"/>
                </a:solidFill>
                <a:latin typeface="Times New Roman" panose="02020603050405020304" pitchFamily="18" charset="0"/>
              </a:rPr>
              <a:t>Группа Е. </a:t>
            </a:r>
          </a:p>
          <a:p>
            <a:pPr marL="0" indent="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>
                <a:latin typeface="Times New Roman" panose="02020603050405020304" pitchFamily="18" charset="0"/>
              </a:rPr>
              <a:t>Возможно, Вам нравится биология. Может быть, Ваша любознательность заставляет Вас постоянно искать ключи к разгадке стоящих перед Вами задач. Может быть, Вам нравится бывать в новых местах, узнавать новые для себя вещи. С такими интересами Вы, вероятно, захотите выбрать профессию, где требуются аналитические способности:</a:t>
            </a:r>
          </a:p>
          <a:p>
            <a:pPr marL="0" indent="0" algn="just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20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200">
                <a:latin typeface="Times New Roman" panose="02020603050405020304" pitchFamily="18" charset="0"/>
              </a:rPr>
              <a:t>    </a:t>
            </a:r>
            <a:r>
              <a:rPr lang="ru-RU" altLang="ru-RU" sz="2200" b="1">
                <a:latin typeface="Times New Roman" panose="02020603050405020304" pitchFamily="18" charset="0"/>
              </a:rPr>
              <a:t>-Ученый-естествоиспытатель</a:t>
            </a:r>
          </a:p>
          <a:p>
            <a:pPr marL="0" indent="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-Профессор</a:t>
            </a:r>
          </a:p>
          <a:p>
            <a:pPr marL="0" indent="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-Детектив	                </a:t>
            </a:r>
          </a:p>
          <a:p>
            <a:pPr marL="0" indent="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-Медик-исследователь                   	      </a:t>
            </a:r>
          </a:p>
          <a:p>
            <a:pPr marL="0" indent="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-Психиатр</a:t>
            </a:r>
          </a:p>
          <a:p>
            <a:pPr marL="0" indent="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-Специалист по маркетингу</a:t>
            </a:r>
          </a:p>
          <a:p>
            <a:pPr marL="0" indent="0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Times New Roman" panose="02020603050405020304" pitchFamily="18" charset="0"/>
              </a:rPr>
              <a:t>    -Юрист среднего звена	</a:t>
            </a:r>
          </a:p>
        </p:txBody>
      </p:sp>
      <p:pic>
        <p:nvPicPr>
          <p:cNvPr id="22531" name="Picture 4" descr="tn_work_022">
            <a:extLst>
              <a:ext uri="{FF2B5EF4-FFF2-40B4-BE49-F238E27FC236}">
                <a16:creationId xmlns:a16="http://schemas.microsoft.com/office/drawing/2014/main" id="{46A11241-5285-42D6-AF4F-1E995D7011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8438" y="5300663"/>
            <a:ext cx="1325562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C42C999D-B07E-4A20-B2FB-8DE52F94FD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700213"/>
            <a:ext cx="7848600" cy="4873625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</a:rPr>
              <a:t>-Уделяйте особое внимание предметам, которые Вас интересуют.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</a:rPr>
              <a:t>-Выясните, как именно предмет используется в тех профессиях, которые Вас интересуют.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</a:rPr>
              <a:t>-Проверьте некоторые Ваши идеи о выборе профессии, более основательно проанализировав школьные предметы. </a:t>
            </a:r>
          </a:p>
        </p:txBody>
      </p:sp>
      <p:sp>
        <p:nvSpPr>
          <p:cNvPr id="23555" name="TextBox 3">
            <a:extLst>
              <a:ext uri="{FF2B5EF4-FFF2-40B4-BE49-F238E27FC236}">
                <a16:creationId xmlns:a16="http://schemas.microsoft.com/office/drawing/2014/main" id="{1FF45EB1-498A-43EB-92E0-25B4DC695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549275"/>
            <a:ext cx="8640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ШКОЛА И РАБОТА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4">
            <a:extLst>
              <a:ext uri="{FF2B5EF4-FFF2-40B4-BE49-F238E27FC236}">
                <a16:creationId xmlns:a16="http://schemas.microsoft.com/office/drawing/2014/main" id="{53F8EFB5-1F29-43D0-BA83-E7615B00A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201738"/>
            <a:ext cx="777716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первая: имидж — ничто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абитуриенты  при выборе профессии опираются на престижность и популярность. Ни для кого не секрет, что в нашей стране работа, связанная с физическим трудом, считается непрестижной и подходящей лишь для тех, кого природа яко бы не наградила выдающимися умственными способностями. Именно поэтому большая часть школьных выпускников метит в юристы, экономисты, журналисты и т.д., а после окончания вуза с трудом находит работу по специальности. Представителей же «непрестижных» рабочих специальностей довольно мало, однако их услуги востребованы и высоко оплачиваются. </a:t>
            </a:r>
          </a:p>
        </p:txBody>
      </p:sp>
      <p:sp>
        <p:nvSpPr>
          <p:cNvPr id="24579" name="TextBox 3">
            <a:extLst>
              <a:ext uri="{FF2B5EF4-FFF2-40B4-BE49-F238E27FC236}">
                <a16:creationId xmlns:a16="http://schemas.microsoft.com/office/drawing/2014/main" id="{5BD91574-9E0D-44CD-96A9-311B74A59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950" y="1588"/>
            <a:ext cx="8640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ТИПИЧНЫЕ ОШИБКИ ВЫБОРА ПРОФЕССИИ: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>
            <a:extLst>
              <a:ext uri="{FF2B5EF4-FFF2-40B4-BE49-F238E27FC236}">
                <a16:creationId xmlns:a16="http://schemas.microsoft.com/office/drawing/2014/main" id="{1342B1DD-B643-4B6B-9B67-4F96D6028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76250"/>
            <a:ext cx="82089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НАПРАВЛЯЮЩИЕ:</a:t>
            </a:r>
          </a:p>
        </p:txBody>
      </p:sp>
      <p:sp>
        <p:nvSpPr>
          <p:cNvPr id="7171" name="TextBox 4">
            <a:extLst>
              <a:ext uri="{FF2B5EF4-FFF2-40B4-BE49-F238E27FC236}">
                <a16:creationId xmlns:a16="http://schemas.microsoft.com/office/drawing/2014/main" id="{56070A97-B948-498A-BF2E-B972348BC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425" y="1547813"/>
            <a:ext cx="8208963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Основополагающий вопрос: 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Как помочь выпускникам самоопределиться с профессией?</a:t>
            </a:r>
          </a:p>
          <a:p>
            <a:pPr eaLnBrk="1" hangingPunct="1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 вопросы учебной темы:</a:t>
            </a:r>
          </a:p>
          <a:p>
            <a:pPr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Как сделать правильный выбор профессии? </a:t>
            </a:r>
          </a:p>
          <a:p>
            <a:pPr eaLnBrk="1" hangingPunct="1"/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Почему мы предпочитаем  ту или иную профессию?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Должна ли профессия обязательно нравиться человеку?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Почему некоторые люди разочаровываются в профессии?</a:t>
            </a:r>
          </a:p>
          <a:p>
            <a:pPr eaLnBrk="1" hangingPunct="1"/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Учебные вопросы: 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Какие ошибки допускают подростки при выборе профессии?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Какими секретами и правилами нужно пользоваться при выборе     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профессии?</a:t>
            </a:r>
            <a:b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Что такое успешность и профессиональный выбор?</a:t>
            </a:r>
          </a:p>
        </p:txBody>
      </p:sp>
    </p:spTree>
  </p:cSld>
  <p:clrMapOvr>
    <a:masterClrMapping/>
  </p:clrMapOvr>
  <p:transition>
    <p:strips dir="r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3">
            <a:extLst>
              <a:ext uri="{FF2B5EF4-FFF2-40B4-BE49-F238E27FC236}">
                <a16:creationId xmlns:a16="http://schemas.microsoft.com/office/drawing/2014/main" id="{0C21152F-45CA-4AA1-8AC6-E0C3C07BA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705725" cy="475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вторая: за компанию</a:t>
            </a:r>
          </a:p>
          <a:p>
            <a:pPr algn="just" eaLnBrk="1" hangingPunct="1">
              <a:lnSpc>
                <a:spcPct val="150000"/>
              </a:lnSpc>
            </a:pPr>
            <a:endParaRPr lang="ru-RU" altLang="ru-RU" sz="2000" b="1" i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Не стоит подстраиваться под лучшего друга и идти в тот или иной вуз только потому, что он планирует туда поступить. Обычно такую ошибку совершают не очень уверенные в себе люди, испытывающие потребность в постоянном спутнике, советчике и наставнике.  Если эта ситуация Вам знакома, подумайте: интересна ли Вам та или иная специальность, подходит ли она Вашему характеру, состоянию здоровья, как Вам давались школьные дисциплины, которые предстоит подробно изучать в вузе?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3">
            <a:extLst>
              <a:ext uri="{FF2B5EF4-FFF2-40B4-BE49-F238E27FC236}">
                <a16:creationId xmlns:a16="http://schemas.microsoft.com/office/drawing/2014/main" id="{A95CBEC2-680A-4D3A-A38C-9B437C96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7632700" cy="566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третья: родительское благословение</a:t>
            </a:r>
          </a:p>
          <a:p>
            <a:pPr algn="just" eaLnBrk="1" hangingPunct="1">
              <a:lnSpc>
                <a:spcPct val="15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родителей на выбор будущей профессии может быть как положительным, так и отрицательным. Нужно различать так называемые династические профессии, когда Вы вырастаете информационно подкованным в какой-либо области  : плюсы и минусы специальности, ее рутинную часть и романтическую сторону, времена безденежья и карьерных взлетов. Это положительная сторона выбора династической профессии. Но есть и отрицательная. Частенько Ваши родители сознательно или подсознательно стремятся реализовать в Вас свои несбывшиеся мечты. Иногда родителей удается переубедить, иногда — нет, даже вопреки здравому смыслу.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3">
            <a:extLst>
              <a:ext uri="{FF2B5EF4-FFF2-40B4-BE49-F238E27FC236}">
                <a16:creationId xmlns:a16="http://schemas.microsoft.com/office/drawing/2014/main" id="{AD6C59D6-2918-4E37-8F87-BC0B34E8F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15888"/>
            <a:ext cx="76327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Ошибка четвертая: погоня за деньгами</a:t>
            </a:r>
          </a:p>
          <a:p>
            <a:pPr algn="just" eaLnBrk="1" hangingPunct="1">
              <a:lnSpc>
                <a:spcPct val="150000"/>
              </a:lnSpc>
            </a:pPr>
            <a:endParaRPr lang="ru-RU" altLang="ru-RU" sz="1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Для многих людей работа не становится источником реализации собственных талантов, а является лишь источником материального дохода. Нередко, молодым людям еще во время учебы в вузе выпадает шанс устроиться на хорошую работу, которую редко удается совмещать с учебой. Да, поначалу ваши доходы могут существенно отличаться от карманных расходов сверстников, но вряд ли Ваш материальный капитал увеличится с годами, в то время как зарплаты дипломированных специалистов будут повышаться в зависимости от приобретенного опыта и их продвижения по карьерной лестнице.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emjuEqPEn8c">
            <a:extLst>
              <a:ext uri="{FF2B5EF4-FFF2-40B4-BE49-F238E27FC236}">
                <a16:creationId xmlns:a16="http://schemas.microsoft.com/office/drawing/2014/main" id="{4D993666-D64A-4C29-B242-4A73A8B07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19050"/>
            <a:ext cx="7869237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>
            <a:extLst>
              <a:ext uri="{FF2B5EF4-FFF2-40B4-BE49-F238E27FC236}">
                <a16:creationId xmlns:a16="http://schemas.microsoft.com/office/drawing/2014/main" id="{89C8798B-0426-4A09-9B2A-653C490258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908050"/>
            <a:ext cx="7239000" cy="5548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«Выберите себе работу по душе, и вам не придется работать ни одного дня в своей жизни».          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Конфуций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«То, что Вы делаете от безделья, возможно, должно быть главным делом Вашей жизни».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Джессика Хиш,     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 дизайнер</a:t>
            </a:r>
            <a:endParaRPr lang="ru-RU" alt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ru-RU" altLang="ru-RU" sz="240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ru-RU" altLang="ru-RU" sz="2200" b="1">
                <a:latin typeface="Arial" panose="020B0604020202020204" pitchFamily="34" charset="0"/>
              </a:rPr>
              <a:t>  </a:t>
            </a:r>
            <a:endParaRPr lang="ru-RU" altLang="ru-RU" sz="22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065D3F32-86FD-4184-B150-719F8A7CD50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7570788" cy="4340225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требует времени.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требует средств.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Закончите среднюю школу (аттестат об окончании средней школы является необходимым условием для зачисления в ВУЗ).</a:t>
            </a:r>
          </a:p>
        </p:txBody>
      </p:sp>
      <p:sp>
        <p:nvSpPr>
          <p:cNvPr id="30723" name="TextBox 3">
            <a:extLst>
              <a:ext uri="{FF2B5EF4-FFF2-40B4-BE49-F238E27FC236}">
                <a16:creationId xmlns:a16="http://schemas.microsoft.com/office/drawing/2014/main" id="{E7C189CB-D060-4BBC-A5A8-FD21404C8D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7788" y="476250"/>
            <a:ext cx="8640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ОБУЧЕНИЕ, КОТОРОЕ ВАМ ПОТРЕБУЕТСЯ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2076AA04-7F79-4797-9629-BAB159AE5C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2205038"/>
            <a:ext cx="8229600" cy="4032250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Обучение по месту работы.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Ученичество. 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Колледжи и университеты. </a:t>
            </a:r>
          </a:p>
        </p:txBody>
      </p:sp>
      <p:sp>
        <p:nvSpPr>
          <p:cNvPr id="31747" name="TextBox 3">
            <a:extLst>
              <a:ext uri="{FF2B5EF4-FFF2-40B4-BE49-F238E27FC236}">
                <a16:creationId xmlns:a16="http://schemas.microsoft.com/office/drawing/2014/main" id="{9C4E04E5-C5A9-43F8-AA9B-908C9BBCB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7950" y="692150"/>
            <a:ext cx="8640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ГДЕ ПРОДОЛЖИТЬ ОБУЧЕНИЕ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ED3B2D2-F8F7-440F-A58C-09029373DB59}"/>
              </a:ext>
            </a:extLst>
          </p:cNvPr>
          <p:cNvGraphicFramePr>
            <a:graphicFrameLocks noGrp="1"/>
          </p:cNvGraphicFramePr>
          <p:nvPr/>
        </p:nvGraphicFramePr>
        <p:xfrm>
          <a:off x="250825" y="1268413"/>
          <a:ext cx="7705725" cy="52371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852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3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10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профессиональной подготовки</a:t>
                      </a:r>
                      <a:endParaRPr lang="ru-RU" sz="18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получения подготовки</a:t>
                      </a:r>
                      <a:endParaRPr lang="ru-RU" sz="1800" b="1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19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Общеобразовательная школа, учебно-производственный комбинат, профессиональные училища и лицеи, производства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Средняя специальная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Техникумы, колледжи, специальные средние школы и училища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</a:t>
                      </a:r>
                      <a:endParaRPr lang="ru-RU" sz="1700" b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Государственные и частные вузы (институты, академии и университеты)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Послевузовская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Аспирантура, докторантура, адъюнктура, интернатура при вузах.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3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 и повышение квалификации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учебные заведения, центры подготовки и переподготовки, внутрифирменное обучение и др.</a:t>
                      </a:r>
                      <a:endParaRPr lang="ru-RU" sz="1700" b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8" marR="6858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2793" name="TextBox 4">
            <a:extLst>
              <a:ext uri="{FF2B5EF4-FFF2-40B4-BE49-F238E27FC236}">
                <a16:creationId xmlns:a16="http://schemas.microsoft.com/office/drawing/2014/main" id="{AFF1416D-4BC8-46F6-92B8-23F8E1C343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2413" y="0"/>
            <a:ext cx="8640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ПРОФЕССИОНАЛЬНОЙ ПОДГОТОВКИ КАДРОВ В РОССИИ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4">
            <a:extLst>
              <a:ext uri="{FF2B5EF4-FFF2-40B4-BE49-F238E27FC236}">
                <a16:creationId xmlns:a16="http://schemas.microsoft.com/office/drawing/2014/main" id="{DAC287B9-A105-4075-BD6D-2DA8622E1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484313"/>
            <a:ext cx="76327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ru-RU" altLang="ru-RU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стене самого знаменитого древнегреческого храма высечена надпись: «Познай себя»</a:t>
            </a:r>
          </a:p>
          <a:p>
            <a:pPr eaLnBrk="1" hangingPunct="1"/>
            <a:endParaRPr lang="ru-RU" altLang="ru-RU" sz="3200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Какую ценность этот совет имеет для человека, размышляющего о выборе профессии?</a:t>
            </a:r>
          </a:p>
          <a:p>
            <a:pPr eaLnBrk="1" hangingPunct="1"/>
            <a:endParaRPr lang="ru-RU" altLang="ru-RU" sz="3200" b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3200" b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ещё следует принять во внимание, выбирая профессию?</a:t>
            </a:r>
          </a:p>
        </p:txBody>
      </p:sp>
      <p:sp>
        <p:nvSpPr>
          <p:cNvPr id="33795" name="TextBox 3">
            <a:extLst>
              <a:ext uri="{FF2B5EF4-FFF2-40B4-BE49-F238E27FC236}">
                <a16:creationId xmlns:a16="http://schemas.microsoft.com/office/drawing/2014/main" id="{F0547286-A74A-4081-A237-BFC918EBB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09538" y="404813"/>
            <a:ext cx="864235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3E950387-0E38-4170-9639-8435D03B0699}"/>
              </a:ext>
            </a:extLst>
          </p:cNvPr>
          <p:cNvSpPr>
            <a:spLocks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cap="none">
              <a:ln>
                <a:noFill/>
              </a:ln>
              <a:solidFill>
                <a:schemeClr val="tx1"/>
              </a:solidFill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510052B-EED8-42EA-89FA-C0C338A59F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/>
          </a:p>
        </p:txBody>
      </p:sp>
      <p:pic>
        <p:nvPicPr>
          <p:cNvPr id="34820" name="Picture 4" descr="hGviUB8TpB4">
            <a:extLst>
              <a:ext uri="{FF2B5EF4-FFF2-40B4-BE49-F238E27FC236}">
                <a16:creationId xmlns:a16="http://schemas.microsoft.com/office/drawing/2014/main" id="{0B141F33-0B38-4040-B626-8283681E3F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388" y="320675"/>
            <a:ext cx="7958137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3">
            <a:extLst>
              <a:ext uri="{FF2B5EF4-FFF2-40B4-BE49-F238E27FC236}">
                <a16:creationId xmlns:a16="http://schemas.microsoft.com/office/drawing/2014/main" id="{9DEB7B73-2E48-4332-A898-035465BFD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975" y="476250"/>
            <a:ext cx="8640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ЗАДАЧИ:</a:t>
            </a:r>
          </a:p>
        </p:txBody>
      </p:sp>
      <p:sp>
        <p:nvSpPr>
          <p:cNvPr id="8195" name="TextBox 4">
            <a:extLst>
              <a:ext uri="{FF2B5EF4-FFF2-40B4-BE49-F238E27FC236}">
                <a16:creationId xmlns:a16="http://schemas.microsoft.com/office/drawing/2014/main" id="{DDF5FF2C-1C33-42DB-B994-5A376B3650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1557338"/>
            <a:ext cx="8208963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свои способности и интересы, найти наиболее оптимальное сочетание их в своей будущей профессии.</a:t>
            </a:r>
            <a:b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адекватно оценивать свои способности и возможности.</a:t>
            </a:r>
            <a:b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</a:pP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Спланировать пути</a:t>
            </a:r>
            <a:r>
              <a:rPr lang="en-US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профессионального образования.</a:t>
            </a:r>
          </a:p>
          <a:p>
            <a:pPr eaLnBrk="1" hangingPunct="1">
              <a:buFontTx/>
              <a:buAutoNum type="arabicPeriod"/>
            </a:pPr>
            <a:endParaRPr lang="ru-RU" altLang="ru-RU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l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 descr="bWlIWtm7_xM">
            <a:extLst>
              <a:ext uri="{FF2B5EF4-FFF2-40B4-BE49-F238E27FC236}">
                <a16:creationId xmlns:a16="http://schemas.microsoft.com/office/drawing/2014/main" id="{CC9093D8-70AC-41D6-BDF1-46670298D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50" y="981075"/>
            <a:ext cx="8027988" cy="469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>
            <a:extLst>
              <a:ext uri="{FF2B5EF4-FFF2-40B4-BE49-F238E27FC236}">
                <a16:creationId xmlns:a16="http://schemas.microsoft.com/office/drawing/2014/main" id="{0E74D8E2-5452-4562-8115-2D8D753F9D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765175"/>
            <a:ext cx="8066088" cy="4873625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Профессия может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- повлиять на Ваш заработок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	- на тип дома, в котором Вы будете жить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- на одежду, которую Вы будете носить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- на круг Ваших интересов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- на политические убеждения, которых Вы будете придерживаться.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4333F77B-36B5-4ACC-B1CE-28CDE19D1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981075"/>
            <a:ext cx="7239000" cy="5475288"/>
          </a:xfrm>
        </p:spPr>
        <p:txBody>
          <a:bodyPr/>
          <a:lstStyle/>
          <a:p>
            <a:pPr marL="0" indent="0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«Не насилуй душу не своей   профессией. Профессия изначально должна быть актом любви. И никак браком по расчету. И пока не поздно, не забывайте о том, что дело всей жизни – это не дело, а жизнь».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ru-RU" alt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eaLnBrk="1" hangingPunct="1">
              <a:buFont typeface="Wingdings 2" panose="05020102010507070707" pitchFamily="18" charset="2"/>
              <a:buNone/>
            </a:pPr>
            <a:r>
              <a:rPr lang="ru-RU" altLang="ru-RU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Харуки Мураками,    писатель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>
            <a:extLst>
              <a:ext uri="{FF2B5EF4-FFF2-40B4-BE49-F238E27FC236}">
                <a16:creationId xmlns:a16="http://schemas.microsoft.com/office/drawing/2014/main" id="{F69A5818-EEEA-4B4A-995E-4FED6131D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476250"/>
            <a:ext cx="86407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ЧТО ЗНАТЬ?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4E7AAEB6-5C3D-4935-BD7C-DC44DE44F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628775"/>
            <a:ext cx="820896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Tx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 как можно больше о себе - будет легче сопоставить способности и наклонности, которыми Вы обладаете, с теми, которые будут нужны Вам для работы.</a:t>
            </a:r>
          </a:p>
          <a:p>
            <a:pPr eaLnBrk="1" hangingPunct="1">
              <a:buFontTx/>
              <a:buAutoNum type="arabicPeriod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можно больше о различных профессиях, понять, из каких рабочих мест Вы сможете выбирать, и какое из них подойдет Вам наилучшим образом. </a:t>
            </a:r>
          </a:p>
          <a:p>
            <a:pPr marL="0" indent="0" eaLnBrk="1" hangingPunct="1"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CC1585B-6687-4667-8C1F-ED7CDB891909}"/>
              </a:ext>
            </a:extLst>
          </p:cNvPr>
          <p:cNvGraphicFramePr>
            <a:graphicFrameLocks noGrp="1"/>
          </p:cNvGraphicFramePr>
          <p:nvPr/>
        </p:nvGraphicFramePr>
        <p:xfrm>
          <a:off x="684213" y="1389063"/>
          <a:ext cx="6985000" cy="4113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1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60" baseline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В наибольшей степени реализовать свои физические возможности, проявить силу, ловкость, волевые качества	</a:t>
                      </a:r>
                      <a:endParaRPr lang="ru-RU" sz="1800" b="0" spc="-60" baseline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95" marR="68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60" baseline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Работать в хороших условиях, в таких, чтобы работа не была утомительной, не вызывала отрицательных эмоций</a:t>
                      </a:r>
                      <a:endParaRPr lang="ru-RU" sz="1800" b="0" spc="-60" baseline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95" marR="68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6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60" baseline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Достичь высокого общественного положения, известности, славы, получить признание окружающих</a:t>
                      </a:r>
                      <a:endParaRPr lang="ru-RU" sz="1800" b="0" spc="-60" baseline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95" marR="68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6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60" baseline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Получать высокий заработок, обеспечивающий хорошие материальные условия</a:t>
                      </a:r>
                      <a:endParaRPr lang="ru-RU" sz="1800" b="0" spc="-60" baseline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95" marR="68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60" baseline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Сохранить силы и время для увлечений, общения с друзьями и близкими</a:t>
                      </a:r>
                      <a:endParaRPr lang="ru-RU" sz="1800" b="0" spc="-60" baseline="0" dirty="0">
                        <a:solidFill>
                          <a:schemeClr val="bg1">
                            <a:lumMod val="1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95" marR="68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2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spc="-60" baseline="0" dirty="0">
                          <a:solidFill>
                            <a:schemeClr val="bg1">
                              <a:lumMod val="1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Проявлять творческую инициативу, полностью раскрыть свои интеллектуальные способности</a:t>
                      </a:r>
                    </a:p>
                  </a:txBody>
                  <a:tcPr marL="68595" marR="685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57" name="TextBox 6">
            <a:extLst>
              <a:ext uri="{FF2B5EF4-FFF2-40B4-BE49-F238E27FC236}">
                <a16:creationId xmlns:a16="http://schemas.microsoft.com/office/drawing/2014/main" id="{25F7F25B-36EC-46D7-B87F-063F8AEB0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350" y="115888"/>
            <a:ext cx="82804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3600" b="1" spc="-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ТЕСТ: «ОПРЕДЕЛЕНИЕ МОТИВАЦИИ К ТРУДОВОЙ ДЕЯТЕЛЬНОСТИ»</a:t>
            </a:r>
          </a:p>
        </p:txBody>
      </p:sp>
      <p:sp>
        <p:nvSpPr>
          <p:cNvPr id="10258" name="Прямоугольник 7">
            <a:extLst>
              <a:ext uri="{FF2B5EF4-FFF2-40B4-BE49-F238E27FC236}">
                <a16:creationId xmlns:a16="http://schemas.microsoft.com/office/drawing/2014/main" id="{C08E5061-13FF-4F31-ABEF-535077E6C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5527675"/>
            <a:ext cx="77755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just" eaLnBrk="1" hangingPunct="1"/>
            <a:r>
              <a:rPr lang="ru-RU" altLang="ru-RU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Левая часть таблицы 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профессиональная мотивация. </a:t>
            </a:r>
          </a:p>
          <a:p>
            <a:pPr algn="just" eaLnBrk="1" hangingPunct="1"/>
            <a:r>
              <a:rPr lang="ru-RU" altLang="ru-RU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Правая часть таблицы 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вне профессиональная мотивация.</a:t>
            </a:r>
          </a:p>
          <a:p>
            <a:pPr algn="just" eaLnBrk="1" hangingPunct="1"/>
            <a:r>
              <a:rPr lang="ru-RU" altLang="ru-RU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В левой и правой части таблицы </a:t>
            </a: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мотивация носит противоречивый характер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9220E860-357E-4F3B-9D8F-8261434B0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989138"/>
            <a:ext cx="7777162" cy="3387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altLang="ru-RU" sz="36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Когда Вы выбираете карьеру, то явно или подсознательно решаете, с какими людьми Вы хотели бы общаться, сколько бы Вы хотели иметь свободного времени, какое значение имеют деньги в Вашей жизни. </a:t>
            </a:r>
          </a:p>
        </p:txBody>
      </p:sp>
      <p:sp>
        <p:nvSpPr>
          <p:cNvPr id="11267" name="TextBox 6">
            <a:extLst>
              <a:ext uri="{FF2B5EF4-FFF2-40B4-BE49-F238E27FC236}">
                <a16:creationId xmlns:a16="http://schemas.microsoft.com/office/drawing/2014/main" id="{2481D144-FE3C-4B6B-AF9C-F02C1159A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3" y="692150"/>
            <a:ext cx="8280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КАК УЗНАТЬ БОЛЬШЕ О СЕБЕ?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4A737779-100B-4534-8AA9-330D18AFEA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1628775"/>
            <a:ext cx="7993062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командные виды спорта.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Кроссворды увлекают меня.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всегда готов дать совет, если      другим он нужен.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Мне нравится говорить по телефону.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Я машинально рисую картинки в записных книжках.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интересуюсь всем, что меня   окружает.</a:t>
            </a:r>
          </a:p>
        </p:txBody>
      </p:sp>
      <p:pic>
        <p:nvPicPr>
          <p:cNvPr id="12291" name="Picture 4" descr="CROSSWORD">
            <a:extLst>
              <a:ext uri="{FF2B5EF4-FFF2-40B4-BE49-F238E27FC236}">
                <a16:creationId xmlns:a16="http://schemas.microsoft.com/office/drawing/2014/main" id="{B5DB90D3-E598-40AF-928E-14A98A286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8375" y="2924175"/>
            <a:ext cx="18256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5" descr="profession_076">
            <a:extLst>
              <a:ext uri="{FF2B5EF4-FFF2-40B4-BE49-F238E27FC236}">
                <a16:creationId xmlns:a16="http://schemas.microsoft.com/office/drawing/2014/main" id="{7E4567F2-0FC8-47C3-8A69-B2CCB9A3B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5050" y="765175"/>
            <a:ext cx="175895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1288_02">
            <a:extLst>
              <a:ext uri="{FF2B5EF4-FFF2-40B4-BE49-F238E27FC236}">
                <a16:creationId xmlns:a16="http://schemas.microsoft.com/office/drawing/2014/main" id="{4DB7564D-4BEA-49EE-95BC-7D53235D2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3450" y="5013325"/>
            <a:ext cx="18605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6">
            <a:extLst>
              <a:ext uri="{FF2B5EF4-FFF2-40B4-BE49-F238E27FC236}">
                <a16:creationId xmlns:a16="http://schemas.microsoft.com/office/drawing/2014/main" id="{7324BF18-8B10-4470-8F2E-96EF0B22E4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33338"/>
            <a:ext cx="79930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ТЕСТ  НА  ПРОФЕССИОНАЛЬНУЮ ОРИЕНТАЦИЮ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3AB37B88-E5CC-4A00-A6D2-3DBBC79DB3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549275"/>
            <a:ext cx="8172450" cy="6858000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</a:rPr>
              <a:t>A.</a:t>
            </a:r>
            <a:r>
              <a:rPr lang="ru-RU" altLang="ru-RU" sz="3200">
                <a:latin typeface="Times New Roman" panose="02020603050405020304" pitchFamily="18" charset="0"/>
              </a:rPr>
              <a:t> Мне нравится работать руками.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</a:rPr>
              <a:t>Б. </a:t>
            </a:r>
            <a:r>
              <a:rPr lang="ru-RU" altLang="ru-RU" sz="3200">
                <a:latin typeface="Times New Roman" panose="02020603050405020304" pitchFamily="18" charset="0"/>
              </a:rPr>
              <a:t>Я всегда составляю список дел, которые нужно выполнить. 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</a:rPr>
              <a:t>B. </a:t>
            </a:r>
            <a:r>
              <a:rPr lang="ru-RU" altLang="ru-RU" sz="3200">
                <a:latin typeface="Times New Roman" panose="02020603050405020304" pitchFamily="18" charset="0"/>
              </a:rPr>
              <a:t>Я бы предпочел работать на себя, чем на кого-то другого.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</a:rPr>
              <a:t>Г. </a:t>
            </a:r>
            <a:r>
              <a:rPr lang="ru-RU" altLang="ru-RU" sz="3200">
                <a:latin typeface="Times New Roman" panose="02020603050405020304" pitchFamily="18" charset="0"/>
              </a:rPr>
              <a:t>Мне нравится помогать людям. 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</a:rPr>
              <a:t>Д. </a:t>
            </a:r>
            <a:r>
              <a:rPr lang="ru-RU" altLang="ru-RU" sz="3200">
                <a:latin typeface="Times New Roman" panose="02020603050405020304" pitchFamily="18" charset="0"/>
              </a:rPr>
              <a:t>Я люблю использовать свое воображение.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</a:rPr>
              <a:t>Е. </a:t>
            </a:r>
            <a:r>
              <a:rPr lang="ru-RU" altLang="ru-RU" sz="3200">
                <a:latin typeface="Times New Roman" panose="02020603050405020304" pitchFamily="18" charset="0"/>
              </a:rPr>
              <a:t>Я неплохо разбираюсь в естественных науках.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>
            <a:extLst>
              <a:ext uri="{FF2B5EF4-FFF2-40B4-BE49-F238E27FC236}">
                <a16:creationId xmlns:a16="http://schemas.microsoft.com/office/drawing/2014/main" id="{04F3DA71-5AF5-4B3A-842B-15DE1C78C0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388" y="476250"/>
            <a:ext cx="7993062" cy="5797550"/>
          </a:xfrm>
        </p:spPr>
        <p:txBody>
          <a:bodyPr/>
          <a:lstStyle/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 Я умею обращаться с инструментами.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Моя комната всегда находится в образцовом порядке. 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предпочитаю работать не в одиночку, а в коллективе.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не стесняюсь высказывать своего мнения.       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модно одеваться.</a:t>
            </a:r>
          </a:p>
          <a:p>
            <a:pPr eaLnBrk="1" hangingPunct="1"/>
            <a:r>
              <a:rPr lang="ru-RU" altLang="ru-RU" sz="3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 </a:t>
            </a: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Я люблю читать энциклопедию подряд, страницу за страницей.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589</TotalTime>
  <Words>1588</Words>
  <Application>Microsoft Office PowerPoint</Application>
  <PresentationFormat>Экран (4:3)</PresentationFormat>
  <Paragraphs>182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40" baseType="lpstr">
      <vt:lpstr>Tahoma</vt:lpstr>
      <vt:lpstr>Arial</vt:lpstr>
      <vt:lpstr>Trebuchet MS</vt:lpstr>
      <vt:lpstr>Wingdings 2</vt:lpstr>
      <vt:lpstr>Wingdings</vt:lpstr>
      <vt:lpstr>Calibri</vt:lpstr>
      <vt:lpstr>Times New Roman</vt:lpstr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квартирка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 профессии</dc:title>
  <dc:creator>Андрей</dc:creator>
  <cp:lastModifiedBy>Pavel A. Safronov</cp:lastModifiedBy>
  <cp:revision>81</cp:revision>
  <dcterms:created xsi:type="dcterms:W3CDTF">2009-12-02T08:16:00Z</dcterms:created>
  <dcterms:modified xsi:type="dcterms:W3CDTF">2018-10-31T05:42:44Z</dcterms:modified>
</cp:coreProperties>
</file>