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1"/>
  </p:notesMasterIdLst>
  <p:sldIdLst>
    <p:sldId id="256" r:id="rId2"/>
    <p:sldId id="295" r:id="rId3"/>
    <p:sldId id="297" r:id="rId4"/>
    <p:sldId id="298" r:id="rId5"/>
    <p:sldId id="287" r:id="rId6"/>
    <p:sldId id="289" r:id="rId7"/>
    <p:sldId id="290" r:id="rId8"/>
    <p:sldId id="291" r:id="rId9"/>
    <p:sldId id="272" r:id="rId10"/>
  </p:sldIdLst>
  <p:sldSz cx="121920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9" autoAdjust="0"/>
  </p:normalViewPr>
  <p:slideViewPr>
    <p:cSldViewPr>
      <p:cViewPr>
        <p:scale>
          <a:sx n="70" d="100"/>
          <a:sy n="70" d="100"/>
        </p:scale>
        <p:origin x="-822" y="258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0FDE2-92AC-4969-B6E1-2DD02ACCF600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00AC8B8-AC73-47E1-84E0-BB136F4BF242}">
      <dgm:prSet phldrT="[Текст]"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- определение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ВЛИЯНИЯ МЕРОПРИЯТИЙ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адресных программ поддержки школ с низкими результатами обучения и школ, функционирующих в неблагоприятных социальных условиях,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ВЫРАВНИВАНИЕ ВОЗМОЖНОСТЕЙ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получения учащимися в указанных школах качественного образования </a:t>
          </a:r>
          <a:r>
            <a:rPr lang="ru-RU" sz="24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ТОЧКИ ЗРЕНИЯ ДОСТИЖЕНИЯ КРИТЕРИЕВ ИДЕНТИФИКАЦИИ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C00F13E-E926-4AC8-BB99-8BB92CFEF57F}" type="parTrans" cxnId="{BD36A2AB-92AA-4C06-9432-2E763BDAE6C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5B7D3-9305-4C24-A550-E42EA9747ADF}" type="sibTrans" cxnId="{BD36A2AB-92AA-4C06-9432-2E763BDAE6C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3F229-3502-4053-9511-15E69B1F6846}" type="pres">
      <dgm:prSet presAssocID="{E0E0FDE2-92AC-4969-B6E1-2DD02ACCF6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41848-58FC-4769-B51D-F24C03392F94}" type="pres">
      <dgm:prSet presAssocID="{D00AC8B8-AC73-47E1-84E0-BB136F4BF242}" presName="composite" presStyleCnt="0"/>
      <dgm:spPr/>
    </dgm:pt>
    <dgm:pt modelId="{9978A1B8-0240-4239-9710-7041F1905D3B}" type="pres">
      <dgm:prSet presAssocID="{D00AC8B8-AC73-47E1-84E0-BB136F4BF242}" presName="imgShp" presStyleLbl="fgImgPlace1" presStyleIdx="0" presStyleCnt="1" custLinFactNeighborX="-15857" custLinFactNeighborY="135"/>
      <dgm:spPr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177" t="-1930" r="-96262" b="-5120"/>
          </a:stretch>
        </a:blipFill>
      </dgm:spPr>
    </dgm:pt>
    <dgm:pt modelId="{17C0B74C-BE9A-4BD9-BE0B-40618F7E28B0}" type="pres">
      <dgm:prSet presAssocID="{D00AC8B8-AC73-47E1-84E0-BB136F4BF242}" presName="txShp" presStyleLbl="node1" presStyleIdx="0" presStyleCnt="1" custScaleX="122507" custLinFactNeighborX="5081" custLinFactNeighborY="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C46E15-842C-4A52-A2F9-129C8A2E9D4F}" type="presOf" srcId="{D00AC8B8-AC73-47E1-84E0-BB136F4BF242}" destId="{17C0B74C-BE9A-4BD9-BE0B-40618F7E28B0}" srcOrd="0" destOrd="0" presId="urn:microsoft.com/office/officeart/2005/8/layout/vList3"/>
    <dgm:cxn modelId="{BD36A2AB-92AA-4C06-9432-2E763BDAE6CE}" srcId="{E0E0FDE2-92AC-4969-B6E1-2DD02ACCF600}" destId="{D00AC8B8-AC73-47E1-84E0-BB136F4BF242}" srcOrd="0" destOrd="0" parTransId="{4C00F13E-E926-4AC8-BB99-8BB92CFEF57F}" sibTransId="{EB95B7D3-9305-4C24-A550-E42EA9747ADF}"/>
    <dgm:cxn modelId="{0F6BF3B6-CD73-4493-9E47-D33C0EA77A52}" type="presOf" srcId="{E0E0FDE2-92AC-4969-B6E1-2DD02ACCF600}" destId="{4F23F229-3502-4053-9511-15E69B1F6846}" srcOrd="0" destOrd="0" presId="urn:microsoft.com/office/officeart/2005/8/layout/vList3"/>
    <dgm:cxn modelId="{4C9F37B2-376F-4339-9C28-8CB39F983434}" type="presParOf" srcId="{4F23F229-3502-4053-9511-15E69B1F6846}" destId="{FC541848-58FC-4769-B51D-F24C03392F94}" srcOrd="0" destOrd="0" presId="urn:microsoft.com/office/officeart/2005/8/layout/vList3"/>
    <dgm:cxn modelId="{C2F69D45-BE18-4BDA-BECE-7C417945F42E}" type="presParOf" srcId="{FC541848-58FC-4769-B51D-F24C03392F94}" destId="{9978A1B8-0240-4239-9710-7041F1905D3B}" srcOrd="0" destOrd="0" presId="urn:microsoft.com/office/officeart/2005/8/layout/vList3"/>
    <dgm:cxn modelId="{CDBD2EC9-DC03-4BEB-BD3D-E603C3BEF922}" type="presParOf" srcId="{FC541848-58FC-4769-B51D-F24C03392F94}" destId="{17C0B74C-BE9A-4BD9-BE0B-40618F7E28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0B74C-BE9A-4BD9-BE0B-40618F7E28B0}">
      <dsp:nvSpPr>
        <dsp:cNvPr id="0" name=""/>
        <dsp:cNvSpPr/>
      </dsp:nvSpPr>
      <dsp:spPr>
        <a:xfrm rot="10800000">
          <a:off x="1800176" y="121334"/>
          <a:ext cx="8491749" cy="34884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3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определение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ВЛИЯНИЯ МЕРОПРИЯТИЙ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адресных программ поддержки школ с низкими результатами обучения и школ, функционирующих в неблагоприятных социальных условиях,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ВЫРАВНИВАНИЕ ВОЗМОЖНОСТЕЙ</a:t>
          </a: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получения учащимися в указанных школах качественного образования </a:t>
          </a:r>
          <a:r>
            <a:rPr lang="ru-RU" sz="24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ТОЧКИ ЗРЕНИЯ ДОСТИЖЕНИЯ КРИТЕРИЕВ ИДЕНТИФИКАЦИИ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2672293" y="121334"/>
        <a:ext cx="7619632" cy="3488470"/>
      </dsp:txXfrm>
    </dsp:sp>
    <dsp:sp modelId="{9978A1B8-0240-4239-9710-7041F1905D3B}">
      <dsp:nvSpPr>
        <dsp:cNvPr id="0" name=""/>
        <dsp:cNvSpPr/>
      </dsp:nvSpPr>
      <dsp:spPr>
        <a:xfrm>
          <a:off x="0" y="121334"/>
          <a:ext cx="3488470" cy="348847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177" t="-1930" r="-96262" b="-512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6E9E-0F4A-4148-BD05-77A72054D94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7C53-5950-4D80-A146-FFCC21A7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A7C53-5950-4D80-A146-FFCC21A7A6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9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479864"/>
            <a:ext cx="987552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2466752"/>
            <a:ext cx="9875520" cy="2336800"/>
          </a:xfrm>
        </p:spPr>
        <p:txBody>
          <a:bodyPr tIns="0"/>
          <a:lstStyle>
            <a:lvl1pPr marL="48769" indent="0" algn="l">
              <a:buNone/>
              <a:defRPr sz="4622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812810" indent="0" algn="ctr">
              <a:buNone/>
            </a:lvl2pPr>
            <a:lvl3pPr marL="1625620" indent="0" algn="ctr">
              <a:buNone/>
            </a:lvl3pPr>
            <a:lvl4pPr marL="2438430" indent="0" algn="ctr">
              <a:buNone/>
            </a:lvl4pPr>
            <a:lvl5pPr marL="3251241" indent="0" algn="ctr">
              <a:buNone/>
            </a:lvl5pPr>
            <a:lvl6pPr marL="4064051" indent="0" algn="ctr">
              <a:buNone/>
            </a:lvl6pPr>
            <a:lvl7pPr marL="4876861" indent="0" algn="ctr">
              <a:buNone/>
            </a:lvl7pPr>
            <a:lvl8pPr marL="5689671" indent="0" algn="ctr">
              <a:buNone/>
            </a:lvl8pPr>
            <a:lvl9pPr marL="6502481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8" y="1885069"/>
            <a:ext cx="280416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9" name="Овал 8"/>
          <p:cNvSpPr/>
          <p:nvPr/>
        </p:nvSpPr>
        <p:spPr>
          <a:xfrm>
            <a:off x="1542901" y="1793355"/>
            <a:ext cx="85344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366187"/>
            <a:ext cx="2438400" cy="780203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6189"/>
            <a:ext cx="7416800" cy="780203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4" y="-72"/>
            <a:ext cx="91440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3467100"/>
            <a:ext cx="8534400" cy="3048000"/>
          </a:xfrm>
        </p:spPr>
        <p:txBody>
          <a:bodyPr anchor="t"/>
          <a:lstStyle>
            <a:lvl1pPr algn="l">
              <a:lnSpc>
                <a:spcPts val="8000"/>
              </a:lnSpc>
              <a:buNone/>
              <a:defRPr sz="7111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422401"/>
            <a:ext cx="8534400" cy="2012949"/>
          </a:xfrm>
        </p:spPr>
        <p:txBody>
          <a:bodyPr anchor="b"/>
          <a:lstStyle>
            <a:lvl1pPr marL="32512" indent="0">
              <a:lnSpc>
                <a:spcPts val="4089"/>
              </a:lnSpc>
              <a:spcBef>
                <a:spcPts val="0"/>
              </a:spcBef>
              <a:buNone/>
              <a:defRPr sz="3556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8" name="Овал 7"/>
          <p:cNvSpPr/>
          <p:nvPr/>
        </p:nvSpPr>
        <p:spPr>
          <a:xfrm>
            <a:off x="2896428" y="3752875"/>
            <a:ext cx="280416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9" name="Овал 8"/>
          <p:cNvSpPr/>
          <p:nvPr/>
        </p:nvSpPr>
        <p:spPr>
          <a:xfrm>
            <a:off x="3210752" y="3661160"/>
            <a:ext cx="85344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365760"/>
            <a:ext cx="9997440" cy="1524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2032000"/>
            <a:ext cx="4876800" cy="6217920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2032000"/>
            <a:ext cx="4876800" cy="6217920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80448"/>
            <a:ext cx="10972800" cy="1524000"/>
          </a:xfrm>
        </p:spPr>
        <p:txBody>
          <a:bodyPr anchor="ctr"/>
          <a:lstStyle>
            <a:lvl1pPr algn="ctr">
              <a:defRPr sz="80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437704"/>
            <a:ext cx="536448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13793" indent="0" algn="l">
              <a:lnSpc>
                <a:spcPct val="100000"/>
              </a:lnSpc>
              <a:spcBef>
                <a:spcPts val="178"/>
              </a:spcBef>
              <a:buNone/>
              <a:defRPr sz="3378" b="0">
                <a:solidFill>
                  <a:schemeClr val="tx1"/>
                </a:solidFill>
              </a:defRPr>
            </a:lvl1pPr>
            <a:lvl2pPr>
              <a:buNone/>
              <a:defRPr sz="3556" b="1"/>
            </a:lvl2pPr>
            <a:lvl3pPr>
              <a:buNone/>
              <a:defRPr sz="3200" b="1"/>
            </a:lvl3pPr>
            <a:lvl4pPr>
              <a:buNone/>
              <a:defRPr sz="2844" b="1"/>
            </a:lvl4pPr>
            <a:lvl5pPr>
              <a:buNone/>
              <a:defRPr sz="2844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437704"/>
            <a:ext cx="536448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13793" indent="0" algn="l">
              <a:lnSpc>
                <a:spcPct val="100000"/>
              </a:lnSpc>
              <a:spcBef>
                <a:spcPts val="178"/>
              </a:spcBef>
              <a:buNone/>
              <a:defRPr sz="3378" b="0">
                <a:solidFill>
                  <a:schemeClr val="tx1"/>
                </a:solidFill>
              </a:defRPr>
            </a:lvl1pPr>
            <a:lvl2pPr>
              <a:buNone/>
              <a:defRPr sz="3556" b="1"/>
            </a:lvl2pPr>
            <a:lvl3pPr>
              <a:buNone/>
              <a:defRPr sz="3200" b="1"/>
            </a:lvl3pPr>
            <a:lvl4pPr>
              <a:buNone/>
              <a:defRPr sz="2844" b="1"/>
            </a:lvl4pPr>
            <a:lvl5pPr>
              <a:buNone/>
              <a:defRPr sz="2844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292448"/>
            <a:ext cx="536448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699017" indent="-487686">
              <a:lnSpc>
                <a:spcPct val="100000"/>
              </a:lnSpc>
              <a:spcBef>
                <a:spcPts val="1244"/>
              </a:spcBef>
              <a:defRPr sz="4267"/>
            </a:lvl1pPr>
            <a:lvl2pPr>
              <a:lnSpc>
                <a:spcPct val="100000"/>
              </a:lnSpc>
              <a:spcBef>
                <a:spcPts val="1244"/>
              </a:spcBef>
              <a:defRPr sz="3556"/>
            </a:lvl2pPr>
            <a:lvl3pPr>
              <a:lnSpc>
                <a:spcPct val="100000"/>
              </a:lnSpc>
              <a:spcBef>
                <a:spcPts val="1244"/>
              </a:spcBef>
              <a:defRPr sz="3200"/>
            </a:lvl3pPr>
            <a:lvl4pPr>
              <a:lnSpc>
                <a:spcPct val="100000"/>
              </a:lnSpc>
              <a:spcBef>
                <a:spcPts val="1244"/>
              </a:spcBef>
              <a:defRPr sz="2844"/>
            </a:lvl4pPr>
            <a:lvl5pPr>
              <a:lnSpc>
                <a:spcPct val="100000"/>
              </a:lnSpc>
              <a:spcBef>
                <a:spcPts val="1244"/>
              </a:spcBef>
              <a:defRPr sz="2844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1292448"/>
            <a:ext cx="536448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699017" indent="-487686">
              <a:lnSpc>
                <a:spcPct val="100000"/>
              </a:lnSpc>
              <a:spcBef>
                <a:spcPts val="1244"/>
              </a:spcBef>
              <a:defRPr sz="4267"/>
            </a:lvl1pPr>
            <a:lvl2pPr>
              <a:lnSpc>
                <a:spcPct val="100000"/>
              </a:lnSpc>
              <a:spcBef>
                <a:spcPts val="1244"/>
              </a:spcBef>
              <a:defRPr sz="3556"/>
            </a:lvl2pPr>
            <a:lvl3pPr>
              <a:lnSpc>
                <a:spcPct val="100000"/>
              </a:lnSpc>
              <a:spcBef>
                <a:spcPts val="1244"/>
              </a:spcBef>
              <a:defRPr sz="3200"/>
            </a:lvl3pPr>
            <a:lvl4pPr>
              <a:lnSpc>
                <a:spcPct val="100000"/>
              </a:lnSpc>
              <a:spcBef>
                <a:spcPts val="1244"/>
              </a:spcBef>
              <a:defRPr sz="2844"/>
            </a:lvl4pPr>
            <a:lvl5pPr>
              <a:lnSpc>
                <a:spcPct val="100000"/>
              </a:lnSpc>
              <a:spcBef>
                <a:spcPts val="1244"/>
              </a:spcBef>
              <a:defRPr sz="2844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365760"/>
            <a:ext cx="9997440" cy="1524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72"/>
            <a:ext cx="97536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9037"/>
            <a:ext cx="5080000" cy="1549400"/>
          </a:xfrm>
          <a:ln>
            <a:noFill/>
          </a:ln>
        </p:spPr>
        <p:txBody>
          <a:bodyPr anchor="b"/>
          <a:lstStyle>
            <a:lvl1pPr algn="l">
              <a:lnSpc>
                <a:spcPts val="3556"/>
              </a:lnSpc>
              <a:buNone/>
              <a:defRPr sz="3911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875953"/>
            <a:ext cx="5080000" cy="931333"/>
          </a:xfrm>
        </p:spPr>
        <p:txBody>
          <a:bodyPr/>
          <a:lstStyle>
            <a:lvl1pPr marL="81281" indent="0">
              <a:lnSpc>
                <a:spcPct val="100000"/>
              </a:lnSpc>
              <a:spcBef>
                <a:spcPts val="0"/>
              </a:spcBef>
              <a:buNone/>
              <a:defRPr sz="2489"/>
            </a:lvl1pPr>
            <a:lvl2pPr>
              <a:buNone/>
              <a:defRPr sz="2133"/>
            </a:lvl2pPr>
            <a:lvl3pPr>
              <a:buNone/>
              <a:defRPr sz="1778"/>
            </a:lvl3pPr>
            <a:lvl4pPr>
              <a:buNone/>
              <a:defRPr sz="1600"/>
            </a:lvl4pPr>
            <a:lvl5pPr>
              <a:buNone/>
              <a:defRPr sz="16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844802"/>
            <a:ext cx="10871200" cy="5323417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422400"/>
            <a:ext cx="3657600" cy="2641600"/>
          </a:xfrm>
        </p:spPr>
        <p:txBody>
          <a:bodyPr anchor="b">
            <a:noAutofit/>
          </a:bodyPr>
          <a:lstStyle>
            <a:lvl1pPr algn="l">
              <a:buNone/>
              <a:defRPr sz="3733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422400"/>
            <a:ext cx="6096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62560" tIns="487680" rtlCol="0" anchor="t">
            <a:normAutofit/>
          </a:bodyPr>
          <a:lstStyle/>
          <a:p>
            <a:pPr marL="0" indent="-503942" algn="l" rtl="0" eaLnBrk="1" latinLnBrk="0" hangingPunct="1">
              <a:lnSpc>
                <a:spcPts val="5333"/>
              </a:lnSpc>
              <a:spcBef>
                <a:spcPts val="106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5689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524006"/>
            <a:ext cx="58928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5689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1272456"/>
            <a:ext cx="91440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1249049"/>
            <a:ext cx="865632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6400800"/>
            <a:ext cx="5892800" cy="1016000"/>
          </a:xfrm>
        </p:spPr>
        <p:txBody>
          <a:bodyPr anchor="ctr"/>
          <a:lstStyle>
            <a:lvl1pPr marL="0" indent="0" algn="l">
              <a:lnSpc>
                <a:spcPts val="2844"/>
              </a:lnSpc>
              <a:spcBef>
                <a:spcPts val="0"/>
              </a:spcBef>
              <a:buNone/>
              <a:defRPr sz="2489">
                <a:solidFill>
                  <a:srgbClr val="777777"/>
                </a:solidFill>
              </a:defRPr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1" y="-1087896"/>
            <a:ext cx="2185182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8" name="Овал 7"/>
          <p:cNvSpPr/>
          <p:nvPr/>
        </p:nvSpPr>
        <p:spPr>
          <a:xfrm>
            <a:off x="225090" y="28137"/>
            <a:ext cx="2269588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406771"/>
            <a:ext cx="1500956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9" y="-72"/>
            <a:ext cx="10841502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930400"/>
            <a:ext cx="999744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8407400"/>
            <a:ext cx="28448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2133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8407400"/>
            <a:ext cx="38608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2133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8407400"/>
            <a:ext cx="6096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2133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72"/>
            <a:ext cx="97536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7645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650248" indent="-503942" algn="l" rtl="0" eaLnBrk="1" latinLnBrk="0" hangingPunct="1">
        <a:lnSpc>
          <a:spcPct val="100000"/>
        </a:lnSpc>
        <a:spcBef>
          <a:spcPts val="1067"/>
        </a:spcBef>
        <a:buClr>
          <a:schemeClr val="accent1"/>
        </a:buClr>
        <a:buSzPct val="80000"/>
        <a:buFont typeface="Wingdings 2"/>
        <a:buChar char=""/>
        <a:defRPr kumimoji="0"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137934" indent="-422661" algn="l" rtl="0" eaLnBrk="1" latinLnBrk="0" hangingPunct="1">
        <a:lnSpc>
          <a:spcPct val="100000"/>
        </a:lnSpc>
        <a:spcBef>
          <a:spcPts val="978"/>
        </a:spcBef>
        <a:buClr>
          <a:schemeClr val="accent1"/>
        </a:buClr>
        <a:buFont typeface="Verdana"/>
        <a:buChar char="◦"/>
        <a:defRPr kumimoji="0"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1576852" indent="-40640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1950744" indent="-308868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2308381" indent="-325124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2682274" indent="-32512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3056166" indent="-32512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3413803" indent="-32512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3787695" indent="-32512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556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8" y="539552"/>
            <a:ext cx="10328550" cy="34563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АДРЕСНЫХ ПРОГРАММ ПОДДЕРЖКИ ШКОЛ С НИЗКИМИ РЕЗУЛЬТАТАМИ ОБУЧЕНИЯ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ШКОЛ, НАХОДЯЩИХСЯ В НЕБЛАГОПРИЯТНЫХ СОЦИАЛЬНЫХ УСЛОВИЯХ, НА РЕГИОНАЛЬНОМ УРОВНЕ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496" y="5724128"/>
            <a:ext cx="10328550" cy="223224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Анна Владимировна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Центром учебно-методического и научного сопровождения обучения детей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образовательными потребностями ГБУ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ЧИППКРО,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член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 объединения в сфере общего образования Челябинской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5525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FA9B6C87-94E0-4F78-9A81-ECBDD957D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408324"/>
              </p:ext>
            </p:extLst>
          </p:nvPr>
        </p:nvGraphicFramePr>
        <p:xfrm>
          <a:off x="1487488" y="1930400"/>
          <a:ext cx="10423525" cy="372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662482" y="5868144"/>
            <a:ext cx="10122149" cy="292832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650248" indent="-503942" algn="l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37934" indent="-422661" algn="l" rtl="0" eaLnBrk="1" latinLnBrk="0" hangingPunct="1">
              <a:lnSpc>
                <a:spcPct val="100000"/>
              </a:lnSpc>
              <a:spcBef>
                <a:spcPts val="978"/>
              </a:spcBef>
              <a:buClr>
                <a:schemeClr val="accent1"/>
              </a:buClr>
              <a:buFont typeface="Verdana"/>
              <a:buChar char="◦"/>
              <a:defRPr kumimoji="0"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76852" indent="-406405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744" indent="-30886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8381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274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166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803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7695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Wingdings 2"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ОБМЕНА ЗНАНИЯМИ :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краткосрочных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обучающих, информационно-методических и консалтинговых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(вебинаров, семинаров, практикумов и пр.),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ГБУ ДПО ЧИППКРО и школами-лидерами </a:t>
            </a:r>
            <a:r>
              <a:rPr lang="ru-RU" sz="2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участниками проекта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которых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школьных команд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проекта, в том числе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 интерактивных площадок института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5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60890" y="17810"/>
            <a:ext cx="10658044" cy="8929924"/>
            <a:chOff x="1360890" y="17810"/>
            <a:chExt cx="10658044" cy="89299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1" t="33433" r="9104" b="14777"/>
            <a:stretch/>
          </p:blipFill>
          <p:spPr bwMode="auto">
            <a:xfrm>
              <a:off x="1360890" y="17810"/>
              <a:ext cx="7206018" cy="4735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82" t="34628" r="7984" b="16417"/>
            <a:stretch/>
          </p:blipFill>
          <p:spPr bwMode="auto">
            <a:xfrm>
              <a:off x="4727848" y="4211960"/>
              <a:ext cx="7291086" cy="4735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5">
            <a:extLst>
              <a:ext uri="{FF2B5EF4-FFF2-40B4-BE49-F238E27FC236}">
                <a16:creationId xmlns:a16="http://schemas.microsoft.com/office/drawing/2014/main" xmlns="" id="{67C05385-C388-4DC7-B89A-D3F60257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234" y="2799876"/>
            <a:ext cx="6883731" cy="1524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4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18E2F7D-1FB7-4845-8C5F-31C7E497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2411760"/>
            <a:ext cx="5117960" cy="6048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ИНСТРУМЕНТАРИЙ:</a:t>
            </a:r>
          </a:p>
          <a:p>
            <a:pPr marL="0" indent="715963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статистической информации о результатах ВПР, ОГЭ, ЕГЭ, а также результатах участия общеобразовательной организации в региональном / муниципальном этапе всероссийской олимпиады школьников;</a:t>
            </a:r>
          </a:p>
          <a:p>
            <a:pPr marL="0" indent="715963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тематики консультаций, проведенных представителями школ-лидеров по запросам участников проекта и отраженных в журналах консультаций;</a:t>
            </a:r>
          </a:p>
          <a:p>
            <a:pPr marL="0" indent="715963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тематики и содержания материалов, размещенных в отрытых источниках, а именно на сайтах общеобразовательных организаций – участников проекта;</a:t>
            </a:r>
          </a:p>
          <a:p>
            <a:pPr marL="0" indent="715963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общеобразовательных организаций: </a:t>
            </a:r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ресурсов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85725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тестовых форм.</a:t>
            </a:r>
          </a:p>
          <a:p>
            <a:pPr indent="503942"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A44C4AE-8235-43F8-B282-CC6150E2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2786C57-1503-48BF-8862-B4D06FD031CE}"/>
              </a:ext>
            </a:extLst>
          </p:cNvPr>
          <p:cNvSpPr txBox="1">
            <a:spLocks/>
          </p:cNvSpPr>
          <p:nvPr/>
        </p:nvSpPr>
        <p:spPr>
          <a:xfrm>
            <a:off x="6816080" y="2411760"/>
            <a:ext cx="5085632" cy="6048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650248" indent="-503942" algn="l" rtl="0" eaLnBrk="1" latinLnBrk="0" hangingPunct="1">
              <a:lnSpc>
                <a:spcPct val="100000"/>
              </a:lnSpc>
              <a:spcBef>
                <a:spcPts val="1067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568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137934" indent="-422661" algn="l" rtl="0" eaLnBrk="1" latinLnBrk="0" hangingPunct="1">
              <a:lnSpc>
                <a:spcPct val="100000"/>
              </a:lnSpc>
              <a:spcBef>
                <a:spcPts val="978"/>
              </a:spcBef>
              <a:buClr>
                <a:schemeClr val="accent1"/>
              </a:buClr>
              <a:buFont typeface="Verdana"/>
              <a:buChar char="◦"/>
              <a:defRPr kumimoji="0" sz="4978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576852" indent="-406405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42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0744" indent="-30886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08381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82274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56166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13803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787695" indent="-325124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355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46306" indent="0">
              <a:lnSpc>
                <a:spcPct val="120000"/>
              </a:lnSpc>
              <a:spcBef>
                <a:spcPts val="0"/>
              </a:spcBef>
              <a:buFont typeface="Wingdings 2"/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ПРИМЕРНЫХ УПРАВЛЕНЧЕСКИХ РЕШЕНИЙ: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направленные на исполнение законодательства в сфере образования;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связанные с внесением изменений / дополнений в локальную нормативную базу, в том числе в части привлечения органов государственно-общественного управления к управлению качеством образования;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связанные с организацией образовательной деятельности;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направленные на совершенствование методической работы в образовательной организации;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относительно участников образовательных отношений.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5763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24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623B4-EB42-4AF3-8EA8-284A3749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779" y="2999977"/>
            <a:ext cx="3898133" cy="4596359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ПО ОБЕСПЕЧИВАЮЩИМ ПОКАЗАТЕЛЯМ: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– участников проекта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которые оказывают поддержку участникам проекта (школы-лидеры)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B5BDE416-6C55-4657-9E4D-CF1AABD78022}"/>
              </a:ext>
            </a:extLst>
          </p:cNvPr>
          <p:cNvGrpSpPr/>
          <p:nvPr/>
        </p:nvGrpSpPr>
        <p:grpSpPr>
          <a:xfrm>
            <a:off x="5303912" y="2051720"/>
            <a:ext cx="6408712" cy="6768752"/>
            <a:chOff x="1453146" y="184734"/>
            <a:chExt cx="14940135" cy="8707746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99FEEDF0-AC8E-4253-951A-D554054DD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l="31691" t="23737" r="28147" b="7980"/>
            <a:stretch/>
          </p:blipFill>
          <p:spPr>
            <a:xfrm>
              <a:off x="1453146" y="184734"/>
              <a:ext cx="9035343" cy="87077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121D33C5-8D9B-4F61-9FF6-BC521223C3BB}"/>
                </a:ext>
              </a:extLst>
            </p:cNvPr>
            <p:cNvSpPr/>
            <p:nvPr/>
          </p:nvSpPr>
          <p:spPr>
            <a:xfrm>
              <a:off x="1631504" y="184734"/>
              <a:ext cx="8712968" cy="244305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084DC5A-D46D-4475-B780-A413CBA0DE6D}"/>
                </a:ext>
              </a:extLst>
            </p:cNvPr>
            <p:cNvSpPr txBox="1"/>
            <p:nvPr/>
          </p:nvSpPr>
          <p:spPr>
            <a:xfrm>
              <a:off x="10754235" y="1781204"/>
              <a:ext cx="5252893" cy="52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ПРЕАМБУЛА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EB0F08C8-70F0-4540-A1F8-DE29A3007D44}"/>
                </a:ext>
              </a:extLst>
            </p:cNvPr>
            <p:cNvSpPr/>
            <p:nvPr/>
          </p:nvSpPr>
          <p:spPr>
            <a:xfrm>
              <a:off x="1624878" y="2742049"/>
              <a:ext cx="8719594" cy="6024263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E70D49A-AB14-4311-918E-2C5DCADCF6A9}"/>
                </a:ext>
              </a:extLst>
            </p:cNvPr>
            <p:cNvSpPr txBox="1"/>
            <p:nvPr/>
          </p:nvSpPr>
          <p:spPr>
            <a:xfrm>
              <a:off x="10754235" y="5508103"/>
              <a:ext cx="5639046" cy="22881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АНКЕТА СОДЕРЖИТ 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(11) </a:t>
              </a:r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ВОПРОСОВ 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5">
            <a:extLst>
              <a:ext uri="{FF2B5EF4-FFF2-40B4-BE49-F238E27FC236}">
                <a16:creationId xmlns:a16="http://schemas.microsoft.com/office/drawing/2014/main" xmlns="" id="{3A44C4AE-8235-43F8-B282-CC6150E2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16147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08168" y="2623575"/>
            <a:ext cx="43204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lang="ru-RU" alt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ответов участников проекта на вопрос «Укажите, с какой целью Ваша образовательная организация использует ресурсы сетевого взаимодействия, потенциал социальных партнеров – «школ-лидеров» в ходе реализации адресной программы поддержки?»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0597" y="5580112"/>
            <a:ext cx="4320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ответов школ-лидеров на вопрос «Укажите, с какой целью Ваша образовательная организация использует ресурсы сетевого взаимодействия, потенциал социальных партнеров – «школ-лидеров» в ходе реализации адресной программы поддержки?»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296" t="52187" r="43240" b="22148"/>
          <a:stretch/>
        </p:blipFill>
        <p:spPr bwMode="auto">
          <a:xfrm>
            <a:off x="1703512" y="1763687"/>
            <a:ext cx="5760640" cy="3045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15" t="60171" r="44201" b="15589"/>
          <a:stretch/>
        </p:blipFill>
        <p:spPr bwMode="auto">
          <a:xfrm>
            <a:off x="1703512" y="4932040"/>
            <a:ext cx="576064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Заголовок 5">
            <a:extLst>
              <a:ext uri="{FF2B5EF4-FFF2-40B4-BE49-F238E27FC236}">
                <a16:creationId xmlns:a16="http://schemas.microsoft.com/office/drawing/2014/main" xmlns="" id="{3A44C4AE-8235-43F8-B282-CC6150E2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6843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08168" y="2623575"/>
            <a:ext cx="43204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</a:t>
            </a:r>
            <a:r>
              <a:rPr lang="ru-RU" alt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Распределение ответов школ-лидеров на вопрос «Укажите, как часто Ваша образовательная организация размещает информацию о ходе реализации адресной программы поддержки в открытых источниках, в том числе на собственном официальном сайте?»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0597" y="5580112"/>
            <a:ext cx="4320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ответов участников проекта на вопрос «Укажите, как часто Ваша образовательная организация размещает информацию о ходе реализации адресной программы поддержки в открытых источниках, в том числе на собственном официальном сайте?»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908" t="46483" r="43880" b="34410"/>
          <a:stretch/>
        </p:blipFill>
        <p:spPr bwMode="auto">
          <a:xfrm>
            <a:off x="1847528" y="2043112"/>
            <a:ext cx="5544616" cy="2396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748" t="54753" r="42918" b="25285"/>
          <a:stretch/>
        </p:blipFill>
        <p:spPr bwMode="auto">
          <a:xfrm>
            <a:off x="1847528" y="5508104"/>
            <a:ext cx="5544616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5">
            <a:extLst>
              <a:ext uri="{FF2B5EF4-FFF2-40B4-BE49-F238E27FC236}">
                <a16:creationId xmlns:a16="http://schemas.microsoft.com/office/drawing/2014/main" xmlns="" id="{3A44C4AE-8235-43F8-B282-CC6150E2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35939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4C2D745-3CCE-4032-B64E-A9F3E3AB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" y="0"/>
            <a:ext cx="1457846" cy="1457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4C8142BD-5EF7-4844-8AF1-CA04502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366184"/>
            <a:ext cx="9997440" cy="1524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ПРОМЕЖУТОЧНЫХ РЕЗУЛЬТАТАХ МОНИТОРИНГА РЕАЛИЗАЦИИ АДРЕСНЫХ ПРОГРАММ ПОДДЕРЖКИ ШКОЛ С НИЗКИМИ РЕЗУЛЬТАТАМИ ОБУЧЕНИЯ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22640" y="1522693"/>
            <a:ext cx="53608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7. Распределение ответов участников проекта на вопрос «Укажите, как часто Ваша образовательная организация обращается к информационно-методическим материалам, размещенным на интерактивной площадке - сети НПП при организации образовательной деятельности?»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5151" y="3331619"/>
            <a:ext cx="5398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8. Распределение ответов школ-лидеров на вопрос «Укажите, как часто Ваша образовательная организация использует ресурсы интерактивной площадки (сети НПП) для реализации адресных программ?»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267" t="43346" r="44201" b="36122"/>
          <a:stretch/>
        </p:blipFill>
        <p:spPr bwMode="auto">
          <a:xfrm>
            <a:off x="1341862" y="1283426"/>
            <a:ext cx="4186721" cy="2048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625" t="48194" r="41956" b="32129"/>
          <a:stretch/>
        </p:blipFill>
        <p:spPr bwMode="auto">
          <a:xfrm>
            <a:off x="1341862" y="3264289"/>
            <a:ext cx="4538192" cy="1767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065132" y="4881984"/>
            <a:ext cx="56474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9. Распределение ответов школ-лидеров на вопрос «Укажите, как часто Ваша образовательная организация размещает в сети НПП информационно-методические материалы (методические материалы, в том числе разработанные совместно со школой, которой оказывается поддержка, информацию о мероприятиях* и пр.) для профессионально-общественной экспертизы?»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22640" y="7050652"/>
            <a:ext cx="5589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10. Распределение ответов участников проекта на вопрос «Укажите, как часто Ваша образовательная организация размещает в сети НПП информационно-методические материалы (методические материалы, в том числе разработанные совместно со школой-лидером, информацию о мероприятиях* и пр.) для профессионально-общественной экспертизы?»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908" t="51901" r="44201" b="28707"/>
          <a:stretch/>
        </p:blipFill>
        <p:spPr bwMode="auto">
          <a:xfrm>
            <a:off x="1547480" y="5046134"/>
            <a:ext cx="4102509" cy="1651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785" t="62453" r="44682" b="18726"/>
          <a:stretch/>
        </p:blipFill>
        <p:spPr bwMode="auto">
          <a:xfrm>
            <a:off x="1383873" y="7050653"/>
            <a:ext cx="4102697" cy="1697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9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5F41CBA-2318-457A-9F3D-B696A721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7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483</TotalTime>
  <Words>783</Words>
  <Application>Microsoft Office PowerPoint</Application>
  <PresentationFormat>Произвольный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vt:lpstr>
      <vt:lpstr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vt:lpstr>
      <vt:lpstr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vt:lpstr>
      <vt:lpstr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vt:lpstr>
      <vt:lpstr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vt:lpstr>
      <vt:lpstr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vt:lpstr>
      <vt:lpstr>МОНИТОРИНГ РЕАЛИЗАЦИИ АДРЕСНЫХ ПРОГРАММ ПОДДЕРЖКИ ШКОЛ С НИЗКИМИ РЕЗУЛЬТАТАМИ ОБУЧЕНИЯ И ШКОЛ, НАХОДЯЩИХСЯ В НЕБЛАГОПРИЯТНЫХ СОЦИАЛЬНЫХ УСЛОВИЯХ, НА РЕГИОНАЛЬНОМ УРОВНЕ</vt:lpstr>
      <vt:lpstr>О ПРОМЕЖУТОЧНЫХ РЕЗУЛЬТАТАХ МОНИТОРИНГА РЕАЛИЗАЦИИ АДРЕСНЫХ ПРОГРАММ ПОДДЕРЖКИ ШКОЛ С НИЗКИМИ РЕЗУЛЬТАТАМИ ОБУЧЕНИЯ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В. Ильина</dc:creator>
  <cp:lastModifiedBy>Анна В. Ильина</cp:lastModifiedBy>
  <cp:revision>69</cp:revision>
  <dcterms:created xsi:type="dcterms:W3CDTF">2017-09-01T10:33:37Z</dcterms:created>
  <dcterms:modified xsi:type="dcterms:W3CDTF">2018-12-03T09:44:01Z</dcterms:modified>
</cp:coreProperties>
</file>