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943" r:id="rId2"/>
  </p:sldMasterIdLst>
  <p:notesMasterIdLst>
    <p:notesMasterId r:id="rId20"/>
  </p:notesMasterIdLst>
  <p:handoutMasterIdLst>
    <p:handoutMasterId r:id="rId21"/>
  </p:handoutMasterIdLst>
  <p:sldIdLst>
    <p:sldId id="356" r:id="rId3"/>
    <p:sldId id="437" r:id="rId4"/>
    <p:sldId id="506" r:id="rId5"/>
    <p:sldId id="509" r:id="rId6"/>
    <p:sldId id="518" r:id="rId7"/>
    <p:sldId id="501" r:id="rId8"/>
    <p:sldId id="516" r:id="rId9"/>
    <p:sldId id="502" r:id="rId10"/>
    <p:sldId id="515" r:id="rId11"/>
    <p:sldId id="508" r:id="rId12"/>
    <p:sldId id="511" r:id="rId13"/>
    <p:sldId id="510" r:id="rId14"/>
    <p:sldId id="512" r:id="rId15"/>
    <p:sldId id="503" r:id="rId16"/>
    <p:sldId id="513" r:id="rId17"/>
    <p:sldId id="514" r:id="rId18"/>
    <p:sldId id="50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ECFF"/>
    <a:srgbClr val="FFFFCC"/>
    <a:srgbClr val="FFCC66"/>
    <a:srgbClr val="C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9833" autoAdjust="0"/>
  </p:normalViewPr>
  <p:slideViewPr>
    <p:cSldViewPr>
      <p:cViewPr>
        <p:scale>
          <a:sx n="70" d="100"/>
          <a:sy n="70" d="100"/>
        </p:scale>
        <p:origin x="-83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054D2AD-A955-4FC4-A9EB-6C4A596B060F}" type="datetimeFigureOut">
              <a:rPr lang="ru-RU"/>
              <a:pPr>
                <a:defRPr/>
              </a:pPr>
              <a:t>03.04.2018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B54AF96-43E8-4C3E-8945-A126105322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17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515A76-BDED-4CC6-958A-4EBB64B76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611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6847-5BF5-4310-BC9C-1769EF3ADF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164939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75F9C-C09B-4E7D-B4B4-132D84719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94944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4431-8B6F-47A7-BBC4-0D4D62FBB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89529"/>
      </p:ext>
    </p:extLst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04ED7-399B-4AEF-B703-1F64B858E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289917"/>
      </p:ext>
    </p:extLst>
  </p:cSld>
  <p:clrMapOvr>
    <a:masterClrMapping/>
  </p:clrMapOvr>
  <p:transition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060E-1DF0-484B-88CD-5A535D3AD5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338443"/>
      </p:ext>
    </p:extLst>
  </p:cSld>
  <p:clrMapOvr>
    <a:masterClrMapping/>
  </p:clrMapOvr>
  <p:transition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EFB2D-74E2-446E-8DFE-6B6C0F801A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55993"/>
      </p:ext>
    </p:extLst>
  </p:cSld>
  <p:clrMapOvr>
    <a:masterClrMapping/>
  </p:clrMapOvr>
  <p:transition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BC18A-CF23-4CAA-9834-676B70318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99313"/>
      </p:ext>
    </p:extLst>
  </p:cSld>
  <p:clrMapOvr>
    <a:masterClrMapping/>
  </p:clrMapOvr>
  <p:transition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320FF-64E6-4DA6-BE9C-0D711847B2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953792"/>
      </p:ext>
    </p:extLst>
  </p:cSld>
  <p:clrMapOvr>
    <a:masterClrMapping/>
  </p:clrMapOvr>
  <p:transition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F189A-6D9C-48D4-BE55-82DB7C5D69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379927"/>
      </p:ext>
    </p:extLst>
  </p:cSld>
  <p:clrMapOvr>
    <a:masterClrMapping/>
  </p:clrMapOvr>
  <p:transition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D8A5A-B20C-4B00-906C-ED18BCDD6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108434"/>
      </p:ext>
    </p:extLst>
  </p:cSld>
  <p:clrMapOvr>
    <a:masterClrMapping/>
  </p:clrMapOvr>
  <p:transition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80A2-4096-4292-8D8A-266007FA49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341993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F4EF4-BE63-428C-A2D9-C11974514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58989"/>
      </p:ext>
    </p:extLst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E503-D782-4D08-A2B6-7066263B30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06849"/>
      </p:ext>
    </p:extLst>
  </p:cSld>
  <p:clrMapOvr>
    <a:masterClrMapping/>
  </p:clrMapOvr>
  <p:transition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D2DFC-2B05-4696-BE65-F7C643242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34585"/>
      </p:ext>
    </p:extLst>
  </p:cSld>
  <p:clrMapOvr>
    <a:masterClrMapping/>
  </p:clrMapOvr>
  <p:transition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FD31D-0681-4AAC-BE65-EAA698ACBA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7984"/>
      </p:ext>
    </p:extLst>
  </p:cSld>
  <p:clrMapOvr>
    <a:masterClrMapping/>
  </p:clrMapOvr>
  <p:transition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120DD-5D8B-4724-AF7B-505B3C9D2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220225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1902E-96FB-443E-BD74-31DAF8DF51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400041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30732-B1EE-4711-AF44-759D6BB71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372363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3BC92-840A-46E6-A3CC-26CCB22C68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14586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9C7B9-35B1-4048-8136-491F8779A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316037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4F3CB-AC25-4D11-9E96-C43E2F0319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0713874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02510-5B86-4F87-AF49-BE1AFA5C0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745367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3B370-3BA1-449F-94D1-184688757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304374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1669AD-95C7-48A3-9BD6-C4C47FE3A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  <p:sldLayoutId id="2147483955" r:id="rId12"/>
  </p:sldLayoutIdLst>
  <p:transition>
    <p:strips dir="rd"/>
  </p:transition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20.01.2009 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6F352A1-01DD-480A-8AB7-9E1A14B801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ransition>
    <p:strips dir="rd"/>
  </p:transition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3"/>
          <p:cNvSpPr>
            <a:spLocks noGrp="1"/>
          </p:cNvSpPr>
          <p:nvPr>
            <p:ph type="ctrTitle"/>
          </p:nvPr>
        </p:nvSpPr>
        <p:spPr>
          <a:xfrm>
            <a:off x="500063" y="2492375"/>
            <a:ext cx="8286750" cy="165735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rgbClr val="FF0000"/>
                </a:solidFill>
              </a:rPr>
              <a:t>Приёмы рефлексии в начальной школе </a:t>
            </a:r>
            <a:endParaRPr lang="ru-RU" alt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0113" y="4357688"/>
            <a:ext cx="7993062" cy="1857375"/>
          </a:xfrm>
        </p:spPr>
        <p:txBody>
          <a:bodyPr rtlCol="0">
            <a:normAutofit fontScale="62500" lnSpcReduction="20000"/>
          </a:bodyPr>
          <a:lstStyle/>
          <a:p>
            <a:pPr algn="r" eaLnBrk="1" hangingPunct="1">
              <a:defRPr/>
            </a:pPr>
            <a:r>
              <a:rPr lang="ru-RU" sz="6500" b="1" dirty="0" smtClean="0">
                <a:solidFill>
                  <a:schemeClr val="tx1"/>
                </a:solidFill>
              </a:rPr>
              <a:t>Девятова Ирина Евгеньевна</a:t>
            </a:r>
            <a:r>
              <a:rPr lang="ru-RU" sz="4400" b="1" dirty="0" smtClean="0">
                <a:solidFill>
                  <a:schemeClr val="tx1"/>
                </a:solidFill>
              </a:rPr>
              <a:t>, </a:t>
            </a:r>
          </a:p>
          <a:p>
            <a:pPr algn="r" eaLnBrk="1" hangingPunct="1">
              <a:defRPr/>
            </a:pPr>
            <a:r>
              <a:rPr lang="ru-RU" sz="4400" b="1" i="1" dirty="0" smtClean="0">
                <a:solidFill>
                  <a:srgbClr val="7030A0"/>
                </a:solidFill>
              </a:rPr>
              <a:t>доцент, кандидат педагогических наук, </a:t>
            </a:r>
          </a:p>
          <a:p>
            <a:pPr algn="r" eaLnBrk="1" hangingPunct="1">
              <a:defRPr/>
            </a:pPr>
            <a:r>
              <a:rPr lang="ru-RU" sz="4400" b="1" i="1" dirty="0" smtClean="0">
                <a:solidFill>
                  <a:srgbClr val="7030A0"/>
                </a:solidFill>
              </a:rPr>
              <a:t>доцент кафедры начального образования ЧИППКРО,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4400" b="1" dirty="0" smtClean="0">
              <a:latin typeface="Franklin Gothic Medium" pitchFamily="34" charset="0"/>
            </a:endParaRPr>
          </a:p>
        </p:txBody>
      </p:sp>
      <p:pic>
        <p:nvPicPr>
          <p:cNvPr id="3076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252095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2" descr="C:\Users\ПК\Pictures\img_user_file_57334cf30bbe4_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2988" y="381000"/>
            <a:ext cx="7593012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7931150" cy="995363"/>
          </a:xfrm>
        </p:spPr>
        <p:txBody>
          <a:bodyPr/>
          <a:lstStyle/>
          <a:p>
            <a:pPr algn="ctr"/>
            <a:r>
              <a:rPr lang="ru-RU" altLang="ru-RU" sz="3200" smtClean="0">
                <a:solidFill>
                  <a:srgbClr val="FF0000"/>
                </a:solidFill>
              </a:rPr>
              <a:t>Приёмы рефлексии деятельности</a:t>
            </a:r>
            <a:br>
              <a:rPr lang="ru-RU" altLang="ru-RU" sz="3200" smtClean="0">
                <a:solidFill>
                  <a:srgbClr val="FF0000"/>
                </a:solidFill>
              </a:rPr>
            </a:br>
            <a:r>
              <a:rPr lang="ru-RU" altLang="ru-RU" sz="3200" smtClean="0">
                <a:solidFill>
                  <a:srgbClr val="FF0000"/>
                </a:solidFill>
              </a:rPr>
              <a:t>Метод «Пяти пальцев»</a:t>
            </a:r>
            <a:endParaRPr lang="ru-RU" altLang="ru-RU" sz="3200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857625" y="1557338"/>
          <a:ext cx="5000625" cy="4843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1688"/>
                <a:gridCol w="2928937"/>
              </a:tblGrid>
              <a:tr h="822936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Мизинец </a:t>
                      </a:r>
                      <a:endParaRPr lang="ru-RU" sz="2000" b="1" dirty="0"/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Какие знания я получил?</a:t>
                      </a:r>
                      <a:endParaRPr lang="ru-RU" sz="2400" dirty="0"/>
                    </a:p>
                  </a:txBody>
                  <a:tcPr marL="91439" marR="91439" marT="45712" marB="45712"/>
                </a:tc>
              </a:tr>
              <a:tr h="100513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Безымянный</a:t>
                      </a:r>
                      <a:r>
                        <a:rPr lang="ru-RU" sz="2000" b="1" baseline="0" dirty="0" smtClean="0"/>
                        <a:t> палец</a:t>
                      </a:r>
                      <a:endParaRPr lang="ru-RU" sz="2000" b="1" dirty="0"/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 я делал?</a:t>
                      </a:r>
                      <a:r>
                        <a:rPr lang="ru-RU" sz="2400" baseline="0" dirty="0" smtClean="0"/>
                        <a:t> Чего достиг?</a:t>
                      </a:r>
                      <a:endParaRPr lang="ru-RU" sz="2400" dirty="0"/>
                    </a:p>
                  </a:txBody>
                  <a:tcPr marL="91439" marR="91439" marT="45712" marB="45712"/>
                </a:tc>
              </a:tr>
              <a:tr h="100513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Средний палец</a:t>
                      </a:r>
                      <a:endParaRPr lang="ru-RU" sz="2000" b="1" dirty="0"/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Какое у меня настроение?</a:t>
                      </a:r>
                      <a:endParaRPr lang="ru-RU" sz="2400" dirty="0"/>
                    </a:p>
                  </a:txBody>
                  <a:tcPr marL="91439" marR="91439" marT="45712" marB="45712"/>
                </a:tc>
              </a:tr>
              <a:tr h="100513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Указательный палец</a:t>
                      </a:r>
                      <a:endParaRPr lang="ru-RU" sz="2000" b="1" dirty="0"/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Кому я сегодня помог?</a:t>
                      </a:r>
                      <a:endParaRPr lang="ru-RU" sz="2400" dirty="0"/>
                    </a:p>
                  </a:txBody>
                  <a:tcPr marL="91439" marR="91439" marT="45712" marB="45712"/>
                </a:tc>
              </a:tr>
              <a:tr h="100513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Большой палец</a:t>
                      </a:r>
                      <a:endParaRPr lang="ru-RU" sz="2000" b="1" dirty="0"/>
                    </a:p>
                  </a:txBody>
                  <a:tcPr marL="91439" marR="91439" marT="45712" marB="45712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Что я сделал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для своего здоровья?</a:t>
                      </a:r>
                      <a:endParaRPr lang="ru-RU" sz="2400" dirty="0"/>
                    </a:p>
                  </a:txBody>
                  <a:tcPr marL="91439" marR="91439" marT="45712" marB="45712"/>
                </a:tc>
              </a:tr>
            </a:tbl>
          </a:graphicData>
        </a:graphic>
      </p:graphicFrame>
      <p:pic>
        <p:nvPicPr>
          <p:cNvPr id="13335" name="Picture 2" descr="C:\Users\ПК\Pictures\ru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1741488"/>
            <a:ext cx="3810001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36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деятельности</a:t>
            </a:r>
            <a:br>
              <a:rPr lang="ru-RU" altLang="ru-RU" sz="3600" b="1" smtClean="0">
                <a:solidFill>
                  <a:srgbClr val="FF0000"/>
                </a:solidFill>
              </a:rPr>
            </a:br>
            <a:r>
              <a:rPr lang="ru-RU" altLang="ru-RU" sz="3600" b="1" smtClean="0">
                <a:solidFill>
                  <a:srgbClr val="FF0000"/>
                </a:solidFill>
              </a:rPr>
              <a:t>«ВЫБОР»</a:t>
            </a:r>
            <a:endParaRPr lang="ru-RU" altLang="ru-RU" sz="3600" b="1" smtClean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357313"/>
          <a:ext cx="8229600" cy="464343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1462"/>
                <a:gridCol w="4214842"/>
                <a:gridCol w="3543296"/>
              </a:tblGrid>
              <a:tr h="49888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 уроке</a:t>
                      </a:r>
                      <a:r>
                        <a:rPr lang="ru-RU" sz="2000" b="1" baseline="0" dirty="0" smtClean="0"/>
                        <a:t> я работал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Активно/пассивно</a:t>
                      </a:r>
                      <a:endParaRPr lang="ru-RU" sz="2000" b="1" dirty="0"/>
                    </a:p>
                  </a:txBody>
                  <a:tcPr/>
                </a:tc>
              </a:tr>
              <a:tr h="49888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2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Своей работой на уроке 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Доволен/не доволен</a:t>
                      </a:r>
                      <a:endParaRPr lang="ru-RU" sz="2000" b="1" dirty="0"/>
                    </a:p>
                  </a:txBody>
                  <a:tcPr/>
                </a:tc>
              </a:tr>
              <a:tr h="49888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3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Урок для меня показался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Коротким /длинным</a:t>
                      </a:r>
                      <a:endParaRPr lang="ru-RU" sz="2000" b="1" dirty="0"/>
                    </a:p>
                  </a:txBody>
                  <a:tcPr/>
                </a:tc>
              </a:tr>
              <a:tr h="49888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За урок 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Не устал/ </a:t>
                      </a:r>
                      <a:r>
                        <a:rPr lang="ru-RU" sz="2000" b="1" dirty="0" err="1" smtClean="0"/>
                        <a:t>устал</a:t>
                      </a:r>
                      <a:endParaRPr lang="ru-RU" sz="2000" b="1" dirty="0"/>
                    </a:p>
                  </a:txBody>
                  <a:tcPr/>
                </a:tc>
              </a:tr>
              <a:tr h="498882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Мое настроение стало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Стало лучше / стало хуже</a:t>
                      </a:r>
                      <a:endParaRPr lang="ru-RU" sz="2000" b="1" dirty="0"/>
                    </a:p>
                  </a:txBody>
                  <a:tcPr/>
                </a:tc>
              </a:tr>
              <a:tr h="1266391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6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Материал</a:t>
                      </a:r>
                      <a:r>
                        <a:rPr lang="ru-RU" sz="2000" b="1" baseline="0" dirty="0" smtClean="0"/>
                        <a:t> урока мне был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Понятен</a:t>
                      </a:r>
                      <a:r>
                        <a:rPr lang="ru-RU" sz="2000" b="1" baseline="0" dirty="0" smtClean="0"/>
                        <a:t> /</a:t>
                      </a:r>
                      <a:r>
                        <a:rPr lang="ru-RU" sz="2000" b="1" dirty="0" smtClean="0"/>
                        <a:t>не понятен</a:t>
                      </a:r>
                    </a:p>
                    <a:p>
                      <a:r>
                        <a:rPr lang="ru-RU" sz="2000" b="1" dirty="0" smtClean="0"/>
                        <a:t>Полезен/ не полезен </a:t>
                      </a:r>
                    </a:p>
                    <a:p>
                      <a:r>
                        <a:rPr lang="ru-RU" sz="2000" b="1" dirty="0" smtClean="0"/>
                        <a:t>Интересен/ скучен </a:t>
                      </a:r>
                      <a:endParaRPr lang="ru-RU" sz="2000" b="1" dirty="0"/>
                    </a:p>
                  </a:txBody>
                  <a:tcPr/>
                </a:tc>
              </a:tr>
              <a:tr h="882637">
                <a:tc>
                  <a:txBody>
                    <a:bodyPr/>
                    <a:lstStyle/>
                    <a:p>
                      <a:pPr marL="342900" indent="-342900">
                        <a:buFontTx/>
                        <a:buNone/>
                      </a:pPr>
                      <a:r>
                        <a:rPr lang="ru-RU" sz="1800" b="1" dirty="0" smtClean="0"/>
                        <a:t>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Домашнее задание мне кажется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Легким/трудным</a:t>
                      </a:r>
                    </a:p>
                    <a:p>
                      <a:r>
                        <a:rPr lang="ru-RU" sz="2000" b="1" dirty="0" smtClean="0"/>
                        <a:t>Интересным/ не интересным</a:t>
                      </a:r>
                      <a:r>
                        <a:rPr lang="ru-RU" sz="2000" b="1" baseline="0" dirty="0" smtClean="0"/>
                        <a:t> </a:t>
                      </a:r>
                      <a:endParaRPr lang="ru-RU" sz="2000" b="1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деятельности</a:t>
            </a:r>
            <a:r>
              <a:rPr lang="ru-RU" altLang="ru-RU" sz="3200" b="1" smtClean="0">
                <a:solidFill>
                  <a:srgbClr val="FF0000"/>
                </a:solidFill>
              </a:rPr>
              <a:t/>
            </a:r>
            <a:br>
              <a:rPr lang="ru-RU" altLang="ru-RU" sz="3200" b="1" smtClean="0">
                <a:solidFill>
                  <a:srgbClr val="FF0000"/>
                </a:solidFill>
              </a:rPr>
            </a:br>
            <a:r>
              <a:rPr lang="ru-RU" altLang="ru-RU" sz="3200" b="1" smtClean="0">
                <a:solidFill>
                  <a:srgbClr val="FF0000"/>
                </a:solidFill>
              </a:rPr>
              <a:t>«Индивидуальная карточка»</a:t>
            </a:r>
            <a:endParaRPr lang="ru-RU" altLang="ru-RU" sz="320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071688"/>
          <a:ext cx="8229600" cy="3786187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743200"/>
                <a:gridCol w="2743200"/>
                <a:gridCol w="2743200"/>
              </a:tblGrid>
              <a:tr h="61089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Урок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 на уроке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Итог </a:t>
                      </a:r>
                      <a:endParaRPr lang="ru-RU" sz="2400" dirty="0"/>
                    </a:p>
                  </a:txBody>
                  <a:tcPr/>
                </a:tc>
              </a:tr>
              <a:tr h="105843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1) Интересно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1) Работал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1) Понял</a:t>
                      </a:r>
                      <a:r>
                        <a:rPr lang="ru-RU" sz="2400" baseline="0" dirty="0" smtClean="0"/>
                        <a:t> материал </a:t>
                      </a:r>
                      <a:endParaRPr lang="ru-RU" sz="2400" dirty="0"/>
                    </a:p>
                  </a:txBody>
                  <a:tcPr/>
                </a:tc>
              </a:tr>
              <a:tr h="105843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2) Скучно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2) Отдыхал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2) Знал больше, чем узнал</a:t>
                      </a:r>
                      <a:endParaRPr lang="ru-RU" sz="2400" dirty="0"/>
                    </a:p>
                  </a:txBody>
                  <a:tcPr/>
                </a:tc>
              </a:tr>
              <a:tr h="1058430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3) Безразлично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3) Помогал другим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/>
                        <a:t>3) Не понял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 descr="C:\Users\ПК\Pictures\img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63" y="1143000"/>
            <a:ext cx="7143750" cy="535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содержания учебного материала</a:t>
            </a:r>
            <a:endParaRPr lang="ru-RU" altLang="ru-RU" sz="3600" smtClean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" y="5929313"/>
            <a:ext cx="8358188" cy="7143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Дети выбирают фразу по желанию и заканчивают её. </a:t>
            </a:r>
          </a:p>
        </p:txBody>
      </p:sp>
      <p:pic>
        <p:nvPicPr>
          <p:cNvPr id="16389" name="Рисунок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900113" y="274638"/>
            <a:ext cx="8243887" cy="1143000"/>
          </a:xfrm>
        </p:spPr>
        <p:txBody>
          <a:bodyPr/>
          <a:lstStyle/>
          <a:p>
            <a:r>
              <a:rPr lang="ru-RU" altLang="ru-RU" sz="2800" b="1" smtClean="0">
                <a:solidFill>
                  <a:srgbClr val="FF0000"/>
                </a:solidFill>
              </a:rPr>
              <a:t>Приёмы рефлексии содержания учебного материала</a:t>
            </a:r>
            <a:br>
              <a:rPr lang="ru-RU" altLang="ru-RU" sz="2800" b="1" smtClean="0">
                <a:solidFill>
                  <a:srgbClr val="FF0000"/>
                </a:solidFill>
              </a:rPr>
            </a:br>
            <a:r>
              <a:rPr lang="ru-RU" altLang="ru-RU" sz="4000" b="1" smtClean="0">
                <a:solidFill>
                  <a:srgbClr val="FF0000"/>
                </a:solidFill>
              </a:rPr>
              <a:t>«Плюс-минус-интересно»</a:t>
            </a:r>
            <a:endParaRPr lang="ru-RU" altLang="ru-RU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914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Плюс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Минус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Интересно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кругленный прямоугольник 6"/>
          <p:cNvSpPr/>
          <p:nvPr/>
        </p:nvSpPr>
        <p:spPr>
          <a:xfrm>
            <a:off x="500063" y="3000375"/>
            <a:ext cx="8358187" cy="357187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В графу «Плюс»</a:t>
            </a:r>
            <a:r>
              <a:rPr lang="ru-RU" dirty="0">
                <a:solidFill>
                  <a:schemeClr val="tx1"/>
                </a:solidFill>
              </a:rPr>
              <a:t> записывается все, что понравилось, информация и формы работы, которые вызвали положительные эмоции. </a:t>
            </a:r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В графу «Минус»</a:t>
            </a:r>
            <a:r>
              <a:rPr lang="ru-RU" dirty="0">
                <a:solidFill>
                  <a:schemeClr val="tx1"/>
                </a:solidFill>
              </a:rPr>
              <a:t> записывается все, что не понравилось: показалось скучным, вызвало неприязнь, осталось непонятным, неполезным.</a:t>
            </a:r>
          </a:p>
          <a:p>
            <a:pPr algn="just">
              <a:defRPr/>
            </a:pPr>
            <a:r>
              <a:rPr lang="ru-RU" b="1" dirty="0">
                <a:solidFill>
                  <a:schemeClr val="tx1"/>
                </a:solidFill>
              </a:rPr>
              <a:t>В графу «Интересно» </a:t>
            </a:r>
            <a:r>
              <a:rPr lang="ru-RU" dirty="0">
                <a:solidFill>
                  <a:schemeClr val="tx1"/>
                </a:solidFill>
              </a:rPr>
              <a:t>записываются любопытные факты, о которых узнали на уроке, и что еще хотелось бы узнать по данной проблеме /теме.</a:t>
            </a:r>
          </a:p>
          <a:p>
            <a:pPr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914400" y="414338"/>
            <a:ext cx="8229600" cy="1143000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содержания учебного материала</a:t>
            </a:r>
            <a:br>
              <a:rPr lang="ru-RU" altLang="ru-RU" sz="3600" b="1" smtClean="0">
                <a:solidFill>
                  <a:srgbClr val="FF0000"/>
                </a:solidFill>
              </a:rPr>
            </a:br>
            <a:r>
              <a:rPr lang="ru-RU" altLang="ru-RU" sz="4000" b="1" smtClean="0">
                <a:solidFill>
                  <a:srgbClr val="FF0000"/>
                </a:solidFill>
              </a:rPr>
              <a:t>«Система координат»</a:t>
            </a:r>
            <a:endParaRPr lang="ru-RU" altLang="ru-RU" sz="4000" smtClean="0"/>
          </a:p>
        </p:txBody>
      </p:sp>
      <p:pic>
        <p:nvPicPr>
          <p:cNvPr id="18435" name="Picture 2" descr="C:\Users\ПК\Pictures\i (32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785938" y="1928813"/>
            <a:ext cx="5121275" cy="4217987"/>
          </a:xfrm>
          <a:noFill/>
        </p:spPr>
      </p:pic>
      <p:sp>
        <p:nvSpPr>
          <p:cNvPr id="6" name="Прямоугольник 5"/>
          <p:cNvSpPr/>
          <p:nvPr/>
        </p:nvSpPr>
        <p:spPr>
          <a:xfrm>
            <a:off x="4071938" y="4643438"/>
            <a:ext cx="2000250" cy="4286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Полезно </a:t>
            </a:r>
          </a:p>
        </p:txBody>
      </p:sp>
      <p:sp>
        <p:nvSpPr>
          <p:cNvPr id="7" name="Прямоугольник 6"/>
          <p:cNvSpPr/>
          <p:nvPr/>
        </p:nvSpPr>
        <p:spPr>
          <a:xfrm rot="16200000">
            <a:off x="2321719" y="3107531"/>
            <a:ext cx="1785938" cy="4286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Интересно </a:t>
            </a:r>
          </a:p>
        </p:txBody>
      </p:sp>
      <p:sp>
        <p:nvSpPr>
          <p:cNvPr id="8" name="Овал 7"/>
          <p:cNvSpPr/>
          <p:nvPr/>
        </p:nvSpPr>
        <p:spPr>
          <a:xfrm>
            <a:off x="4500563" y="2714625"/>
            <a:ext cx="214312" cy="214313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8439" name="Рисунок 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Рисунок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2" descr="C:\Users\ПК\Pictures\62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00313"/>
            <a:ext cx="3357563" cy="329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Заголовок 3"/>
          <p:cNvSpPr>
            <a:spLocks noGrp="1"/>
          </p:cNvSpPr>
          <p:nvPr>
            <p:ph type="title"/>
          </p:nvPr>
        </p:nvSpPr>
        <p:spPr>
          <a:xfrm>
            <a:off x="214313" y="908050"/>
            <a:ext cx="3429000" cy="1592263"/>
          </a:xfrm>
        </p:spPr>
        <p:txBody>
          <a:bodyPr/>
          <a:lstStyle/>
          <a:p>
            <a:r>
              <a:rPr lang="ru-RU" altLang="ru-RU" smtClean="0">
                <a:solidFill>
                  <a:srgbClr val="FF0000"/>
                </a:solidFill>
              </a:rPr>
              <a:t>Приёмы рефлексии содержания учебного материала</a:t>
            </a:r>
            <a:br>
              <a:rPr lang="ru-RU" altLang="ru-RU" smtClean="0">
                <a:solidFill>
                  <a:srgbClr val="FF0000"/>
                </a:solidFill>
              </a:rPr>
            </a:br>
            <a:r>
              <a:rPr lang="ru-RU" altLang="ru-RU" smtClean="0">
                <a:solidFill>
                  <a:srgbClr val="FF0000"/>
                </a:solidFill>
              </a:rPr>
              <a:t>«ШЕСТЬ ШЛЯП МЫШЛЕНИЯ»</a:t>
            </a:r>
            <a:endParaRPr lang="ru-RU" alt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875" y="273050"/>
          <a:ext cx="5286375" cy="62277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2811"/>
                <a:gridCol w="3883564"/>
              </a:tblGrid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Белая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Мыслим фактами и</a:t>
                      </a:r>
                      <a:r>
                        <a:rPr lang="ru-RU" sz="2000" baseline="0" dirty="0" smtClean="0"/>
                        <a:t> цифрами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Жёлтая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Выделяем позитивные моменты, аргументируем выбор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Чёрная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Выделяем, что было трудно, неясно, проблематично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Красная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Выделяем,</a:t>
                      </a:r>
                      <a:r>
                        <a:rPr lang="ru-RU" sz="2000" baseline="0" dirty="0" smtClean="0"/>
                        <a:t> что особенно впечатлило /заинтересовало и пр.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Зелёная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Думаем, как можно применить тот или иной факт, метод (и др.) в новой ситуации</a:t>
                      </a:r>
                      <a:endParaRPr lang="ru-RU" sz="2000" dirty="0"/>
                    </a:p>
                  </a:txBody>
                  <a:tcPr marL="91439" marR="91439"/>
                </a:tc>
              </a:tr>
              <a:tr h="103796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Синяя шляпа</a:t>
                      </a:r>
                      <a:endParaRPr lang="ru-RU" sz="2000" b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Обобщаем высказывания всех «шляп», делаем общие выводы, находим обобщающие параллели</a:t>
                      </a:r>
                      <a:endParaRPr lang="ru-RU" sz="2000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57188"/>
            <a:ext cx="8229600" cy="500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70C0"/>
                </a:solidFill>
              </a:rPr>
              <a:t>Этапы урока</a:t>
            </a:r>
            <a:endParaRPr lang="ru-RU" sz="2400" dirty="0">
              <a:solidFill>
                <a:srgbClr val="0070C0"/>
              </a:solidFill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357313" y="1785938"/>
            <a:ext cx="6913562" cy="4857750"/>
            <a:chOff x="2281" y="1846"/>
            <a:chExt cx="6916" cy="4493"/>
          </a:xfrm>
        </p:grpSpPr>
        <p:sp>
          <p:nvSpPr>
            <p:cNvPr id="4103" name="AutoShape 4"/>
            <p:cNvSpPr>
              <a:spLocks noChangeArrowheads="1"/>
            </p:cNvSpPr>
            <p:nvPr/>
          </p:nvSpPr>
          <p:spPr bwMode="auto">
            <a:xfrm>
              <a:off x="4399" y="3132"/>
              <a:ext cx="2964" cy="1114"/>
            </a:xfrm>
            <a:prstGeom prst="downArrowCallout">
              <a:avLst>
                <a:gd name="adj1" fmla="val 66517"/>
                <a:gd name="adj2" fmla="val 66517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4" name="AutoShape 5"/>
            <p:cNvSpPr>
              <a:spLocks noChangeArrowheads="1"/>
            </p:cNvSpPr>
            <p:nvPr/>
          </p:nvSpPr>
          <p:spPr bwMode="auto">
            <a:xfrm>
              <a:off x="4399" y="1877"/>
              <a:ext cx="2964" cy="1114"/>
            </a:xfrm>
            <a:prstGeom prst="downArrowCallout">
              <a:avLst>
                <a:gd name="adj1" fmla="val 66517"/>
                <a:gd name="adj2" fmla="val 66517"/>
                <a:gd name="adj3" fmla="val 16667"/>
                <a:gd name="adj4" fmla="val 6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5" name="AutoShape 6"/>
            <p:cNvSpPr>
              <a:spLocks noChangeArrowheads="1"/>
            </p:cNvSpPr>
            <p:nvPr/>
          </p:nvSpPr>
          <p:spPr bwMode="auto">
            <a:xfrm>
              <a:off x="4116" y="4386"/>
              <a:ext cx="3389" cy="19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161 w 21600"/>
                <a:gd name="T13" fmla="*/ 12344 h 21600"/>
                <a:gd name="T14" fmla="*/ 19439 w 21600"/>
                <a:gd name="T15" fmla="*/ 1851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AutoShape 7"/>
            <p:cNvSpPr>
              <a:spLocks noChangeArrowheads="1"/>
            </p:cNvSpPr>
            <p:nvPr/>
          </p:nvSpPr>
          <p:spPr bwMode="auto">
            <a:xfrm rot="10800000">
              <a:off x="7646" y="2992"/>
              <a:ext cx="1128" cy="3347"/>
            </a:xfrm>
            <a:prstGeom prst="curvedRightArrow">
              <a:avLst>
                <a:gd name="adj1" fmla="val 59344"/>
                <a:gd name="adj2" fmla="val 11868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7" name="AutoShape 8"/>
            <p:cNvSpPr>
              <a:spLocks noChangeArrowheads="1"/>
            </p:cNvSpPr>
            <p:nvPr/>
          </p:nvSpPr>
          <p:spPr bwMode="auto">
            <a:xfrm rot="10800000">
              <a:off x="2846" y="1877"/>
              <a:ext cx="1128" cy="3207"/>
            </a:xfrm>
            <a:prstGeom prst="curvedLeftArrow">
              <a:avLst>
                <a:gd name="adj1" fmla="val 56862"/>
                <a:gd name="adj2" fmla="val 113723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4108" name="Text Box 9"/>
            <p:cNvSpPr txBox="1">
              <a:spLocks noChangeArrowheads="1"/>
            </p:cNvSpPr>
            <p:nvPr/>
          </p:nvSpPr>
          <p:spPr bwMode="auto">
            <a:xfrm>
              <a:off x="4452" y="1846"/>
              <a:ext cx="2859" cy="8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70C0"/>
                  </a:solidFill>
                  <a:latin typeface="Verdana" pitchFamily="34" charset="0"/>
                </a:rPr>
                <a:t>целеполагание</a:t>
              </a:r>
              <a:endParaRPr lang="ru-RU" altLang="ru-RU">
                <a:solidFill>
                  <a:srgbClr val="0070C0"/>
                </a:solidFill>
                <a:latin typeface="Verdana" pitchFamily="34" charset="0"/>
              </a:endParaRPr>
            </a:p>
          </p:txBody>
        </p:sp>
        <p:sp>
          <p:nvSpPr>
            <p:cNvPr id="4109" name="Text Box 10"/>
            <p:cNvSpPr txBox="1">
              <a:spLocks noChangeArrowheads="1"/>
            </p:cNvSpPr>
            <p:nvPr/>
          </p:nvSpPr>
          <p:spPr bwMode="auto">
            <a:xfrm>
              <a:off x="4681" y="3132"/>
              <a:ext cx="2401" cy="83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1700" b="1">
                  <a:solidFill>
                    <a:srgbClr val="0070C0"/>
                  </a:solidFill>
                  <a:latin typeface="Verdana" pitchFamily="34" charset="0"/>
                </a:rPr>
                <a:t>самостоятельная продуктивная деятельность</a:t>
              </a:r>
              <a:endParaRPr lang="ru-RU" altLang="ru-RU" sz="1700">
                <a:solidFill>
                  <a:srgbClr val="0070C0"/>
                </a:solidFill>
                <a:latin typeface="Verdana" pitchFamily="34" charset="0"/>
              </a:endParaRPr>
            </a:p>
          </p:txBody>
        </p:sp>
        <p:sp>
          <p:nvSpPr>
            <p:cNvPr id="4110" name="Text Box 11"/>
            <p:cNvSpPr txBox="1">
              <a:spLocks noChangeArrowheads="1"/>
            </p:cNvSpPr>
            <p:nvPr/>
          </p:nvSpPr>
          <p:spPr bwMode="auto">
            <a:xfrm>
              <a:off x="4803" y="5499"/>
              <a:ext cx="2260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b="1">
                  <a:solidFill>
                    <a:srgbClr val="0070C0"/>
                  </a:solidFill>
                  <a:latin typeface="Verdana" pitchFamily="34" charset="0"/>
                </a:rPr>
                <a:t>рефл</a:t>
              </a:r>
              <a:r>
                <a:rPr lang="ru-RU" altLang="ru-RU" sz="3200" b="1">
                  <a:solidFill>
                    <a:srgbClr val="0070C0"/>
                  </a:solidFill>
                  <a:latin typeface="Verdana" pitchFamily="34" charset="0"/>
                </a:rPr>
                <a:t>е</a:t>
              </a:r>
              <a:r>
                <a:rPr lang="ru-RU" altLang="ru-RU" b="1">
                  <a:solidFill>
                    <a:srgbClr val="0070C0"/>
                  </a:solidFill>
                  <a:latin typeface="Verdana" pitchFamily="34" charset="0"/>
                </a:rPr>
                <a:t>ксия</a:t>
              </a:r>
              <a:endParaRPr lang="ru-RU" altLang="ru-RU">
                <a:solidFill>
                  <a:srgbClr val="0070C0"/>
                </a:solidFill>
                <a:latin typeface="Verdana" pitchFamily="34" charset="0"/>
              </a:endParaRPr>
            </a:p>
          </p:txBody>
        </p:sp>
        <p:sp>
          <p:nvSpPr>
            <p:cNvPr id="4111" name="Text Box 12"/>
            <p:cNvSpPr txBox="1">
              <a:spLocks noChangeArrowheads="1"/>
            </p:cNvSpPr>
            <p:nvPr/>
          </p:nvSpPr>
          <p:spPr bwMode="auto">
            <a:xfrm>
              <a:off x="2281" y="3271"/>
              <a:ext cx="1694" cy="55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70C0"/>
                  </a:solidFill>
                  <a:latin typeface="Verdana" pitchFamily="34" charset="0"/>
                </a:rPr>
                <a:t>Промежуточная рефлексия</a:t>
              </a:r>
            </a:p>
          </p:txBody>
        </p:sp>
        <p:sp>
          <p:nvSpPr>
            <p:cNvPr id="4112" name="Text Box 13"/>
            <p:cNvSpPr txBox="1">
              <a:spLocks noChangeArrowheads="1"/>
            </p:cNvSpPr>
            <p:nvPr/>
          </p:nvSpPr>
          <p:spPr bwMode="auto">
            <a:xfrm>
              <a:off x="7505" y="4246"/>
              <a:ext cx="1692" cy="55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70C0"/>
                  </a:solidFill>
                  <a:latin typeface="Verdana" pitchFamily="34" charset="0"/>
                </a:rPr>
                <a:t>Промежуточная рефлексия</a:t>
              </a:r>
            </a:p>
          </p:txBody>
        </p:sp>
        <p:sp>
          <p:nvSpPr>
            <p:cNvPr id="4113" name="Text Box 14"/>
            <p:cNvSpPr txBox="1">
              <a:spLocks noChangeArrowheads="1"/>
            </p:cNvSpPr>
            <p:nvPr/>
          </p:nvSpPr>
          <p:spPr bwMode="auto">
            <a:xfrm>
              <a:off x="2281" y="5032"/>
              <a:ext cx="1835" cy="130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70C0"/>
                  </a:solidFill>
                  <a:latin typeface="Verdana" pitchFamily="34" charset="0"/>
                </a:rPr>
                <a:t>Творчески ориентированное домашнее задание</a:t>
              </a:r>
            </a:p>
          </p:txBody>
        </p:sp>
        <p:sp>
          <p:nvSpPr>
            <p:cNvPr id="4114" name="Text Box 15"/>
            <p:cNvSpPr txBox="1">
              <a:spLocks noChangeArrowheads="1"/>
            </p:cNvSpPr>
            <p:nvPr/>
          </p:nvSpPr>
          <p:spPr bwMode="auto">
            <a:xfrm>
              <a:off x="5163" y="4633"/>
              <a:ext cx="2521" cy="6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FFFFFF">
                  <a:alpha val="0"/>
                </a:srgbClr>
              </a:solidFill>
              <a:miter lim="800000"/>
              <a:headEnd/>
              <a:tailEnd/>
            </a:ln>
          </p:spPr>
          <p:txBody>
            <a:bodyPr lIns="62179" tIns="31090" rIns="62179" bIns="3109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ru-RU" altLang="ru-RU" sz="1400">
                  <a:solidFill>
                    <a:srgbClr val="0070C0"/>
                  </a:solidFill>
                  <a:latin typeface="Verdana" pitchFamily="34" charset="0"/>
                </a:rPr>
                <a:t>Итоговая рефлексия</a:t>
              </a:r>
            </a:p>
          </p:txBody>
        </p:sp>
      </p:grpSp>
      <p:sp>
        <p:nvSpPr>
          <p:cNvPr id="45060" name="Rectangle 16"/>
          <p:cNvSpPr>
            <a:spLocks noChangeArrowheads="1"/>
          </p:cNvSpPr>
          <p:nvPr/>
        </p:nvSpPr>
        <p:spPr bwMode="auto">
          <a:xfrm>
            <a:off x="4786313" y="857250"/>
            <a:ext cx="3024187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</a:rPr>
              <a:t>Проблема</a:t>
            </a:r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1500188" y="1285875"/>
            <a:ext cx="3024187" cy="433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70C0"/>
                </a:solidFill>
              </a:rPr>
              <a:t>Мотив</a:t>
            </a:r>
          </a:p>
        </p:txBody>
      </p:sp>
      <p:pic>
        <p:nvPicPr>
          <p:cNvPr id="4102" name="Рисунок 1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000125" y="214313"/>
            <a:ext cx="7500938" cy="50006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Классификации рефл</a:t>
            </a:r>
            <a:r>
              <a:rPr lang="ru-RU" sz="4000" b="1" dirty="0"/>
              <a:t>е</a:t>
            </a:r>
            <a:r>
              <a:rPr lang="ru-RU" b="1" dirty="0"/>
              <a:t>ксии как этапа урока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7188" y="1000125"/>
            <a:ext cx="3714750" cy="26431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По типу урока: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После усвоения содержания материала;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Контрольная;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Промежуточная;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Итоговая.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88" y="3857625"/>
            <a:ext cx="4929187" cy="26431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В зависимости 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от  функции урока: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 Физическая (успел - не успел);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Сенсорная (интересно-скучно);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Духовная (стало лучше –хуже);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Интеллектуальная (понял - не понял)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14813" y="1071563"/>
            <a:ext cx="4714875" cy="17145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По форме проведения рефлексии: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Устная;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/>
              <a:t>Письменная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57813" y="2928938"/>
            <a:ext cx="3643312" cy="36433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По форме деятельности рефлексии: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Коллективная;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Групповая;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Фронтальная;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Индивидуальная </a:t>
            </a:r>
          </a:p>
          <a:p>
            <a:pPr>
              <a:buFont typeface="Arial" pitchFamily="34" charset="0"/>
              <a:buChar char="•"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2" descr="C:\Users\ПК\Pictures\i (30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643313" y="785813"/>
            <a:ext cx="5327650" cy="5214937"/>
          </a:xfrm>
          <a:noFill/>
        </p:spPr>
      </p:pic>
      <p:sp>
        <p:nvSpPr>
          <p:cNvPr id="6148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5329238" cy="1162050"/>
          </a:xfrm>
        </p:spPr>
        <p:txBody>
          <a:bodyPr/>
          <a:lstStyle/>
          <a:p>
            <a:pPr algn="r"/>
            <a:r>
              <a:rPr lang="ru-RU" altLang="ru-RU" sz="3200" smtClean="0">
                <a:solidFill>
                  <a:srgbClr val="FF0000"/>
                </a:solidFill>
              </a:rPr>
              <a:t>Приёмы рефлексии эмоционального состояния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285750" y="1435100"/>
            <a:ext cx="3357563" cy="4691063"/>
          </a:xfrm>
        </p:spPr>
        <p:txBody>
          <a:bodyPr/>
          <a:lstStyle/>
          <a:p>
            <a:pPr>
              <a:defRPr/>
            </a:pPr>
            <a:r>
              <a:rPr lang="ru-RU" sz="2200" b="1" dirty="0" smtClean="0">
                <a:solidFill>
                  <a:srgbClr val="FF0000"/>
                </a:solidFill>
              </a:rPr>
              <a:t>Красный</a:t>
            </a:r>
            <a:r>
              <a:rPr lang="ru-RU" sz="2200" dirty="0" smtClean="0"/>
              <a:t> – восторженное.</a:t>
            </a:r>
          </a:p>
          <a:p>
            <a:pPr>
              <a:defRPr/>
            </a:pPr>
            <a:r>
              <a:rPr lang="ru-RU" sz="2200" b="1" dirty="0" smtClean="0">
                <a:solidFill>
                  <a:schemeClr val="accent6"/>
                </a:solidFill>
              </a:rPr>
              <a:t>Оранжевый</a:t>
            </a:r>
            <a:r>
              <a:rPr lang="ru-RU" sz="2200" dirty="0" smtClean="0"/>
              <a:t>- радостное, теплое.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FFFF00"/>
                </a:solidFill>
              </a:rPr>
              <a:t>Желтый</a:t>
            </a:r>
            <a:r>
              <a:rPr lang="ru-RU" sz="2200" dirty="0" smtClean="0"/>
              <a:t>- светлое, приятное.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00B050"/>
                </a:solidFill>
              </a:rPr>
              <a:t>Зелёный </a:t>
            </a:r>
            <a:r>
              <a:rPr lang="ru-RU" sz="2200" dirty="0" smtClean="0"/>
              <a:t>– спокойное.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>Синий</a:t>
            </a:r>
            <a:r>
              <a:rPr lang="ru-RU" sz="2200" dirty="0" smtClean="0"/>
              <a:t>- грустное, неудовлетворенное</a:t>
            </a:r>
          </a:p>
          <a:p>
            <a:pPr>
              <a:defRPr/>
            </a:pPr>
            <a:r>
              <a:rPr lang="ru-RU" sz="2200" b="1" dirty="0" smtClean="0">
                <a:solidFill>
                  <a:srgbClr val="7030A0"/>
                </a:solidFill>
              </a:rPr>
              <a:t>Фиолетовый </a:t>
            </a:r>
            <a:r>
              <a:rPr lang="ru-RU" sz="2200" dirty="0" smtClean="0"/>
              <a:t>- тревожное, напряженное.</a:t>
            </a:r>
          </a:p>
          <a:p>
            <a:pPr>
              <a:defRPr/>
            </a:pPr>
            <a:r>
              <a:rPr lang="ru-RU" sz="2200" b="1" dirty="0" smtClean="0"/>
              <a:t>Чёрный </a:t>
            </a:r>
            <a:r>
              <a:rPr lang="ru-RU" sz="2200" dirty="0" smtClean="0"/>
              <a:t>- упадок, уныние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Приёмы рефлексии эмоционального состояния</a:t>
            </a:r>
            <a:endParaRPr lang="ru-RU" b="1" i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71550" y="1773238"/>
            <a:ext cx="6840538" cy="4449762"/>
          </a:xfrm>
        </p:spPr>
      </p:pic>
      <p:pic>
        <p:nvPicPr>
          <p:cNvPr id="7172" name="Рисунок 5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" descr="C:\Users\ПК\Pictures\slide_1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928688"/>
            <a:ext cx="7358063" cy="551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деятельности</a:t>
            </a:r>
            <a:endParaRPr lang="ru-RU" altLang="ru-RU" sz="3600" smtClean="0"/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Приёмы рефлексии деятельности </a:t>
            </a:r>
            <a:r>
              <a:rPr lang="ru-RU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«Дерево успехов»</a:t>
            </a:r>
            <a:endParaRPr lang="ru-RU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750" y="1782763"/>
            <a:ext cx="3860800" cy="42513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4787900" y="1825625"/>
            <a:ext cx="4105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i="1">
                <a:solidFill>
                  <a:srgbClr val="FF0000"/>
                </a:solidFill>
              </a:rPr>
              <a:t>ЯБЛОКО– </a:t>
            </a:r>
            <a:r>
              <a:rPr lang="ru-RU" altLang="ru-RU" sz="2800" i="1"/>
              <a:t>все удалось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4778375" y="2760663"/>
            <a:ext cx="37465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i="1">
                <a:solidFill>
                  <a:srgbClr val="FF0000"/>
                </a:solidFill>
              </a:rPr>
              <a:t>ЦВЕТОК – </a:t>
            </a:r>
            <a:r>
              <a:rPr lang="ru-RU" altLang="ru-RU" sz="2800" i="1"/>
              <a:t>неплохо </a:t>
            </a:r>
          </a:p>
          <a:p>
            <a:pPr eaLnBrk="1" hangingPunct="1"/>
            <a:r>
              <a:rPr lang="ru-RU" altLang="ru-RU" sz="2800" i="1"/>
              <a:t>поработал, но что-то </a:t>
            </a:r>
          </a:p>
          <a:p>
            <a:pPr eaLnBrk="1" hangingPunct="1"/>
            <a:r>
              <a:rPr lang="ru-RU" altLang="ru-RU" sz="2800" i="1"/>
              <a:t>не совсем получилось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778375" y="4365625"/>
            <a:ext cx="45720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ru-RU" altLang="ru-RU" sz="2800" i="1">
                <a:solidFill>
                  <a:srgbClr val="FF0000"/>
                </a:solidFill>
              </a:rPr>
              <a:t>ЛИСТОК– </a:t>
            </a:r>
            <a:r>
              <a:rPr lang="ru-RU" altLang="ru-RU" sz="2800" i="1"/>
              <a:t>сегодня не получилось, но я не отчаиваюсь.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 descr="C:\Users\ПК\Pictures\1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88" y="874713"/>
            <a:ext cx="7500937" cy="562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Заголовок 6"/>
          <p:cNvSpPr>
            <a:spLocks noGrp="1"/>
          </p:cNvSpPr>
          <p:nvPr>
            <p:ph type="title"/>
          </p:nvPr>
        </p:nvSpPr>
        <p:spPr>
          <a:xfrm>
            <a:off x="214313" y="274638"/>
            <a:ext cx="8472487" cy="72548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деятельности</a:t>
            </a:r>
            <a:endParaRPr lang="ru-RU" altLang="ru-RU" sz="3600" smtClean="0"/>
          </a:p>
        </p:txBody>
      </p:sp>
      <p:pic>
        <p:nvPicPr>
          <p:cNvPr id="10245" name="Picture 4" descr="C:\Users\ПК\Pictures\i (31)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85875" y="4643438"/>
            <a:ext cx="1500188" cy="150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Овал 8"/>
          <p:cNvSpPr/>
          <p:nvPr/>
        </p:nvSpPr>
        <p:spPr>
          <a:xfrm>
            <a:off x="6929438" y="5000625"/>
            <a:ext cx="1285875" cy="121443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</a:rPr>
              <a:t>Нет ошибок</a:t>
            </a:r>
          </a:p>
        </p:txBody>
      </p:sp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588" y="52388"/>
            <a:ext cx="1368426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2" descr="https://ds02.infourok.ru/uploads/ex/0831/0003b1b0-6f951ab9/img2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981075"/>
            <a:ext cx="7189787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altLang="ru-RU" sz="3600" b="1" smtClean="0">
                <a:solidFill>
                  <a:srgbClr val="FF0000"/>
                </a:solidFill>
              </a:rPr>
              <a:t>Приёмы рефлексии деятельности</a:t>
            </a:r>
            <a:endParaRPr lang="ru-RU" altLang="ru-RU" sz="3600" smtClean="0"/>
          </a:p>
        </p:txBody>
      </p:sp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Шаблон оформления 'Надпись крупным планом'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Шаблон оформления 'Надпись крупным планом'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Надпись крупным планом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Надпись крупным планом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4352</TotalTime>
  <Words>525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Calibri</vt:lpstr>
      <vt:lpstr>Franklin Gothic Medium</vt:lpstr>
      <vt:lpstr>Wingdings 2</vt:lpstr>
      <vt:lpstr>Verdana</vt:lpstr>
      <vt:lpstr>Шаблон оформления 'Надпись крупным планом'</vt:lpstr>
      <vt:lpstr>Тема Office</vt:lpstr>
      <vt:lpstr>Приёмы рефлексии в начальной школе </vt:lpstr>
      <vt:lpstr>Этапы урока</vt:lpstr>
      <vt:lpstr>Презентация PowerPoint</vt:lpstr>
      <vt:lpstr>Приёмы рефлексии эмоционального состояния</vt:lpstr>
      <vt:lpstr>Приёмы рефлексии эмоционального состояния</vt:lpstr>
      <vt:lpstr>Приёмы рефлексии деятельности</vt:lpstr>
      <vt:lpstr>Приёмы рефлексии деятельности «Дерево успехов»</vt:lpstr>
      <vt:lpstr>Приёмы рефлексии деятельности</vt:lpstr>
      <vt:lpstr>Приёмы рефлексии деятельности</vt:lpstr>
      <vt:lpstr>Презентация PowerPoint</vt:lpstr>
      <vt:lpstr>Приёмы рефлексии деятельности Метод «Пяти пальцев»</vt:lpstr>
      <vt:lpstr>Приёмы рефлексии деятельности «ВЫБОР»</vt:lpstr>
      <vt:lpstr>Приёмы рефлексии деятельности «Индивидуальная карточка»</vt:lpstr>
      <vt:lpstr>Приёмы рефлексии содержания учебного материала</vt:lpstr>
      <vt:lpstr>Приёмы рефлексии содержания учебного материала «Плюс-минус-интересно»</vt:lpstr>
      <vt:lpstr>Приёмы рефлексии содержания учебного материала «Система координат»</vt:lpstr>
      <vt:lpstr>Приёмы рефлексии содержания учебного материала «ШЕСТЬ ШЛЯП МЫШЛЕНИЯ»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рефлексии в начальной школе</dc:title>
  <dc:creator>Diana</dc:creator>
  <cp:lastModifiedBy>Павел А.Сафронов</cp:lastModifiedBy>
  <cp:revision>272</cp:revision>
  <cp:lastPrinted>2013-01-25T19:15:53Z</cp:lastPrinted>
  <dcterms:created xsi:type="dcterms:W3CDTF">2007-04-17T14:01:13Z</dcterms:created>
  <dcterms:modified xsi:type="dcterms:W3CDTF">2018-04-03T11:28:54Z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TC011594371049</vt:lpwstr>
  </property>
</Properties>
</file>