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sldIdLst>
    <p:sldId id="256" r:id="rId2"/>
    <p:sldId id="288" r:id="rId3"/>
    <p:sldId id="363" r:id="rId4"/>
    <p:sldId id="307" r:id="rId5"/>
    <p:sldId id="311" r:id="rId6"/>
    <p:sldId id="289" r:id="rId7"/>
    <p:sldId id="421" r:id="rId8"/>
    <p:sldId id="290" r:id="rId9"/>
    <p:sldId id="318" r:id="rId10"/>
    <p:sldId id="399" r:id="rId11"/>
    <p:sldId id="401" r:id="rId12"/>
    <p:sldId id="375" r:id="rId13"/>
    <p:sldId id="291" r:id="rId14"/>
    <p:sldId id="315" r:id="rId15"/>
    <p:sldId id="369" r:id="rId16"/>
    <p:sldId id="296" r:id="rId17"/>
    <p:sldId id="380" r:id="rId18"/>
    <p:sldId id="381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49" r:id="rId36"/>
    <p:sldId id="376" r:id="rId37"/>
    <p:sldId id="359" r:id="rId38"/>
    <p:sldId id="358" r:id="rId39"/>
    <p:sldId id="274" r:id="rId40"/>
    <p:sldId id="275" r:id="rId41"/>
    <p:sldId id="276" r:id="rId42"/>
    <p:sldId id="285" r:id="rId43"/>
    <p:sldId id="282" r:id="rId44"/>
    <p:sldId id="283" r:id="rId45"/>
    <p:sldId id="286" r:id="rId46"/>
    <p:sldId id="265" r:id="rId47"/>
    <p:sldId id="278" r:id="rId48"/>
    <p:sldId id="280" r:id="rId49"/>
    <p:sldId id="281" r:id="rId50"/>
    <p:sldId id="371" r:id="rId51"/>
    <p:sldId id="372" r:id="rId52"/>
    <p:sldId id="268" r:id="rId53"/>
    <p:sldId id="269" r:id="rId54"/>
    <p:sldId id="270" r:id="rId55"/>
    <p:sldId id="301" r:id="rId56"/>
    <p:sldId id="402" r:id="rId57"/>
    <p:sldId id="403" r:id="rId58"/>
    <p:sldId id="404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416" r:id="rId68"/>
    <p:sldId id="417" r:id="rId69"/>
    <p:sldId id="418" r:id="rId70"/>
    <p:sldId id="419" r:id="rId71"/>
    <p:sldId id="420" r:id="rId72"/>
    <p:sldId id="271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00"/>
    <a:srgbClr val="6600FF"/>
    <a:srgbClr val="007E39"/>
    <a:srgbClr val="CCFFCC"/>
    <a:srgbClr val="00FFCC"/>
    <a:srgbClr val="F3E8EB"/>
    <a:srgbClr val="DEF0FE"/>
    <a:srgbClr val="37292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7239A-CE86-4A92-B377-E3F7AEC2F5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8634AD-642A-4C3E-8AEF-A41E85AA76E7}">
      <dgm:prSet phldrT="[Текст]"/>
      <dgm:spPr/>
      <dgm:t>
        <a:bodyPr/>
        <a:lstStyle/>
        <a:p>
          <a:r>
            <a:rPr lang="ru-RU" dirty="0" smtClean="0"/>
            <a:t>Наглядно-</a:t>
          </a:r>
        </a:p>
        <a:p>
          <a:r>
            <a:rPr lang="ru-RU" dirty="0" smtClean="0"/>
            <a:t>действенное</a:t>
          </a:r>
          <a:endParaRPr lang="ru-RU" dirty="0"/>
        </a:p>
      </dgm:t>
    </dgm:pt>
    <dgm:pt modelId="{7E83349B-59C1-4AC5-8FCE-ABC1E4F23339}" type="parTrans" cxnId="{B194C9AD-B8A8-4BE3-A553-B2F3620968E6}">
      <dgm:prSet/>
      <dgm:spPr/>
      <dgm:t>
        <a:bodyPr/>
        <a:lstStyle/>
        <a:p>
          <a:endParaRPr lang="ru-RU"/>
        </a:p>
      </dgm:t>
    </dgm:pt>
    <dgm:pt modelId="{F4A9C7A0-951A-4899-89C4-374B9D8373B2}" type="sibTrans" cxnId="{B194C9AD-B8A8-4BE3-A553-B2F3620968E6}">
      <dgm:prSet/>
      <dgm:spPr/>
      <dgm:t>
        <a:bodyPr/>
        <a:lstStyle/>
        <a:p>
          <a:endParaRPr lang="ru-RU"/>
        </a:p>
      </dgm:t>
    </dgm:pt>
    <dgm:pt modelId="{C6674403-3F3C-4E18-B40C-7978E14F9484}">
      <dgm:prSet phldrT="[Текст]" custT="1"/>
      <dgm:spPr/>
      <dgm:t>
        <a:bodyPr/>
        <a:lstStyle/>
        <a:p>
          <a:r>
            <a:rPr lang="ru-RU" altLang="ru-RU" sz="1400" dirty="0" smtClean="0">
              <a:latin typeface="Georgia" panose="02040502050405020303" pitchFamily="18" charset="0"/>
            </a:rPr>
            <a:t>это особый вид мышления, суть которого </a:t>
          </a:r>
          <a:r>
            <a:rPr lang="ru-RU" altLang="ru-RU" sz="1400" dirty="0" smtClean="0">
              <a:solidFill>
                <a:srgbClr val="002060"/>
              </a:solidFill>
              <a:latin typeface="Georgia" panose="02040502050405020303" pitchFamily="18" charset="0"/>
            </a:rPr>
            <a:t>заключается в </a:t>
          </a:r>
          <a:r>
            <a:rPr lang="ru-RU" altLang="ru-RU" sz="1400" b="1" dirty="0" smtClean="0">
              <a:solidFill>
                <a:srgbClr val="002060"/>
              </a:solidFill>
              <a:latin typeface="Georgia" panose="02040502050405020303" pitchFamily="18" charset="0"/>
            </a:rPr>
            <a:t>практической преобразовательной деятельности</a:t>
          </a:r>
          <a:r>
            <a:rPr lang="ru-RU" altLang="ru-RU" sz="1400" b="1" dirty="0" smtClean="0">
              <a:solidFill>
                <a:schemeClr val="hlink"/>
              </a:solidFill>
              <a:latin typeface="Georgia" panose="02040502050405020303" pitchFamily="18" charset="0"/>
            </a:rPr>
            <a:t>,</a:t>
          </a:r>
          <a:r>
            <a:rPr lang="ru-RU" altLang="ru-RU" sz="1400" b="1" dirty="0" smtClean="0">
              <a:latin typeface="Georgia" panose="02040502050405020303" pitchFamily="18" charset="0"/>
            </a:rPr>
            <a:t> </a:t>
          </a:r>
          <a:r>
            <a:rPr lang="ru-RU" altLang="ru-RU" sz="1400" dirty="0" smtClean="0">
              <a:latin typeface="Georgia" panose="02040502050405020303" pitchFamily="18" charset="0"/>
            </a:rPr>
            <a:t>осуществляемой с реальными предметами. Первичный вид мышления, возникающий у ребенка. </a:t>
          </a:r>
          <a:endParaRPr lang="ru-RU" sz="1400" dirty="0"/>
        </a:p>
      </dgm:t>
    </dgm:pt>
    <dgm:pt modelId="{09F801C9-5940-49BA-BF9B-9BDEEC12AB06}" type="parTrans" cxnId="{B3DA5C9F-022F-4AE7-B087-F213CF49D422}">
      <dgm:prSet/>
      <dgm:spPr/>
      <dgm:t>
        <a:bodyPr/>
        <a:lstStyle/>
        <a:p>
          <a:endParaRPr lang="ru-RU"/>
        </a:p>
      </dgm:t>
    </dgm:pt>
    <dgm:pt modelId="{C8FBFE43-DFDD-4E75-9840-7BF05A987D11}" type="sibTrans" cxnId="{B3DA5C9F-022F-4AE7-B087-F213CF49D422}">
      <dgm:prSet/>
      <dgm:spPr/>
      <dgm:t>
        <a:bodyPr/>
        <a:lstStyle/>
        <a:p>
          <a:endParaRPr lang="ru-RU"/>
        </a:p>
      </dgm:t>
    </dgm:pt>
    <dgm:pt modelId="{CA879738-C905-4D79-AF8B-B6FB2C03FDE0}">
      <dgm:prSet phldrT="[Текст]" phldr="1" custT="1"/>
      <dgm:spPr/>
      <dgm:t>
        <a:bodyPr/>
        <a:lstStyle/>
        <a:p>
          <a:endParaRPr lang="ru-RU" sz="1400" dirty="0"/>
        </a:p>
      </dgm:t>
    </dgm:pt>
    <dgm:pt modelId="{3CA7059D-E900-4A4F-874E-60851CBCF86B}" type="parTrans" cxnId="{CC843AE7-2A41-445E-80E2-ADBECCE3EFCA}">
      <dgm:prSet/>
      <dgm:spPr/>
      <dgm:t>
        <a:bodyPr/>
        <a:lstStyle/>
        <a:p>
          <a:endParaRPr lang="ru-RU"/>
        </a:p>
      </dgm:t>
    </dgm:pt>
    <dgm:pt modelId="{18D00C00-9EB4-49EC-81DE-6035000885F4}" type="sibTrans" cxnId="{CC843AE7-2A41-445E-80E2-ADBECCE3EFCA}">
      <dgm:prSet/>
      <dgm:spPr/>
      <dgm:t>
        <a:bodyPr/>
        <a:lstStyle/>
        <a:p>
          <a:endParaRPr lang="ru-RU"/>
        </a:p>
      </dgm:t>
    </dgm:pt>
    <dgm:pt modelId="{8913DC47-1942-4A85-9AD7-0275061E2E88}">
      <dgm:prSet phldrT="[Текст]"/>
      <dgm:spPr/>
      <dgm:t>
        <a:bodyPr/>
        <a:lstStyle/>
        <a:p>
          <a:r>
            <a:rPr lang="ru-RU" dirty="0" smtClean="0"/>
            <a:t>Наглядно-образное</a:t>
          </a:r>
          <a:endParaRPr lang="ru-RU" dirty="0"/>
        </a:p>
      </dgm:t>
    </dgm:pt>
    <dgm:pt modelId="{BF6FFF9F-CBA2-4C6C-8370-10EE8B25E9D8}" type="parTrans" cxnId="{34941766-3E95-4F88-BAE8-6EF6AF095911}">
      <dgm:prSet/>
      <dgm:spPr/>
      <dgm:t>
        <a:bodyPr/>
        <a:lstStyle/>
        <a:p>
          <a:endParaRPr lang="ru-RU"/>
        </a:p>
      </dgm:t>
    </dgm:pt>
    <dgm:pt modelId="{07D497A6-A30E-42F7-B067-B9C43AC83EF9}" type="sibTrans" cxnId="{34941766-3E95-4F88-BAE8-6EF6AF095911}">
      <dgm:prSet/>
      <dgm:spPr/>
      <dgm:t>
        <a:bodyPr/>
        <a:lstStyle/>
        <a:p>
          <a:endParaRPr lang="ru-RU"/>
        </a:p>
      </dgm:t>
    </dgm:pt>
    <dgm:pt modelId="{2EE5D192-106C-45E4-A588-9D5C4234CEE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способов и процессов образного решения задач, предполагающих 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зрительное представление ситуации и оперирование образами составляющих её предметов, без выполнения реальных практических действий с ними.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наиболее полно воссоздавать все многообразие различных фактических характеристик предмета, например, узнать в постаревшем лице школьного товарища. Важной особенностью является установление непривычных сочетаний предметов и их свойств. В этом своем качестве наглядно-образное мышление неразличимо с воображением</a:t>
          </a:r>
          <a:r>
            <a:rPr lang="ru-RU" sz="1500" dirty="0" smtClean="0"/>
            <a:t>.</a:t>
          </a:r>
          <a:endParaRPr lang="ru-RU" sz="1400" dirty="0"/>
        </a:p>
      </dgm:t>
    </dgm:pt>
    <dgm:pt modelId="{8721F627-5266-492B-AA2D-0AB94FA085EA}" type="parTrans" cxnId="{BD2E1C48-4918-4EAC-8890-E9BF4D9540D5}">
      <dgm:prSet/>
      <dgm:spPr/>
      <dgm:t>
        <a:bodyPr/>
        <a:lstStyle/>
        <a:p>
          <a:endParaRPr lang="ru-RU"/>
        </a:p>
      </dgm:t>
    </dgm:pt>
    <dgm:pt modelId="{20498DC3-C9F5-4406-B0BB-BB316D1A923E}" type="sibTrans" cxnId="{BD2E1C48-4918-4EAC-8890-E9BF4D9540D5}">
      <dgm:prSet/>
      <dgm:spPr/>
      <dgm:t>
        <a:bodyPr/>
        <a:lstStyle/>
        <a:p>
          <a:endParaRPr lang="ru-RU"/>
        </a:p>
      </dgm:t>
    </dgm:pt>
    <dgm:pt modelId="{1B0B022A-A902-448B-BBAB-BA6DD4EA5CD1}">
      <dgm:prSet phldrT="[Текст]"/>
      <dgm:spPr/>
      <dgm:t>
        <a:bodyPr/>
        <a:lstStyle/>
        <a:p>
          <a:r>
            <a:rPr lang="ru-RU" dirty="0" smtClean="0"/>
            <a:t>Словесно-логическое</a:t>
          </a:r>
          <a:endParaRPr lang="ru-RU" dirty="0"/>
        </a:p>
      </dgm:t>
    </dgm:pt>
    <dgm:pt modelId="{3522ADDA-6078-4615-9997-BDE2B67880AD}" type="parTrans" cxnId="{03FF6AFD-4CEC-43A0-B091-A2D711C1E21C}">
      <dgm:prSet/>
      <dgm:spPr/>
      <dgm:t>
        <a:bodyPr/>
        <a:lstStyle/>
        <a:p>
          <a:endParaRPr lang="ru-RU"/>
        </a:p>
      </dgm:t>
    </dgm:pt>
    <dgm:pt modelId="{04A2FFB8-C3A6-4EE7-811B-000FBF69F443}" type="sibTrans" cxnId="{03FF6AFD-4CEC-43A0-B091-A2D711C1E21C}">
      <dgm:prSet/>
      <dgm:spPr/>
      <dgm:t>
        <a:bodyPr/>
        <a:lstStyle/>
        <a:p>
          <a:endParaRPr lang="ru-RU"/>
        </a:p>
      </dgm:t>
    </dgm:pt>
    <dgm:pt modelId="{AB8AC649-F620-45BF-8E54-CE68E217F743}">
      <dgm:prSet phldrT="[Текст]" custT="1"/>
      <dgm:spPr/>
      <dgm:t>
        <a:bodyPr/>
        <a:lstStyle/>
        <a:p>
          <a:r>
            <a:rPr lang="ru-RU" altLang="ru-RU" sz="1400" u="sng" dirty="0" smtClean="0">
              <a:solidFill>
                <a:srgbClr val="002060"/>
              </a:solidFill>
              <a:latin typeface="Georgia" panose="02040502050405020303" pitchFamily="18" charset="0"/>
            </a:rPr>
            <a:t>Словесно-логическое мышление</a:t>
          </a:r>
          <a:r>
            <a:rPr lang="ru-RU" altLang="ru-RU" sz="1400" dirty="0" smtClean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altLang="ru-RU" sz="1400" dirty="0" smtClean="0">
              <a:solidFill>
                <a:schemeClr val="hlink"/>
              </a:solidFill>
              <a:latin typeface="Georgia" panose="02040502050405020303" pitchFamily="18" charset="0"/>
            </a:rPr>
            <a:t>-</a:t>
          </a:r>
          <a:r>
            <a:rPr lang="ru-RU" altLang="ru-RU" sz="1400" dirty="0" smtClean="0">
              <a:latin typeface="Georgia" panose="02040502050405020303" pitchFamily="18" charset="0"/>
            </a:rPr>
            <a:t> вид мышления, </a:t>
          </a:r>
          <a:r>
            <a:rPr lang="ru-RU" altLang="ru-RU" sz="1400" b="1" dirty="0" smtClean="0">
              <a:solidFill>
                <a:srgbClr val="002060"/>
              </a:solidFill>
              <a:latin typeface="Georgia" panose="02040502050405020303" pitchFamily="18" charset="0"/>
            </a:rPr>
            <a:t>осуществляемый при помощи логических операций с понятиями. </a:t>
          </a:r>
          <a:endParaRPr lang="ru-RU" sz="1400" b="1" dirty="0">
            <a:solidFill>
              <a:srgbClr val="002060"/>
            </a:solidFill>
          </a:endParaRPr>
        </a:p>
      </dgm:t>
    </dgm:pt>
    <dgm:pt modelId="{4272F318-2A69-4965-9D40-7051E801510C}" type="parTrans" cxnId="{BFE42EC6-E16D-48D1-B08C-68F2B70EC8B9}">
      <dgm:prSet/>
      <dgm:spPr/>
      <dgm:t>
        <a:bodyPr/>
        <a:lstStyle/>
        <a:p>
          <a:endParaRPr lang="ru-RU"/>
        </a:p>
      </dgm:t>
    </dgm:pt>
    <dgm:pt modelId="{312AA835-0DE4-4830-A540-3812DAF2AF80}" type="sibTrans" cxnId="{BFE42EC6-E16D-48D1-B08C-68F2B70EC8B9}">
      <dgm:prSet/>
      <dgm:spPr/>
      <dgm:t>
        <a:bodyPr/>
        <a:lstStyle/>
        <a:p>
          <a:endParaRPr lang="ru-RU"/>
        </a:p>
      </dgm:t>
    </dgm:pt>
    <dgm:pt modelId="{FC892445-E600-4953-85F9-738240EF86FA}">
      <dgm:prSet custT="1"/>
      <dgm:spPr/>
      <dgm:t>
        <a:bodyPr/>
        <a:lstStyle/>
        <a:p>
          <a:r>
            <a:rPr lang="ru-RU" altLang="ru-RU" sz="1400" dirty="0" smtClean="0">
              <a:latin typeface="Georgia" panose="02040502050405020303" pitchFamily="18" charset="0"/>
            </a:rPr>
            <a:t>Также  широко представлен у людей, занятых производственным трудом, результатом которого является создание какого-либо материального продукта. </a:t>
          </a:r>
        </a:p>
      </dgm:t>
    </dgm:pt>
    <dgm:pt modelId="{55DAFB54-6FB6-4EE9-A3BE-553047EF0D14}" type="parTrans" cxnId="{B1DBA60C-221B-42C0-9368-DC18B5EC0F7F}">
      <dgm:prSet/>
      <dgm:spPr/>
      <dgm:t>
        <a:bodyPr/>
        <a:lstStyle/>
        <a:p>
          <a:endParaRPr lang="ru-RU"/>
        </a:p>
      </dgm:t>
    </dgm:pt>
    <dgm:pt modelId="{5818E5BB-094B-4764-BE04-EAAB051AA8B9}" type="sibTrans" cxnId="{B1DBA60C-221B-42C0-9368-DC18B5EC0F7F}">
      <dgm:prSet/>
      <dgm:spPr/>
      <dgm:t>
        <a:bodyPr/>
        <a:lstStyle/>
        <a:p>
          <a:endParaRPr lang="ru-RU"/>
        </a:p>
      </dgm:t>
    </dgm:pt>
    <dgm:pt modelId="{D1D8B88C-8EEB-4B41-8166-B31E47D9AC12}">
      <dgm:prSet custT="1"/>
      <dgm:spPr/>
      <dgm:t>
        <a:bodyPr/>
        <a:lstStyle/>
        <a:p>
          <a:r>
            <a:rPr lang="ru-RU" altLang="ru-RU" sz="1400" dirty="0" smtClean="0">
              <a:latin typeface="Georgia" panose="02040502050405020303" pitchFamily="18" charset="0"/>
            </a:rPr>
            <a:t>При этом, решая те или иные умственные задачи, мы   пользуемся готовыми знаниями, полученными другими людьми и выраженными в форме </a:t>
          </a:r>
          <a:r>
            <a:rPr lang="ru-RU" altLang="ru-RU" sz="1400" dirty="0" smtClean="0">
              <a:solidFill>
                <a:srgbClr val="002060"/>
              </a:solidFill>
              <a:latin typeface="Georgia" panose="02040502050405020303" pitchFamily="18" charset="0"/>
            </a:rPr>
            <a:t>понятий, суждений, умозаключений. </a:t>
          </a:r>
        </a:p>
      </dgm:t>
    </dgm:pt>
    <dgm:pt modelId="{9CED58E6-E1FF-497E-9130-A0A1EC4A7F0F}" type="parTrans" cxnId="{DF723D3C-8138-4A19-B5E8-ABF83B15E4DC}">
      <dgm:prSet/>
      <dgm:spPr/>
      <dgm:t>
        <a:bodyPr/>
        <a:lstStyle/>
        <a:p>
          <a:endParaRPr lang="ru-RU"/>
        </a:p>
      </dgm:t>
    </dgm:pt>
    <dgm:pt modelId="{AC2E9F36-6D03-4EA8-B1D8-D850E0A149FC}" type="sibTrans" cxnId="{DF723D3C-8138-4A19-B5E8-ABF83B15E4DC}">
      <dgm:prSet/>
      <dgm:spPr/>
      <dgm:t>
        <a:bodyPr/>
        <a:lstStyle/>
        <a:p>
          <a:endParaRPr lang="ru-RU"/>
        </a:p>
      </dgm:t>
    </dgm:pt>
    <dgm:pt modelId="{78B5650D-A330-4831-9584-67928026CBA1}">
      <dgm:prSet/>
      <dgm:spPr/>
      <dgm:t>
        <a:bodyPr/>
        <a:lstStyle/>
        <a:p>
          <a:endParaRPr lang="ru-RU" sz="1900" dirty="0"/>
        </a:p>
      </dgm:t>
    </dgm:pt>
    <dgm:pt modelId="{7D78400C-31C6-4BE5-A045-307FE5A4F259}" type="parTrans" cxnId="{BF1C1829-40BC-4C35-9DAF-3D41EBC26186}">
      <dgm:prSet/>
      <dgm:spPr/>
      <dgm:t>
        <a:bodyPr/>
        <a:lstStyle/>
        <a:p>
          <a:endParaRPr lang="ru-RU"/>
        </a:p>
      </dgm:t>
    </dgm:pt>
    <dgm:pt modelId="{C91752FC-0B2F-42FD-A8AD-2C31C8A88570}" type="sibTrans" cxnId="{BF1C1829-40BC-4C35-9DAF-3D41EBC26186}">
      <dgm:prSet/>
      <dgm:spPr/>
      <dgm:t>
        <a:bodyPr/>
        <a:lstStyle/>
        <a:p>
          <a:endParaRPr lang="ru-RU"/>
        </a:p>
      </dgm:t>
    </dgm:pt>
    <dgm:pt modelId="{DD6AD7F3-E669-4385-914E-6AF5772AEC56}">
      <dgm:prSet/>
      <dgm:spPr/>
      <dgm:t>
        <a:bodyPr/>
        <a:lstStyle/>
        <a:p>
          <a:endParaRPr lang="ru-RU" sz="1900" dirty="0"/>
        </a:p>
      </dgm:t>
    </dgm:pt>
    <dgm:pt modelId="{92475035-A64C-4A59-80C2-35ADBD023939}" type="parTrans" cxnId="{72974F85-9279-40A1-AF03-493F686DFBF2}">
      <dgm:prSet/>
      <dgm:spPr/>
      <dgm:t>
        <a:bodyPr/>
        <a:lstStyle/>
        <a:p>
          <a:endParaRPr lang="ru-RU"/>
        </a:p>
      </dgm:t>
    </dgm:pt>
    <dgm:pt modelId="{844B2EE8-94F1-4EEF-B267-A3AEEFFBD84A}" type="sibTrans" cxnId="{72974F85-9279-40A1-AF03-493F686DFBF2}">
      <dgm:prSet/>
      <dgm:spPr/>
      <dgm:t>
        <a:bodyPr/>
        <a:lstStyle/>
        <a:p>
          <a:endParaRPr lang="ru-RU"/>
        </a:p>
      </dgm:t>
    </dgm:pt>
    <dgm:pt modelId="{9EE2235D-5B27-4DB4-A814-9C99E46BECEF}" type="pres">
      <dgm:prSet presAssocID="{D7E7239A-CE86-4A92-B377-E3F7AEC2F5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DD41A-9557-4679-BDF4-1C72EF549F95}" type="pres">
      <dgm:prSet presAssocID="{518634AD-642A-4C3E-8AEF-A41E85AA76E7}" presName="composite" presStyleCnt="0"/>
      <dgm:spPr/>
    </dgm:pt>
    <dgm:pt modelId="{B68C5EBD-8D36-43D3-BB07-1BFB03029083}" type="pres">
      <dgm:prSet presAssocID="{518634AD-642A-4C3E-8AEF-A41E85AA76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A4139-3EF7-459A-8E00-E0410FED6369}" type="pres">
      <dgm:prSet presAssocID="{518634AD-642A-4C3E-8AEF-A41E85AA76E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6309A-BEB6-4E63-AFA7-CA9BE6F8EC95}" type="pres">
      <dgm:prSet presAssocID="{F4A9C7A0-951A-4899-89C4-374B9D8373B2}" presName="space" presStyleCnt="0"/>
      <dgm:spPr/>
    </dgm:pt>
    <dgm:pt modelId="{1CDE287C-F7AA-4A09-969A-A4FB13E4A83F}" type="pres">
      <dgm:prSet presAssocID="{8913DC47-1942-4A85-9AD7-0275061E2E88}" presName="composite" presStyleCnt="0"/>
      <dgm:spPr/>
    </dgm:pt>
    <dgm:pt modelId="{DE935E93-9E0F-462D-B105-63796DAD8C29}" type="pres">
      <dgm:prSet presAssocID="{8913DC47-1942-4A85-9AD7-0275061E2E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E9F77-8867-41DF-B116-07045494BEF0}" type="pres">
      <dgm:prSet presAssocID="{8913DC47-1942-4A85-9AD7-0275061E2E88}" presName="desTx" presStyleLbl="alignAccFollowNode1" presStyleIdx="1" presStyleCnt="3" custScaleY="9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1FB8-2404-422F-8C4C-A18B3CDCBEB0}" type="pres">
      <dgm:prSet presAssocID="{07D497A6-A30E-42F7-B067-B9C43AC83EF9}" presName="space" presStyleCnt="0"/>
      <dgm:spPr/>
    </dgm:pt>
    <dgm:pt modelId="{6916E88A-0D95-4497-81EF-5350FB75A610}" type="pres">
      <dgm:prSet presAssocID="{1B0B022A-A902-448B-BBAB-BA6DD4EA5CD1}" presName="composite" presStyleCnt="0"/>
      <dgm:spPr/>
    </dgm:pt>
    <dgm:pt modelId="{13CDC34F-C1FA-42A2-AD12-012A7ED509D8}" type="pres">
      <dgm:prSet presAssocID="{1B0B022A-A902-448B-BBAB-BA6DD4EA5C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F0416-37B2-4844-AA59-01EA7101D87B}" type="pres">
      <dgm:prSet presAssocID="{1B0B022A-A902-448B-BBAB-BA6DD4EA5C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43AE7-2A41-445E-80E2-ADBECCE3EFCA}" srcId="{518634AD-642A-4C3E-8AEF-A41E85AA76E7}" destId="{CA879738-C905-4D79-AF8B-B6FB2C03FDE0}" srcOrd="2" destOrd="0" parTransId="{3CA7059D-E900-4A4F-874E-60851CBCF86B}" sibTransId="{18D00C00-9EB4-49EC-81DE-6035000885F4}"/>
    <dgm:cxn modelId="{C6A251C3-055A-4742-9C4F-9B5BD0A30B3E}" type="presOf" srcId="{78B5650D-A330-4831-9584-67928026CBA1}" destId="{E97F0416-37B2-4844-AA59-01EA7101D87B}" srcOrd="0" destOrd="3" presId="urn:microsoft.com/office/officeart/2005/8/layout/hList1"/>
    <dgm:cxn modelId="{B1DBA60C-221B-42C0-9368-DC18B5EC0F7F}" srcId="{518634AD-642A-4C3E-8AEF-A41E85AA76E7}" destId="{FC892445-E600-4953-85F9-738240EF86FA}" srcOrd="1" destOrd="0" parTransId="{55DAFB54-6FB6-4EE9-A3BE-553047EF0D14}" sibTransId="{5818E5BB-094B-4764-BE04-EAAB051AA8B9}"/>
    <dgm:cxn modelId="{7E3238EA-B048-4BAF-BFFF-FBBA8AE11D65}" type="presOf" srcId="{C6674403-3F3C-4E18-B40C-7978E14F9484}" destId="{D8DA4139-3EF7-459A-8E00-E0410FED6369}" srcOrd="0" destOrd="0" presId="urn:microsoft.com/office/officeart/2005/8/layout/hList1"/>
    <dgm:cxn modelId="{03FF6AFD-4CEC-43A0-B091-A2D711C1E21C}" srcId="{D7E7239A-CE86-4A92-B377-E3F7AEC2F569}" destId="{1B0B022A-A902-448B-BBAB-BA6DD4EA5CD1}" srcOrd="2" destOrd="0" parTransId="{3522ADDA-6078-4615-9997-BDE2B67880AD}" sibTransId="{04A2FFB8-C3A6-4EE7-811B-000FBF69F443}"/>
    <dgm:cxn modelId="{BFE42EC6-E16D-48D1-B08C-68F2B70EC8B9}" srcId="{1B0B022A-A902-448B-BBAB-BA6DD4EA5CD1}" destId="{AB8AC649-F620-45BF-8E54-CE68E217F743}" srcOrd="0" destOrd="0" parTransId="{4272F318-2A69-4965-9D40-7051E801510C}" sibTransId="{312AA835-0DE4-4830-A540-3812DAF2AF80}"/>
    <dgm:cxn modelId="{A8E6B7C6-249B-46BA-973F-180EF739CA08}" type="presOf" srcId="{FC892445-E600-4953-85F9-738240EF86FA}" destId="{D8DA4139-3EF7-459A-8E00-E0410FED6369}" srcOrd="0" destOrd="1" presId="urn:microsoft.com/office/officeart/2005/8/layout/hList1"/>
    <dgm:cxn modelId="{72974F85-9279-40A1-AF03-493F686DFBF2}" srcId="{1B0B022A-A902-448B-BBAB-BA6DD4EA5CD1}" destId="{DD6AD7F3-E669-4385-914E-6AF5772AEC56}" srcOrd="2" destOrd="0" parTransId="{92475035-A64C-4A59-80C2-35ADBD023939}" sibTransId="{844B2EE8-94F1-4EEF-B267-A3AEEFFBD84A}"/>
    <dgm:cxn modelId="{F2648F76-2040-4638-8B77-37A221972702}" type="presOf" srcId="{518634AD-642A-4C3E-8AEF-A41E85AA76E7}" destId="{B68C5EBD-8D36-43D3-BB07-1BFB03029083}" srcOrd="0" destOrd="0" presId="urn:microsoft.com/office/officeart/2005/8/layout/hList1"/>
    <dgm:cxn modelId="{B3DA5C9F-022F-4AE7-B087-F213CF49D422}" srcId="{518634AD-642A-4C3E-8AEF-A41E85AA76E7}" destId="{C6674403-3F3C-4E18-B40C-7978E14F9484}" srcOrd="0" destOrd="0" parTransId="{09F801C9-5940-49BA-BF9B-9BDEEC12AB06}" sibTransId="{C8FBFE43-DFDD-4E75-9840-7BF05A987D11}"/>
    <dgm:cxn modelId="{34941766-3E95-4F88-BAE8-6EF6AF095911}" srcId="{D7E7239A-CE86-4A92-B377-E3F7AEC2F569}" destId="{8913DC47-1942-4A85-9AD7-0275061E2E88}" srcOrd="1" destOrd="0" parTransId="{BF6FFF9F-CBA2-4C6C-8370-10EE8B25E9D8}" sibTransId="{07D497A6-A30E-42F7-B067-B9C43AC83EF9}"/>
    <dgm:cxn modelId="{BD2E1C48-4918-4EAC-8890-E9BF4D9540D5}" srcId="{8913DC47-1942-4A85-9AD7-0275061E2E88}" destId="{2EE5D192-106C-45E4-A588-9D5C4234CEE8}" srcOrd="0" destOrd="0" parTransId="{8721F627-5266-492B-AA2D-0AB94FA085EA}" sibTransId="{20498DC3-C9F5-4406-B0BB-BB316D1A923E}"/>
    <dgm:cxn modelId="{0C93A5F7-7CB2-4C4C-80A6-A5CDE4ED8976}" type="presOf" srcId="{CA879738-C905-4D79-AF8B-B6FB2C03FDE0}" destId="{D8DA4139-3EF7-459A-8E00-E0410FED6369}" srcOrd="0" destOrd="2" presId="urn:microsoft.com/office/officeart/2005/8/layout/hList1"/>
    <dgm:cxn modelId="{B194C9AD-B8A8-4BE3-A553-B2F3620968E6}" srcId="{D7E7239A-CE86-4A92-B377-E3F7AEC2F569}" destId="{518634AD-642A-4C3E-8AEF-A41E85AA76E7}" srcOrd="0" destOrd="0" parTransId="{7E83349B-59C1-4AC5-8FCE-ABC1E4F23339}" sibTransId="{F4A9C7A0-951A-4899-89C4-374B9D8373B2}"/>
    <dgm:cxn modelId="{F0FEFF40-89D9-4D45-ACC1-7A9D73247C64}" type="presOf" srcId="{1B0B022A-A902-448B-BBAB-BA6DD4EA5CD1}" destId="{13CDC34F-C1FA-42A2-AD12-012A7ED509D8}" srcOrd="0" destOrd="0" presId="urn:microsoft.com/office/officeart/2005/8/layout/hList1"/>
    <dgm:cxn modelId="{DF723D3C-8138-4A19-B5E8-ABF83B15E4DC}" srcId="{1B0B022A-A902-448B-BBAB-BA6DD4EA5CD1}" destId="{D1D8B88C-8EEB-4B41-8166-B31E47D9AC12}" srcOrd="1" destOrd="0" parTransId="{9CED58E6-E1FF-497E-9130-A0A1EC4A7F0F}" sibTransId="{AC2E9F36-6D03-4EA8-B1D8-D850E0A149FC}"/>
    <dgm:cxn modelId="{A5898E61-11E5-4AD1-95C1-FDB10367653D}" type="presOf" srcId="{D7E7239A-CE86-4A92-B377-E3F7AEC2F569}" destId="{9EE2235D-5B27-4DB4-A814-9C99E46BECEF}" srcOrd="0" destOrd="0" presId="urn:microsoft.com/office/officeart/2005/8/layout/hList1"/>
    <dgm:cxn modelId="{2017FBB7-FCD8-4332-83E9-D5F539E3CDFF}" type="presOf" srcId="{2EE5D192-106C-45E4-A588-9D5C4234CEE8}" destId="{DDCE9F77-8867-41DF-B116-07045494BEF0}" srcOrd="0" destOrd="0" presId="urn:microsoft.com/office/officeart/2005/8/layout/hList1"/>
    <dgm:cxn modelId="{81D65754-78C3-40F8-9D9F-FDB1031C95EF}" type="presOf" srcId="{DD6AD7F3-E669-4385-914E-6AF5772AEC56}" destId="{E97F0416-37B2-4844-AA59-01EA7101D87B}" srcOrd="0" destOrd="2" presId="urn:microsoft.com/office/officeart/2005/8/layout/hList1"/>
    <dgm:cxn modelId="{EDFE8A75-F97B-405B-9F7F-C2BE1F95E60E}" type="presOf" srcId="{AB8AC649-F620-45BF-8E54-CE68E217F743}" destId="{E97F0416-37B2-4844-AA59-01EA7101D87B}" srcOrd="0" destOrd="0" presId="urn:microsoft.com/office/officeart/2005/8/layout/hList1"/>
    <dgm:cxn modelId="{EEC69D2D-B23E-45C8-9B23-424AFC43E2EA}" type="presOf" srcId="{D1D8B88C-8EEB-4B41-8166-B31E47D9AC12}" destId="{E97F0416-37B2-4844-AA59-01EA7101D87B}" srcOrd="0" destOrd="1" presId="urn:microsoft.com/office/officeart/2005/8/layout/hList1"/>
    <dgm:cxn modelId="{BF1C1829-40BC-4C35-9DAF-3D41EBC26186}" srcId="{1B0B022A-A902-448B-BBAB-BA6DD4EA5CD1}" destId="{78B5650D-A330-4831-9584-67928026CBA1}" srcOrd="3" destOrd="0" parTransId="{7D78400C-31C6-4BE5-A045-307FE5A4F259}" sibTransId="{C91752FC-0B2F-42FD-A8AD-2C31C8A88570}"/>
    <dgm:cxn modelId="{451125A8-80DF-486D-8117-1956B0596665}" type="presOf" srcId="{8913DC47-1942-4A85-9AD7-0275061E2E88}" destId="{DE935E93-9E0F-462D-B105-63796DAD8C29}" srcOrd="0" destOrd="0" presId="urn:microsoft.com/office/officeart/2005/8/layout/hList1"/>
    <dgm:cxn modelId="{EDD92EDB-602F-47F1-BDCB-E736BF1F6634}" type="presParOf" srcId="{9EE2235D-5B27-4DB4-A814-9C99E46BECEF}" destId="{1F5DD41A-9557-4679-BDF4-1C72EF549F95}" srcOrd="0" destOrd="0" presId="urn:microsoft.com/office/officeart/2005/8/layout/hList1"/>
    <dgm:cxn modelId="{917F6453-B5DE-4F91-8D56-2ADE9BA78706}" type="presParOf" srcId="{1F5DD41A-9557-4679-BDF4-1C72EF549F95}" destId="{B68C5EBD-8D36-43D3-BB07-1BFB03029083}" srcOrd="0" destOrd="0" presId="urn:microsoft.com/office/officeart/2005/8/layout/hList1"/>
    <dgm:cxn modelId="{DAA88E27-6A42-4D4B-AA90-911D9E346B06}" type="presParOf" srcId="{1F5DD41A-9557-4679-BDF4-1C72EF549F95}" destId="{D8DA4139-3EF7-459A-8E00-E0410FED6369}" srcOrd="1" destOrd="0" presId="urn:microsoft.com/office/officeart/2005/8/layout/hList1"/>
    <dgm:cxn modelId="{13B36E05-B100-4FE5-BED2-1C695E1941D5}" type="presParOf" srcId="{9EE2235D-5B27-4DB4-A814-9C99E46BECEF}" destId="{37C6309A-BEB6-4E63-AFA7-CA9BE6F8EC95}" srcOrd="1" destOrd="0" presId="urn:microsoft.com/office/officeart/2005/8/layout/hList1"/>
    <dgm:cxn modelId="{91D43ACB-C214-4D5A-85BE-29573105850B}" type="presParOf" srcId="{9EE2235D-5B27-4DB4-A814-9C99E46BECEF}" destId="{1CDE287C-F7AA-4A09-969A-A4FB13E4A83F}" srcOrd="2" destOrd="0" presId="urn:microsoft.com/office/officeart/2005/8/layout/hList1"/>
    <dgm:cxn modelId="{70866EF9-0527-438E-8E94-DB559A3A82E7}" type="presParOf" srcId="{1CDE287C-F7AA-4A09-969A-A4FB13E4A83F}" destId="{DE935E93-9E0F-462D-B105-63796DAD8C29}" srcOrd="0" destOrd="0" presId="urn:microsoft.com/office/officeart/2005/8/layout/hList1"/>
    <dgm:cxn modelId="{D6A29F0F-0AE4-44D0-85E0-1CC3BF2BE358}" type="presParOf" srcId="{1CDE287C-F7AA-4A09-969A-A4FB13E4A83F}" destId="{DDCE9F77-8867-41DF-B116-07045494BEF0}" srcOrd="1" destOrd="0" presId="urn:microsoft.com/office/officeart/2005/8/layout/hList1"/>
    <dgm:cxn modelId="{7B85E38A-AE7B-4582-B5D1-6E27BDDABD00}" type="presParOf" srcId="{9EE2235D-5B27-4DB4-A814-9C99E46BECEF}" destId="{06F91FB8-2404-422F-8C4C-A18B3CDCBEB0}" srcOrd="3" destOrd="0" presId="urn:microsoft.com/office/officeart/2005/8/layout/hList1"/>
    <dgm:cxn modelId="{B12A4017-0162-4560-BB94-9F230D5A7557}" type="presParOf" srcId="{9EE2235D-5B27-4DB4-A814-9C99E46BECEF}" destId="{6916E88A-0D95-4497-81EF-5350FB75A610}" srcOrd="4" destOrd="0" presId="urn:microsoft.com/office/officeart/2005/8/layout/hList1"/>
    <dgm:cxn modelId="{BBB76175-A88B-4ED1-9AFD-891E862F9407}" type="presParOf" srcId="{6916E88A-0D95-4497-81EF-5350FB75A610}" destId="{13CDC34F-C1FA-42A2-AD12-012A7ED509D8}" srcOrd="0" destOrd="0" presId="urn:microsoft.com/office/officeart/2005/8/layout/hList1"/>
    <dgm:cxn modelId="{776DD854-519E-4D53-9E53-D719BE970B40}" type="presParOf" srcId="{6916E88A-0D95-4497-81EF-5350FB75A610}" destId="{E97F0416-37B2-4844-AA59-01EA7101D8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BCA02-0965-417D-A0A8-BE5C577FDB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2F58B6-E0EE-4C4F-BA5A-218C67EAE20D}">
      <dgm:prSet phldrT="[Текст]" custT="1"/>
      <dgm:spPr>
        <a:solidFill>
          <a:srgbClr val="007E39"/>
        </a:solidFill>
      </dgm:spPr>
      <dgm:t>
        <a:bodyPr/>
        <a:lstStyle/>
        <a:p>
          <a:r>
            <a:rPr lang="ru-RU" sz="2800" dirty="0" smtClean="0"/>
            <a:t>Турнирные задачи</a:t>
          </a:r>
          <a:endParaRPr lang="ru-RU" sz="2800" dirty="0"/>
        </a:p>
      </dgm:t>
    </dgm:pt>
    <dgm:pt modelId="{F6D8BA95-D536-415B-A3F9-5792828EE7F2}" type="parTrans" cxnId="{9B5C1B1C-C8B5-42E5-AD8C-368FC3A1D51C}">
      <dgm:prSet/>
      <dgm:spPr/>
      <dgm:t>
        <a:bodyPr/>
        <a:lstStyle/>
        <a:p>
          <a:endParaRPr lang="ru-RU"/>
        </a:p>
      </dgm:t>
    </dgm:pt>
    <dgm:pt modelId="{F40CF936-77A4-4109-8671-2EFE5D8DCE07}" type="sibTrans" cxnId="{9B5C1B1C-C8B5-42E5-AD8C-368FC3A1D51C}">
      <dgm:prSet/>
      <dgm:spPr/>
      <dgm:t>
        <a:bodyPr/>
        <a:lstStyle/>
        <a:p>
          <a:endParaRPr lang="ru-RU"/>
        </a:p>
      </dgm:t>
    </dgm:pt>
    <dgm:pt modelId="{723F4850-5656-41D9-BC9A-D8A56D2602C3}">
      <dgm:prSet phldrT="[Текст]"/>
      <dgm:spPr>
        <a:solidFill>
          <a:srgbClr val="007E39"/>
        </a:solidFill>
      </dgm:spPr>
      <dgm:t>
        <a:bodyPr/>
        <a:lstStyle/>
        <a:p>
          <a:endParaRPr lang="ru-RU" sz="500" dirty="0"/>
        </a:p>
      </dgm:t>
    </dgm:pt>
    <dgm:pt modelId="{686F1380-E83F-489A-A393-30945F301C51}" type="parTrans" cxnId="{923C478B-75FD-45F9-8CA6-B854A40FE7B9}">
      <dgm:prSet/>
      <dgm:spPr/>
      <dgm:t>
        <a:bodyPr/>
        <a:lstStyle/>
        <a:p>
          <a:endParaRPr lang="ru-RU"/>
        </a:p>
      </dgm:t>
    </dgm:pt>
    <dgm:pt modelId="{34458C15-3EAD-42DA-A981-998E348F3F5C}" type="sibTrans" cxnId="{923C478B-75FD-45F9-8CA6-B854A40FE7B9}">
      <dgm:prSet/>
      <dgm:spPr/>
      <dgm:t>
        <a:bodyPr/>
        <a:lstStyle/>
        <a:p>
          <a:endParaRPr lang="ru-RU"/>
        </a:p>
      </dgm:t>
    </dgm:pt>
    <dgm:pt modelId="{E4A360D0-D1E3-481B-BEDE-916C274E81C1}">
      <dgm:prSet phldrT="[Текст]" phldr="1"/>
      <dgm:spPr>
        <a:solidFill>
          <a:srgbClr val="007E39"/>
        </a:solidFill>
      </dgm:spPr>
      <dgm:t>
        <a:bodyPr/>
        <a:lstStyle/>
        <a:p>
          <a:endParaRPr lang="ru-RU" sz="500"/>
        </a:p>
      </dgm:t>
    </dgm:pt>
    <dgm:pt modelId="{896C8729-F9CD-4AE8-A15B-B7FC741D364D}" type="parTrans" cxnId="{855E4166-9452-4A70-AFF9-103D3E8AEE7A}">
      <dgm:prSet/>
      <dgm:spPr/>
      <dgm:t>
        <a:bodyPr/>
        <a:lstStyle/>
        <a:p>
          <a:endParaRPr lang="ru-RU"/>
        </a:p>
      </dgm:t>
    </dgm:pt>
    <dgm:pt modelId="{1835FC77-87F0-4097-95F8-CB83B2B88DCA}" type="sibTrans" cxnId="{855E4166-9452-4A70-AFF9-103D3E8AEE7A}">
      <dgm:prSet/>
      <dgm:spPr/>
      <dgm:t>
        <a:bodyPr/>
        <a:lstStyle/>
        <a:p>
          <a:endParaRPr lang="ru-RU"/>
        </a:p>
      </dgm:t>
    </dgm:pt>
    <dgm:pt modelId="{4B2C7EAA-007B-406A-8311-6747F8DCCBAB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2800" dirty="0" smtClean="0"/>
            <a:t>Задачи на исчисление высказываний</a:t>
          </a:r>
          <a:endParaRPr lang="ru-RU" sz="2800" dirty="0"/>
        </a:p>
      </dgm:t>
    </dgm:pt>
    <dgm:pt modelId="{3B3BC4B2-6ACF-432E-8C6F-405BF49C91A0}" type="parTrans" cxnId="{086794D5-DE0D-4223-B814-C13C8E15C406}">
      <dgm:prSet/>
      <dgm:spPr/>
      <dgm:t>
        <a:bodyPr/>
        <a:lstStyle/>
        <a:p>
          <a:endParaRPr lang="ru-RU"/>
        </a:p>
      </dgm:t>
    </dgm:pt>
    <dgm:pt modelId="{E7DB9ED2-049C-4D5A-8DE1-0B12B7C77FC6}" type="sibTrans" cxnId="{086794D5-DE0D-4223-B814-C13C8E15C406}">
      <dgm:prSet/>
      <dgm:spPr/>
      <dgm:t>
        <a:bodyPr/>
        <a:lstStyle/>
        <a:p>
          <a:endParaRPr lang="ru-RU"/>
        </a:p>
      </dgm:t>
    </dgm:pt>
    <dgm:pt modelId="{B2FC3513-ADAE-45B9-9F51-23E10F505DA1}">
      <dgm:prSet phldrT="[Текст]" phldr="1"/>
      <dgm:spPr>
        <a:solidFill>
          <a:srgbClr val="FF9900"/>
        </a:solidFill>
      </dgm:spPr>
      <dgm:t>
        <a:bodyPr/>
        <a:lstStyle/>
        <a:p>
          <a:endParaRPr lang="ru-RU" sz="600" dirty="0"/>
        </a:p>
      </dgm:t>
    </dgm:pt>
    <dgm:pt modelId="{60245595-3F3C-4D2A-BB59-EA7E8F06CDCF}" type="parTrans" cxnId="{64B3270B-DE40-4742-95ED-300364E4EE83}">
      <dgm:prSet/>
      <dgm:spPr/>
      <dgm:t>
        <a:bodyPr/>
        <a:lstStyle/>
        <a:p>
          <a:endParaRPr lang="ru-RU"/>
        </a:p>
      </dgm:t>
    </dgm:pt>
    <dgm:pt modelId="{47A73E52-04B2-43D1-AF7E-AF38B9C22EA8}" type="sibTrans" cxnId="{64B3270B-DE40-4742-95ED-300364E4EE83}">
      <dgm:prSet/>
      <dgm:spPr/>
      <dgm:t>
        <a:bodyPr/>
        <a:lstStyle/>
        <a:p>
          <a:endParaRPr lang="ru-RU"/>
        </a:p>
      </dgm:t>
    </dgm:pt>
    <dgm:pt modelId="{23CC950D-CB7B-42F8-8A4C-AC7DBA043EFB}">
      <dgm:prSet phldrT="[Текст]" custT="1"/>
      <dgm:spPr>
        <a:solidFill>
          <a:srgbClr val="FF66CC"/>
        </a:solidFill>
      </dgm:spPr>
      <dgm:t>
        <a:bodyPr/>
        <a:lstStyle/>
        <a:p>
          <a:r>
            <a:rPr lang="ru-RU" sz="2800" dirty="0" smtClean="0"/>
            <a:t>Задачи с использованием графов</a:t>
          </a:r>
          <a:endParaRPr lang="ru-RU" sz="2800" dirty="0"/>
        </a:p>
      </dgm:t>
    </dgm:pt>
    <dgm:pt modelId="{9C894D66-D52F-42BA-87B7-D778FB43B736}" type="parTrans" cxnId="{42CE84DF-8203-4501-AA88-6B340AD19871}">
      <dgm:prSet/>
      <dgm:spPr/>
      <dgm:t>
        <a:bodyPr/>
        <a:lstStyle/>
        <a:p>
          <a:endParaRPr lang="ru-RU"/>
        </a:p>
      </dgm:t>
    </dgm:pt>
    <dgm:pt modelId="{DE54BB0D-4FA7-46EE-A222-1E94A7A274B3}" type="sibTrans" cxnId="{42CE84DF-8203-4501-AA88-6B340AD19871}">
      <dgm:prSet/>
      <dgm:spPr/>
      <dgm:t>
        <a:bodyPr/>
        <a:lstStyle/>
        <a:p>
          <a:endParaRPr lang="ru-RU"/>
        </a:p>
      </dgm:t>
    </dgm:pt>
    <dgm:pt modelId="{F0B30D6C-75FA-4F5E-9B9F-7DE6DC41FC87}">
      <dgm:prSet phldrT="[Текст]" phldr="1"/>
      <dgm:spPr>
        <a:solidFill>
          <a:srgbClr val="FF66CC"/>
        </a:solidFill>
      </dgm:spPr>
      <dgm:t>
        <a:bodyPr/>
        <a:lstStyle/>
        <a:p>
          <a:endParaRPr lang="ru-RU" sz="600"/>
        </a:p>
      </dgm:t>
    </dgm:pt>
    <dgm:pt modelId="{54A1BCB5-2319-4540-91C5-1D99BB9AA6BD}" type="parTrans" cxnId="{599614E7-3232-4767-8A2D-EA444B938B46}">
      <dgm:prSet/>
      <dgm:spPr/>
      <dgm:t>
        <a:bodyPr/>
        <a:lstStyle/>
        <a:p>
          <a:endParaRPr lang="ru-RU"/>
        </a:p>
      </dgm:t>
    </dgm:pt>
    <dgm:pt modelId="{397FCE27-7F74-4E2A-811E-FD0AC04A7273}" type="sibTrans" cxnId="{599614E7-3232-4767-8A2D-EA444B938B46}">
      <dgm:prSet/>
      <dgm:spPr/>
      <dgm:t>
        <a:bodyPr/>
        <a:lstStyle/>
        <a:p>
          <a:endParaRPr lang="ru-RU"/>
        </a:p>
      </dgm:t>
    </dgm:pt>
    <dgm:pt modelId="{B222EFF8-14B2-45D9-8322-7C9D797A730D}">
      <dgm:prSet phldrT="[Текст]" phldr="1"/>
      <dgm:spPr>
        <a:solidFill>
          <a:srgbClr val="FF66CC"/>
        </a:solidFill>
      </dgm:spPr>
      <dgm:t>
        <a:bodyPr/>
        <a:lstStyle/>
        <a:p>
          <a:endParaRPr lang="ru-RU" sz="600" dirty="0"/>
        </a:p>
      </dgm:t>
    </dgm:pt>
    <dgm:pt modelId="{CF551C3C-9B45-42CE-B190-C3CF9EB9BEF4}" type="parTrans" cxnId="{AE854D47-D973-4BEC-B849-DE39D3F28C11}">
      <dgm:prSet/>
      <dgm:spPr/>
      <dgm:t>
        <a:bodyPr/>
        <a:lstStyle/>
        <a:p>
          <a:endParaRPr lang="ru-RU"/>
        </a:p>
      </dgm:t>
    </dgm:pt>
    <dgm:pt modelId="{5D03E10F-4B84-4487-B160-FFC707969804}" type="sibTrans" cxnId="{AE854D47-D973-4BEC-B849-DE39D3F28C11}">
      <dgm:prSet/>
      <dgm:spPr/>
      <dgm:t>
        <a:bodyPr/>
        <a:lstStyle/>
        <a:p>
          <a:endParaRPr lang="ru-RU"/>
        </a:p>
      </dgm:t>
    </dgm:pt>
    <dgm:pt modelId="{8882CEE3-5607-47C7-8E4D-E6B774441148}">
      <dgm:prSet custT="1"/>
      <dgm:spPr/>
      <dgm:t>
        <a:bodyPr/>
        <a:lstStyle/>
        <a:p>
          <a:r>
            <a:rPr lang="ru-RU" altLang="ru-RU" sz="2800" dirty="0" smtClean="0"/>
            <a:t>Числовые ребусы</a:t>
          </a:r>
          <a:endParaRPr lang="ru-RU" sz="2800" dirty="0"/>
        </a:p>
      </dgm:t>
    </dgm:pt>
    <dgm:pt modelId="{ABB9B6E9-573D-4C89-946D-7579040295BD}" type="parTrans" cxnId="{0246659E-F2CE-42D9-92D9-E95F73DC2683}">
      <dgm:prSet/>
      <dgm:spPr/>
      <dgm:t>
        <a:bodyPr/>
        <a:lstStyle/>
        <a:p>
          <a:endParaRPr lang="ru-RU"/>
        </a:p>
      </dgm:t>
    </dgm:pt>
    <dgm:pt modelId="{E169A265-1F9A-4FDD-AFB5-9793229D2E3E}" type="sibTrans" cxnId="{0246659E-F2CE-42D9-92D9-E95F73DC2683}">
      <dgm:prSet/>
      <dgm:spPr/>
      <dgm:t>
        <a:bodyPr/>
        <a:lstStyle/>
        <a:p>
          <a:endParaRPr lang="ru-RU"/>
        </a:p>
      </dgm:t>
    </dgm:pt>
    <dgm:pt modelId="{D65C7137-3A05-44F6-9140-0BEFF2AFFC09}">
      <dgm:prSet custT="1"/>
      <dgm:spPr>
        <a:solidFill>
          <a:srgbClr val="6600FF"/>
        </a:solidFill>
      </dgm:spPr>
      <dgm:t>
        <a:bodyPr/>
        <a:lstStyle/>
        <a:p>
          <a:r>
            <a:rPr lang="ru-RU" altLang="ru-RU" sz="2800" dirty="0" smtClean="0"/>
            <a:t>Установление соответствия между элементами различных множеств</a:t>
          </a:r>
          <a:r>
            <a:rPr lang="ru-RU" altLang="ru-RU" sz="700" dirty="0" smtClean="0"/>
            <a:t>.</a:t>
          </a:r>
          <a:endParaRPr lang="ru-RU" altLang="ru-RU" sz="700" dirty="0"/>
        </a:p>
      </dgm:t>
    </dgm:pt>
    <dgm:pt modelId="{A6288872-AD1B-4D21-A529-BC86A5FA0BD9}" type="parTrans" cxnId="{C8CF168E-1D6F-4548-BEBC-3A30AB0DE2D5}">
      <dgm:prSet/>
      <dgm:spPr/>
      <dgm:t>
        <a:bodyPr/>
        <a:lstStyle/>
        <a:p>
          <a:endParaRPr lang="ru-RU"/>
        </a:p>
      </dgm:t>
    </dgm:pt>
    <dgm:pt modelId="{7321A7B4-E7CA-4F79-B62F-FAB573284E0F}" type="sibTrans" cxnId="{C8CF168E-1D6F-4548-BEBC-3A30AB0DE2D5}">
      <dgm:prSet/>
      <dgm:spPr/>
      <dgm:t>
        <a:bodyPr/>
        <a:lstStyle/>
        <a:p>
          <a:endParaRPr lang="ru-RU"/>
        </a:p>
      </dgm:t>
    </dgm:pt>
    <dgm:pt modelId="{3D73F6B7-EF18-4B22-A785-B9FAB15DF6C4}" type="pres">
      <dgm:prSet presAssocID="{483BCA02-0965-417D-A0A8-BE5C577FDB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77B54-F3C8-4085-BBBA-ED9CFE639F94}" type="pres">
      <dgm:prSet presAssocID="{FC2F58B6-E0EE-4C4F-BA5A-218C67EAE20D}" presName="comp" presStyleCnt="0"/>
      <dgm:spPr/>
    </dgm:pt>
    <dgm:pt modelId="{25B3AE43-3D7D-4C00-9D37-60D768F3C427}" type="pres">
      <dgm:prSet presAssocID="{FC2F58B6-E0EE-4C4F-BA5A-218C67EAE20D}" presName="box" presStyleLbl="node1" presStyleIdx="0" presStyleCnt="5"/>
      <dgm:spPr/>
      <dgm:t>
        <a:bodyPr/>
        <a:lstStyle/>
        <a:p>
          <a:endParaRPr lang="ru-RU"/>
        </a:p>
      </dgm:t>
    </dgm:pt>
    <dgm:pt modelId="{8D64FCA1-D92E-4957-9359-BD878F532BC0}" type="pres">
      <dgm:prSet presAssocID="{FC2F58B6-E0EE-4C4F-BA5A-218C67EAE20D}" presName="img" presStyleLbl="fgImgPlace1" presStyleIdx="0" presStyleCnt="5" custScaleX="67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C0AEA1-E913-4067-BA3D-23767294C75F}" type="pres">
      <dgm:prSet presAssocID="{FC2F58B6-E0EE-4C4F-BA5A-218C67EAE20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578D5-45F4-410A-ACB0-9AF0CBBD3EBE}" type="pres">
      <dgm:prSet presAssocID="{F40CF936-77A4-4109-8671-2EFE5D8DCE07}" presName="spacer" presStyleCnt="0"/>
      <dgm:spPr/>
    </dgm:pt>
    <dgm:pt modelId="{E6812B38-C96D-4049-8625-1DF1D34C0256}" type="pres">
      <dgm:prSet presAssocID="{8882CEE3-5607-47C7-8E4D-E6B774441148}" presName="comp" presStyleCnt="0"/>
      <dgm:spPr/>
    </dgm:pt>
    <dgm:pt modelId="{4FA15465-247E-4D4D-A0D7-501779EF6FEA}" type="pres">
      <dgm:prSet presAssocID="{8882CEE3-5607-47C7-8E4D-E6B774441148}" presName="box" presStyleLbl="node1" presStyleIdx="1" presStyleCnt="5"/>
      <dgm:spPr/>
      <dgm:t>
        <a:bodyPr/>
        <a:lstStyle/>
        <a:p>
          <a:endParaRPr lang="ru-RU"/>
        </a:p>
      </dgm:t>
    </dgm:pt>
    <dgm:pt modelId="{7AE7D486-B4E5-4A4D-BD0D-339A484D3303}" type="pres">
      <dgm:prSet presAssocID="{8882CEE3-5607-47C7-8E4D-E6B774441148}" presName="img" presStyleLbl="fgImgPlace1" presStyleIdx="1" presStyleCnt="5" custScaleX="670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FD86AF-09F4-46F2-839D-465D17B4A316}" type="pres">
      <dgm:prSet presAssocID="{8882CEE3-5607-47C7-8E4D-E6B77444114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FF449-C80D-4287-B002-9B0A67499B8F}" type="pres">
      <dgm:prSet presAssocID="{E169A265-1F9A-4FDD-AFB5-9793229D2E3E}" presName="spacer" presStyleCnt="0"/>
      <dgm:spPr/>
    </dgm:pt>
    <dgm:pt modelId="{EB8A7A48-C497-462D-B8C2-7CF31B0E209E}" type="pres">
      <dgm:prSet presAssocID="{D65C7137-3A05-44F6-9140-0BEFF2AFFC09}" presName="comp" presStyleCnt="0"/>
      <dgm:spPr/>
    </dgm:pt>
    <dgm:pt modelId="{3A1E1F92-5C21-4CD8-A794-99F887239EC5}" type="pres">
      <dgm:prSet presAssocID="{D65C7137-3A05-44F6-9140-0BEFF2AFFC09}" presName="box" presStyleLbl="node1" presStyleIdx="2" presStyleCnt="5"/>
      <dgm:spPr/>
      <dgm:t>
        <a:bodyPr/>
        <a:lstStyle/>
        <a:p>
          <a:endParaRPr lang="ru-RU"/>
        </a:p>
      </dgm:t>
    </dgm:pt>
    <dgm:pt modelId="{93230C93-B2B4-4F0A-8150-5C97941F3AC6}" type="pres">
      <dgm:prSet presAssocID="{D65C7137-3A05-44F6-9140-0BEFF2AFFC09}" presName="img" presStyleLbl="fgImgPlace1" presStyleIdx="2" presStyleCnt="5" custScaleX="670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D498DA-E6F4-4942-A4FD-8E481E8F5E85}" type="pres">
      <dgm:prSet presAssocID="{D65C7137-3A05-44F6-9140-0BEFF2AFFC0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388DA-E487-44F6-9F67-4D33B18ABE05}" type="pres">
      <dgm:prSet presAssocID="{7321A7B4-E7CA-4F79-B62F-FAB573284E0F}" presName="spacer" presStyleCnt="0"/>
      <dgm:spPr/>
    </dgm:pt>
    <dgm:pt modelId="{C10455FD-E36B-4118-A7F7-555685057F8A}" type="pres">
      <dgm:prSet presAssocID="{4B2C7EAA-007B-406A-8311-6747F8DCCBAB}" presName="comp" presStyleCnt="0"/>
      <dgm:spPr/>
    </dgm:pt>
    <dgm:pt modelId="{A7D10602-24A7-410F-AB4E-824CCF86C728}" type="pres">
      <dgm:prSet presAssocID="{4B2C7EAA-007B-406A-8311-6747F8DCCBAB}" presName="box" presStyleLbl="node1" presStyleIdx="3" presStyleCnt="5"/>
      <dgm:spPr/>
      <dgm:t>
        <a:bodyPr/>
        <a:lstStyle/>
        <a:p>
          <a:endParaRPr lang="ru-RU"/>
        </a:p>
      </dgm:t>
    </dgm:pt>
    <dgm:pt modelId="{EE3F32D8-2250-450A-9ACD-0C9CD4F0E7E7}" type="pres">
      <dgm:prSet presAssocID="{4B2C7EAA-007B-406A-8311-6747F8DCCBAB}" presName="img" presStyleLbl="fgImgPlace1" presStyleIdx="3" presStyleCnt="5" custScaleX="670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B72761-D92A-4765-AAB6-CFFBB9C98243}" type="pres">
      <dgm:prSet presAssocID="{4B2C7EAA-007B-406A-8311-6747F8DCCBA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56658-691F-404A-A8E4-094D3280874E}" type="pres">
      <dgm:prSet presAssocID="{E7DB9ED2-049C-4D5A-8DE1-0B12B7C77FC6}" presName="spacer" presStyleCnt="0"/>
      <dgm:spPr/>
    </dgm:pt>
    <dgm:pt modelId="{0DEA6A55-CC50-4C30-9B06-1E4492E6B369}" type="pres">
      <dgm:prSet presAssocID="{23CC950D-CB7B-42F8-8A4C-AC7DBA043EFB}" presName="comp" presStyleCnt="0"/>
      <dgm:spPr/>
    </dgm:pt>
    <dgm:pt modelId="{97BAF241-3AE7-49FE-8264-18809CA0A778}" type="pres">
      <dgm:prSet presAssocID="{23CC950D-CB7B-42F8-8A4C-AC7DBA043EFB}" presName="box" presStyleLbl="node1" presStyleIdx="4" presStyleCnt="5"/>
      <dgm:spPr/>
      <dgm:t>
        <a:bodyPr/>
        <a:lstStyle/>
        <a:p>
          <a:endParaRPr lang="ru-RU"/>
        </a:p>
      </dgm:t>
    </dgm:pt>
    <dgm:pt modelId="{F7ABB69D-BC61-444F-B535-FF5582604EB1}" type="pres">
      <dgm:prSet presAssocID="{23CC950D-CB7B-42F8-8A4C-AC7DBA043EFB}" presName="img" presStyleLbl="fgImgPlace1" presStyleIdx="4" presStyleCnt="5" custScaleX="7157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58AD2E-4828-4B5F-85D6-4FC9F6E98EC9}" type="pres">
      <dgm:prSet presAssocID="{23CC950D-CB7B-42F8-8A4C-AC7DBA043EF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3270B-DE40-4742-95ED-300364E4EE83}" srcId="{4B2C7EAA-007B-406A-8311-6747F8DCCBAB}" destId="{B2FC3513-ADAE-45B9-9F51-23E10F505DA1}" srcOrd="0" destOrd="0" parTransId="{60245595-3F3C-4D2A-BB59-EA7E8F06CDCF}" sibTransId="{47A73E52-04B2-43D1-AF7E-AF38B9C22EA8}"/>
    <dgm:cxn modelId="{F11BAA04-23F4-48F5-80B2-ADECE336945D}" type="presOf" srcId="{F0B30D6C-75FA-4F5E-9B9F-7DE6DC41FC87}" destId="{FD58AD2E-4828-4B5F-85D6-4FC9F6E98EC9}" srcOrd="1" destOrd="1" presId="urn:microsoft.com/office/officeart/2005/8/layout/vList4"/>
    <dgm:cxn modelId="{8FF4BB77-6093-4202-8061-60FCD53A0539}" type="presOf" srcId="{E4A360D0-D1E3-481B-BEDE-916C274E81C1}" destId="{25B3AE43-3D7D-4C00-9D37-60D768F3C427}" srcOrd="0" destOrd="2" presId="urn:microsoft.com/office/officeart/2005/8/layout/vList4"/>
    <dgm:cxn modelId="{0FFB4257-6784-4CD2-B800-F99CD3590922}" type="presOf" srcId="{4B2C7EAA-007B-406A-8311-6747F8DCCBAB}" destId="{99B72761-D92A-4765-AAB6-CFFBB9C98243}" srcOrd="1" destOrd="0" presId="urn:microsoft.com/office/officeart/2005/8/layout/vList4"/>
    <dgm:cxn modelId="{40753199-FC6A-4EDE-B07D-4F445762520C}" type="presOf" srcId="{B222EFF8-14B2-45D9-8322-7C9D797A730D}" destId="{FD58AD2E-4828-4B5F-85D6-4FC9F6E98EC9}" srcOrd="1" destOrd="2" presId="urn:microsoft.com/office/officeart/2005/8/layout/vList4"/>
    <dgm:cxn modelId="{4AAA70B9-3CA6-4871-9834-C9442324A05F}" type="presOf" srcId="{FC2F58B6-E0EE-4C4F-BA5A-218C67EAE20D}" destId="{25B3AE43-3D7D-4C00-9D37-60D768F3C427}" srcOrd="0" destOrd="0" presId="urn:microsoft.com/office/officeart/2005/8/layout/vList4"/>
    <dgm:cxn modelId="{E2F15CB8-4487-494D-ACB1-CC59F372C6D4}" type="presOf" srcId="{23CC950D-CB7B-42F8-8A4C-AC7DBA043EFB}" destId="{97BAF241-3AE7-49FE-8264-18809CA0A778}" srcOrd="0" destOrd="0" presId="urn:microsoft.com/office/officeart/2005/8/layout/vList4"/>
    <dgm:cxn modelId="{706854EE-257D-4FE6-A32F-D066C5059B47}" type="presOf" srcId="{E4A360D0-D1E3-481B-BEDE-916C274E81C1}" destId="{9FC0AEA1-E913-4067-BA3D-23767294C75F}" srcOrd="1" destOrd="2" presId="urn:microsoft.com/office/officeart/2005/8/layout/vList4"/>
    <dgm:cxn modelId="{59CF94D8-0C2C-494E-B29D-1002C4FDCE7C}" type="presOf" srcId="{23CC950D-CB7B-42F8-8A4C-AC7DBA043EFB}" destId="{FD58AD2E-4828-4B5F-85D6-4FC9F6E98EC9}" srcOrd="1" destOrd="0" presId="urn:microsoft.com/office/officeart/2005/8/layout/vList4"/>
    <dgm:cxn modelId="{8606B111-F53A-4633-BA38-C9673F5FCD77}" type="presOf" srcId="{FC2F58B6-E0EE-4C4F-BA5A-218C67EAE20D}" destId="{9FC0AEA1-E913-4067-BA3D-23767294C75F}" srcOrd="1" destOrd="0" presId="urn:microsoft.com/office/officeart/2005/8/layout/vList4"/>
    <dgm:cxn modelId="{E1F33C36-D930-4864-AA3E-0C8C4EB28141}" type="presOf" srcId="{D65C7137-3A05-44F6-9140-0BEFF2AFFC09}" destId="{8AD498DA-E6F4-4942-A4FD-8E481E8F5E85}" srcOrd="1" destOrd="0" presId="urn:microsoft.com/office/officeart/2005/8/layout/vList4"/>
    <dgm:cxn modelId="{E8C7FF84-9866-4787-8938-61890D92FFB2}" type="presOf" srcId="{4B2C7EAA-007B-406A-8311-6747F8DCCBAB}" destId="{A7D10602-24A7-410F-AB4E-824CCF86C728}" srcOrd="0" destOrd="0" presId="urn:microsoft.com/office/officeart/2005/8/layout/vList4"/>
    <dgm:cxn modelId="{76C30951-1BDD-4F86-BCF8-55FB75A01EC2}" type="presOf" srcId="{483BCA02-0965-417D-A0A8-BE5C577FDBAF}" destId="{3D73F6B7-EF18-4B22-A785-B9FAB15DF6C4}" srcOrd="0" destOrd="0" presId="urn:microsoft.com/office/officeart/2005/8/layout/vList4"/>
    <dgm:cxn modelId="{9B5C1B1C-C8B5-42E5-AD8C-368FC3A1D51C}" srcId="{483BCA02-0965-417D-A0A8-BE5C577FDBAF}" destId="{FC2F58B6-E0EE-4C4F-BA5A-218C67EAE20D}" srcOrd="0" destOrd="0" parTransId="{F6D8BA95-D536-415B-A3F9-5792828EE7F2}" sibTransId="{F40CF936-77A4-4109-8671-2EFE5D8DCE07}"/>
    <dgm:cxn modelId="{A706D49D-9373-45DC-912A-207764D90A16}" type="presOf" srcId="{8882CEE3-5607-47C7-8E4D-E6B774441148}" destId="{9BFD86AF-09F4-46F2-839D-465D17B4A316}" srcOrd="1" destOrd="0" presId="urn:microsoft.com/office/officeart/2005/8/layout/vList4"/>
    <dgm:cxn modelId="{16D446D7-9184-4F26-88CD-61C828CFA678}" type="presOf" srcId="{F0B30D6C-75FA-4F5E-9B9F-7DE6DC41FC87}" destId="{97BAF241-3AE7-49FE-8264-18809CA0A778}" srcOrd="0" destOrd="1" presId="urn:microsoft.com/office/officeart/2005/8/layout/vList4"/>
    <dgm:cxn modelId="{AE854D47-D973-4BEC-B849-DE39D3F28C11}" srcId="{23CC950D-CB7B-42F8-8A4C-AC7DBA043EFB}" destId="{B222EFF8-14B2-45D9-8322-7C9D797A730D}" srcOrd="1" destOrd="0" parTransId="{CF551C3C-9B45-42CE-B190-C3CF9EB9BEF4}" sibTransId="{5D03E10F-4B84-4487-B160-FFC707969804}"/>
    <dgm:cxn modelId="{599614E7-3232-4767-8A2D-EA444B938B46}" srcId="{23CC950D-CB7B-42F8-8A4C-AC7DBA043EFB}" destId="{F0B30D6C-75FA-4F5E-9B9F-7DE6DC41FC87}" srcOrd="0" destOrd="0" parTransId="{54A1BCB5-2319-4540-91C5-1D99BB9AA6BD}" sibTransId="{397FCE27-7F74-4E2A-811E-FD0AC04A7273}"/>
    <dgm:cxn modelId="{855E4166-9452-4A70-AFF9-103D3E8AEE7A}" srcId="{FC2F58B6-E0EE-4C4F-BA5A-218C67EAE20D}" destId="{E4A360D0-D1E3-481B-BEDE-916C274E81C1}" srcOrd="1" destOrd="0" parTransId="{896C8729-F9CD-4AE8-A15B-B7FC741D364D}" sibTransId="{1835FC77-87F0-4097-95F8-CB83B2B88DCA}"/>
    <dgm:cxn modelId="{C8CF168E-1D6F-4548-BEBC-3A30AB0DE2D5}" srcId="{483BCA02-0965-417D-A0A8-BE5C577FDBAF}" destId="{D65C7137-3A05-44F6-9140-0BEFF2AFFC09}" srcOrd="2" destOrd="0" parTransId="{A6288872-AD1B-4D21-A529-BC86A5FA0BD9}" sibTransId="{7321A7B4-E7CA-4F79-B62F-FAB573284E0F}"/>
    <dgm:cxn modelId="{C0148F0F-78B6-42BF-87A5-D3D156B8DB8D}" type="presOf" srcId="{723F4850-5656-41D9-BC9A-D8A56D2602C3}" destId="{9FC0AEA1-E913-4067-BA3D-23767294C75F}" srcOrd="1" destOrd="1" presId="urn:microsoft.com/office/officeart/2005/8/layout/vList4"/>
    <dgm:cxn modelId="{086794D5-DE0D-4223-B814-C13C8E15C406}" srcId="{483BCA02-0965-417D-A0A8-BE5C577FDBAF}" destId="{4B2C7EAA-007B-406A-8311-6747F8DCCBAB}" srcOrd="3" destOrd="0" parTransId="{3B3BC4B2-6ACF-432E-8C6F-405BF49C91A0}" sibTransId="{E7DB9ED2-049C-4D5A-8DE1-0B12B7C77FC6}"/>
    <dgm:cxn modelId="{EA64E44D-B5EA-4FDB-9452-5650F68E41C1}" type="presOf" srcId="{D65C7137-3A05-44F6-9140-0BEFF2AFFC09}" destId="{3A1E1F92-5C21-4CD8-A794-99F887239EC5}" srcOrd="0" destOrd="0" presId="urn:microsoft.com/office/officeart/2005/8/layout/vList4"/>
    <dgm:cxn modelId="{F7D210ED-D55F-4A73-9A4A-7D299966D7A0}" type="presOf" srcId="{B2FC3513-ADAE-45B9-9F51-23E10F505DA1}" destId="{99B72761-D92A-4765-AAB6-CFFBB9C98243}" srcOrd="1" destOrd="1" presId="urn:microsoft.com/office/officeart/2005/8/layout/vList4"/>
    <dgm:cxn modelId="{42CE84DF-8203-4501-AA88-6B340AD19871}" srcId="{483BCA02-0965-417D-A0A8-BE5C577FDBAF}" destId="{23CC950D-CB7B-42F8-8A4C-AC7DBA043EFB}" srcOrd="4" destOrd="0" parTransId="{9C894D66-D52F-42BA-87B7-D778FB43B736}" sibTransId="{DE54BB0D-4FA7-46EE-A222-1E94A7A274B3}"/>
    <dgm:cxn modelId="{FEF4DF86-E578-4DD0-9531-94516EFA4AEB}" type="presOf" srcId="{723F4850-5656-41D9-BC9A-D8A56D2602C3}" destId="{25B3AE43-3D7D-4C00-9D37-60D768F3C427}" srcOrd="0" destOrd="1" presId="urn:microsoft.com/office/officeart/2005/8/layout/vList4"/>
    <dgm:cxn modelId="{923C478B-75FD-45F9-8CA6-B854A40FE7B9}" srcId="{FC2F58B6-E0EE-4C4F-BA5A-218C67EAE20D}" destId="{723F4850-5656-41D9-BC9A-D8A56D2602C3}" srcOrd="0" destOrd="0" parTransId="{686F1380-E83F-489A-A393-30945F301C51}" sibTransId="{34458C15-3EAD-42DA-A981-998E348F3F5C}"/>
    <dgm:cxn modelId="{7CB59107-F75A-4BFA-8485-729896264D24}" type="presOf" srcId="{8882CEE3-5607-47C7-8E4D-E6B774441148}" destId="{4FA15465-247E-4D4D-A0D7-501779EF6FEA}" srcOrd="0" destOrd="0" presId="urn:microsoft.com/office/officeart/2005/8/layout/vList4"/>
    <dgm:cxn modelId="{FAB95825-5D80-4607-8936-4165E102989C}" type="presOf" srcId="{B2FC3513-ADAE-45B9-9F51-23E10F505DA1}" destId="{A7D10602-24A7-410F-AB4E-824CCF86C728}" srcOrd="0" destOrd="1" presId="urn:microsoft.com/office/officeart/2005/8/layout/vList4"/>
    <dgm:cxn modelId="{02DEA4B4-3589-469D-BA13-F9723FAAD80B}" type="presOf" srcId="{B222EFF8-14B2-45D9-8322-7C9D797A730D}" destId="{97BAF241-3AE7-49FE-8264-18809CA0A778}" srcOrd="0" destOrd="2" presId="urn:microsoft.com/office/officeart/2005/8/layout/vList4"/>
    <dgm:cxn modelId="{0246659E-F2CE-42D9-92D9-E95F73DC2683}" srcId="{483BCA02-0965-417D-A0A8-BE5C577FDBAF}" destId="{8882CEE3-5607-47C7-8E4D-E6B774441148}" srcOrd="1" destOrd="0" parTransId="{ABB9B6E9-573D-4C89-946D-7579040295BD}" sibTransId="{E169A265-1F9A-4FDD-AFB5-9793229D2E3E}"/>
    <dgm:cxn modelId="{69DB1700-23F7-4DC7-BA51-FD31CB52A65B}" type="presParOf" srcId="{3D73F6B7-EF18-4B22-A785-B9FAB15DF6C4}" destId="{A1077B54-F3C8-4085-BBBA-ED9CFE639F94}" srcOrd="0" destOrd="0" presId="urn:microsoft.com/office/officeart/2005/8/layout/vList4"/>
    <dgm:cxn modelId="{C46CE782-62E2-448F-9886-D31E0E282BB9}" type="presParOf" srcId="{A1077B54-F3C8-4085-BBBA-ED9CFE639F94}" destId="{25B3AE43-3D7D-4C00-9D37-60D768F3C427}" srcOrd="0" destOrd="0" presId="urn:microsoft.com/office/officeart/2005/8/layout/vList4"/>
    <dgm:cxn modelId="{040C4B53-5205-4457-9451-FD1CBABB6768}" type="presParOf" srcId="{A1077B54-F3C8-4085-BBBA-ED9CFE639F94}" destId="{8D64FCA1-D92E-4957-9359-BD878F532BC0}" srcOrd="1" destOrd="0" presId="urn:microsoft.com/office/officeart/2005/8/layout/vList4"/>
    <dgm:cxn modelId="{45DF9D98-D935-4F92-AFAA-C3DCDBEF435B}" type="presParOf" srcId="{A1077B54-F3C8-4085-BBBA-ED9CFE639F94}" destId="{9FC0AEA1-E913-4067-BA3D-23767294C75F}" srcOrd="2" destOrd="0" presId="urn:microsoft.com/office/officeart/2005/8/layout/vList4"/>
    <dgm:cxn modelId="{A5B2FB9E-4C70-464F-9794-E574A88F1419}" type="presParOf" srcId="{3D73F6B7-EF18-4B22-A785-B9FAB15DF6C4}" destId="{F8C578D5-45F4-410A-ACB0-9AF0CBBD3EBE}" srcOrd="1" destOrd="0" presId="urn:microsoft.com/office/officeart/2005/8/layout/vList4"/>
    <dgm:cxn modelId="{E6CE21F9-347F-40B5-ADDE-FDC19F9CDDD7}" type="presParOf" srcId="{3D73F6B7-EF18-4B22-A785-B9FAB15DF6C4}" destId="{E6812B38-C96D-4049-8625-1DF1D34C0256}" srcOrd="2" destOrd="0" presId="urn:microsoft.com/office/officeart/2005/8/layout/vList4"/>
    <dgm:cxn modelId="{C2393169-789E-45BF-9FD3-6CD39AA4FAC3}" type="presParOf" srcId="{E6812B38-C96D-4049-8625-1DF1D34C0256}" destId="{4FA15465-247E-4D4D-A0D7-501779EF6FEA}" srcOrd="0" destOrd="0" presId="urn:microsoft.com/office/officeart/2005/8/layout/vList4"/>
    <dgm:cxn modelId="{459A6720-C14B-46E5-90B8-F85D170092C1}" type="presParOf" srcId="{E6812B38-C96D-4049-8625-1DF1D34C0256}" destId="{7AE7D486-B4E5-4A4D-BD0D-339A484D3303}" srcOrd="1" destOrd="0" presId="urn:microsoft.com/office/officeart/2005/8/layout/vList4"/>
    <dgm:cxn modelId="{B09C1BE4-729B-431E-AF98-172D0F54C049}" type="presParOf" srcId="{E6812B38-C96D-4049-8625-1DF1D34C0256}" destId="{9BFD86AF-09F4-46F2-839D-465D17B4A316}" srcOrd="2" destOrd="0" presId="urn:microsoft.com/office/officeart/2005/8/layout/vList4"/>
    <dgm:cxn modelId="{00638540-64CF-486F-8A18-D7AA62CAB196}" type="presParOf" srcId="{3D73F6B7-EF18-4B22-A785-B9FAB15DF6C4}" destId="{899FF449-C80D-4287-B002-9B0A67499B8F}" srcOrd="3" destOrd="0" presId="urn:microsoft.com/office/officeart/2005/8/layout/vList4"/>
    <dgm:cxn modelId="{8A7BB753-A8D3-4E57-9174-ACD780E1C783}" type="presParOf" srcId="{3D73F6B7-EF18-4B22-A785-B9FAB15DF6C4}" destId="{EB8A7A48-C497-462D-B8C2-7CF31B0E209E}" srcOrd="4" destOrd="0" presId="urn:microsoft.com/office/officeart/2005/8/layout/vList4"/>
    <dgm:cxn modelId="{7D4E54E1-BCF1-4BD4-B7BC-FED36335E790}" type="presParOf" srcId="{EB8A7A48-C497-462D-B8C2-7CF31B0E209E}" destId="{3A1E1F92-5C21-4CD8-A794-99F887239EC5}" srcOrd="0" destOrd="0" presId="urn:microsoft.com/office/officeart/2005/8/layout/vList4"/>
    <dgm:cxn modelId="{21E526C9-31B6-4F4F-AB84-CC795D312AED}" type="presParOf" srcId="{EB8A7A48-C497-462D-B8C2-7CF31B0E209E}" destId="{93230C93-B2B4-4F0A-8150-5C97941F3AC6}" srcOrd="1" destOrd="0" presId="urn:microsoft.com/office/officeart/2005/8/layout/vList4"/>
    <dgm:cxn modelId="{145D1F5A-AE19-4E31-BF9D-4F8A768294DD}" type="presParOf" srcId="{EB8A7A48-C497-462D-B8C2-7CF31B0E209E}" destId="{8AD498DA-E6F4-4942-A4FD-8E481E8F5E85}" srcOrd="2" destOrd="0" presId="urn:microsoft.com/office/officeart/2005/8/layout/vList4"/>
    <dgm:cxn modelId="{415F81C3-60B2-414B-85EF-F1EA3AB1D492}" type="presParOf" srcId="{3D73F6B7-EF18-4B22-A785-B9FAB15DF6C4}" destId="{5CF388DA-E487-44F6-9F67-4D33B18ABE05}" srcOrd="5" destOrd="0" presId="urn:microsoft.com/office/officeart/2005/8/layout/vList4"/>
    <dgm:cxn modelId="{D30A7164-57E6-41B3-82C7-E246FDC3145E}" type="presParOf" srcId="{3D73F6B7-EF18-4B22-A785-B9FAB15DF6C4}" destId="{C10455FD-E36B-4118-A7F7-555685057F8A}" srcOrd="6" destOrd="0" presId="urn:microsoft.com/office/officeart/2005/8/layout/vList4"/>
    <dgm:cxn modelId="{47B8DD2E-222E-4E1C-82AD-E3A9C15739AA}" type="presParOf" srcId="{C10455FD-E36B-4118-A7F7-555685057F8A}" destId="{A7D10602-24A7-410F-AB4E-824CCF86C728}" srcOrd="0" destOrd="0" presId="urn:microsoft.com/office/officeart/2005/8/layout/vList4"/>
    <dgm:cxn modelId="{2D5A6A43-6713-4561-BA0A-1103944B076E}" type="presParOf" srcId="{C10455FD-E36B-4118-A7F7-555685057F8A}" destId="{EE3F32D8-2250-450A-9ACD-0C9CD4F0E7E7}" srcOrd="1" destOrd="0" presId="urn:microsoft.com/office/officeart/2005/8/layout/vList4"/>
    <dgm:cxn modelId="{5B55BA40-F45F-4D7E-AA81-B6B2E3D1502C}" type="presParOf" srcId="{C10455FD-E36B-4118-A7F7-555685057F8A}" destId="{99B72761-D92A-4765-AAB6-CFFBB9C98243}" srcOrd="2" destOrd="0" presId="urn:microsoft.com/office/officeart/2005/8/layout/vList4"/>
    <dgm:cxn modelId="{FE41A0ED-DCDA-42F3-B0DE-E8B1CF2CAC64}" type="presParOf" srcId="{3D73F6B7-EF18-4B22-A785-B9FAB15DF6C4}" destId="{E1056658-691F-404A-A8E4-094D3280874E}" srcOrd="7" destOrd="0" presId="urn:microsoft.com/office/officeart/2005/8/layout/vList4"/>
    <dgm:cxn modelId="{C7D982A9-367B-4BA3-9109-966B05B6B984}" type="presParOf" srcId="{3D73F6B7-EF18-4B22-A785-B9FAB15DF6C4}" destId="{0DEA6A55-CC50-4C30-9B06-1E4492E6B369}" srcOrd="8" destOrd="0" presId="urn:microsoft.com/office/officeart/2005/8/layout/vList4"/>
    <dgm:cxn modelId="{E51CE3BC-6C5A-49EB-B6B0-E13CBFBDE9EB}" type="presParOf" srcId="{0DEA6A55-CC50-4C30-9B06-1E4492E6B369}" destId="{97BAF241-3AE7-49FE-8264-18809CA0A778}" srcOrd="0" destOrd="0" presId="urn:microsoft.com/office/officeart/2005/8/layout/vList4"/>
    <dgm:cxn modelId="{F0BAC36A-CADD-4B16-8306-1741080349FA}" type="presParOf" srcId="{0DEA6A55-CC50-4C30-9B06-1E4492E6B369}" destId="{F7ABB69D-BC61-444F-B535-FF5582604EB1}" srcOrd="1" destOrd="0" presId="urn:microsoft.com/office/officeart/2005/8/layout/vList4"/>
    <dgm:cxn modelId="{9FD050AE-0155-4F7D-8720-1F3A4ECEE69D}" type="presParOf" srcId="{0DEA6A55-CC50-4C30-9B06-1E4492E6B369}" destId="{FD58AD2E-4828-4B5F-85D6-4FC9F6E98E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AC516-13BF-43B6-9113-CF7488876A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A1E8D-D510-4685-B977-7CC707636365}">
      <dgm:prSet phldrT="[Текст]" custT="1"/>
      <dgm:spPr/>
      <dgm:t>
        <a:bodyPr/>
        <a:lstStyle/>
        <a:p>
          <a:r>
            <a:rPr lang="ru-RU" sz="2400" dirty="0" smtClean="0"/>
            <a:t>Развитие </a:t>
          </a:r>
        </a:p>
        <a:p>
          <a:r>
            <a:rPr lang="ru-RU" sz="2400" dirty="0" smtClean="0"/>
            <a:t>мышления</a:t>
          </a:r>
          <a:endParaRPr lang="ru-RU" sz="2400" dirty="0"/>
        </a:p>
      </dgm:t>
    </dgm:pt>
    <dgm:pt modelId="{4B1828AD-40BC-452D-8A02-6417280FE15B}" type="parTrans" cxnId="{2B8CE16B-22D5-438B-8369-F80421C7C17D}">
      <dgm:prSet/>
      <dgm:spPr/>
      <dgm:t>
        <a:bodyPr/>
        <a:lstStyle/>
        <a:p>
          <a:endParaRPr lang="ru-RU"/>
        </a:p>
      </dgm:t>
    </dgm:pt>
    <dgm:pt modelId="{DCF1E6E9-9638-47E2-BCDA-D59D84E9F2BD}" type="sibTrans" cxnId="{2B8CE16B-22D5-438B-8369-F80421C7C17D}">
      <dgm:prSet/>
      <dgm:spPr/>
      <dgm:t>
        <a:bodyPr/>
        <a:lstStyle/>
        <a:p>
          <a:endParaRPr lang="ru-RU"/>
        </a:p>
      </dgm:t>
    </dgm:pt>
    <dgm:pt modelId="{E5FBE4CE-B854-4277-89C7-2D4034940D67}">
      <dgm:prSet phldrT="[Текст]"/>
      <dgm:spPr/>
      <dgm:t>
        <a:bodyPr/>
        <a:lstStyle/>
        <a:p>
          <a:r>
            <a:rPr lang="ru-RU" dirty="0" smtClean="0"/>
            <a:t>1. Развитие творческой интуиции</a:t>
          </a:r>
          <a:endParaRPr lang="ru-RU" dirty="0"/>
        </a:p>
      </dgm:t>
    </dgm:pt>
    <dgm:pt modelId="{1AB3BC5D-BE77-4B86-8D30-D41AEAE33C43}" type="parTrans" cxnId="{213F9B8C-F00F-49F8-BDF9-E3C379E3D94C}">
      <dgm:prSet/>
      <dgm:spPr/>
      <dgm:t>
        <a:bodyPr/>
        <a:lstStyle/>
        <a:p>
          <a:endParaRPr lang="ru-RU"/>
        </a:p>
      </dgm:t>
    </dgm:pt>
    <dgm:pt modelId="{E1777DA6-D34A-4FCF-A8C5-A8312FD235BE}" type="sibTrans" cxnId="{213F9B8C-F00F-49F8-BDF9-E3C379E3D94C}">
      <dgm:prSet/>
      <dgm:spPr/>
      <dgm:t>
        <a:bodyPr/>
        <a:lstStyle/>
        <a:p>
          <a:endParaRPr lang="ru-RU"/>
        </a:p>
      </dgm:t>
    </dgm:pt>
    <dgm:pt modelId="{2CF2BFE1-72A1-4EDC-B61A-74D9B581A00D}">
      <dgm:prSet phldrT="[Текст]"/>
      <dgm:spPr/>
      <dgm:t>
        <a:bodyPr/>
        <a:lstStyle/>
        <a:p>
          <a:r>
            <a:rPr lang="ru-RU" dirty="0" smtClean="0"/>
            <a:t>2. Обучение методам решения творческих задач</a:t>
          </a:r>
          <a:endParaRPr lang="ru-RU" dirty="0"/>
        </a:p>
      </dgm:t>
    </dgm:pt>
    <dgm:pt modelId="{363678E4-C41D-4ED1-A9AF-56A3B74098CD}" type="parTrans" cxnId="{A6B3DBB5-4E70-4081-8478-A947331D6567}">
      <dgm:prSet/>
      <dgm:spPr/>
      <dgm:t>
        <a:bodyPr/>
        <a:lstStyle/>
        <a:p>
          <a:endParaRPr lang="ru-RU"/>
        </a:p>
      </dgm:t>
    </dgm:pt>
    <dgm:pt modelId="{0F4BDE6A-D90C-4EEA-8974-892993492415}" type="sibTrans" cxnId="{A6B3DBB5-4E70-4081-8478-A947331D6567}">
      <dgm:prSet/>
      <dgm:spPr/>
      <dgm:t>
        <a:bodyPr/>
        <a:lstStyle/>
        <a:p>
          <a:endParaRPr lang="ru-RU"/>
        </a:p>
      </dgm:t>
    </dgm:pt>
    <dgm:pt modelId="{0F73A25A-A4B5-40AD-82CD-CB04A26FD833}">
      <dgm:prSet phldrT="[Текст]"/>
      <dgm:spPr/>
      <dgm:t>
        <a:bodyPr/>
        <a:lstStyle/>
        <a:p>
          <a:r>
            <a:rPr lang="ru-RU" dirty="0" smtClean="0"/>
            <a:t>3. Обучение организации творческого труда</a:t>
          </a:r>
          <a:endParaRPr lang="ru-RU" dirty="0"/>
        </a:p>
      </dgm:t>
    </dgm:pt>
    <dgm:pt modelId="{49B6408D-2B03-458F-A07C-A36822A50C81}" type="parTrans" cxnId="{AC3BCF8A-7D48-4E0B-9EF4-B15A467FFEC7}">
      <dgm:prSet/>
      <dgm:spPr/>
      <dgm:t>
        <a:bodyPr/>
        <a:lstStyle/>
        <a:p>
          <a:endParaRPr lang="ru-RU"/>
        </a:p>
      </dgm:t>
    </dgm:pt>
    <dgm:pt modelId="{32E50F61-D919-4617-B5E2-9A94E6A7DF40}" type="sibTrans" cxnId="{AC3BCF8A-7D48-4E0B-9EF4-B15A467FFEC7}">
      <dgm:prSet/>
      <dgm:spPr/>
      <dgm:t>
        <a:bodyPr/>
        <a:lstStyle/>
        <a:p>
          <a:endParaRPr lang="ru-RU"/>
        </a:p>
      </dgm:t>
    </dgm:pt>
    <dgm:pt modelId="{259B425C-670C-4D47-B08C-F562AF476C07}" type="pres">
      <dgm:prSet presAssocID="{554AC516-13BF-43B6-9113-CF7488876A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B54877-AE46-4E39-A461-0E46E4602C52}" type="pres">
      <dgm:prSet presAssocID="{73BA1E8D-D510-4685-B977-7CC707636365}" presName="hierRoot1" presStyleCnt="0">
        <dgm:presLayoutVars>
          <dgm:hierBranch val="init"/>
        </dgm:presLayoutVars>
      </dgm:prSet>
      <dgm:spPr/>
    </dgm:pt>
    <dgm:pt modelId="{06A14BDE-82FF-4713-BA10-EE9EE284BA5F}" type="pres">
      <dgm:prSet presAssocID="{73BA1E8D-D510-4685-B977-7CC707636365}" presName="rootComposite1" presStyleCnt="0"/>
      <dgm:spPr/>
    </dgm:pt>
    <dgm:pt modelId="{F65CD32A-47D0-40E3-AE14-E07A8B48C268}" type="pres">
      <dgm:prSet presAssocID="{73BA1E8D-D510-4685-B977-7CC707636365}" presName="rootText1" presStyleLbl="node0" presStyleIdx="0" presStyleCnt="1" custScaleX="122159" custScaleY="116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32B1D-5B81-4A7B-A155-9D80D81119BF}" type="pres">
      <dgm:prSet presAssocID="{73BA1E8D-D510-4685-B977-7CC70763636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D3DA20-A6FF-4389-BE03-0766E51FE85A}" type="pres">
      <dgm:prSet presAssocID="{73BA1E8D-D510-4685-B977-7CC707636365}" presName="hierChild2" presStyleCnt="0"/>
      <dgm:spPr/>
    </dgm:pt>
    <dgm:pt modelId="{8DA9C1DF-4C89-406B-9AA9-AC73842003B6}" type="pres">
      <dgm:prSet presAssocID="{1AB3BC5D-BE77-4B86-8D30-D41AEAE33C4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57C3067-C5FA-4317-883F-757B69EC5A0E}" type="pres">
      <dgm:prSet presAssocID="{E5FBE4CE-B854-4277-89C7-2D4034940D67}" presName="hierRoot2" presStyleCnt="0">
        <dgm:presLayoutVars>
          <dgm:hierBranch val="init"/>
        </dgm:presLayoutVars>
      </dgm:prSet>
      <dgm:spPr/>
    </dgm:pt>
    <dgm:pt modelId="{CA51A8D9-D0ED-434A-9702-C87E351C1AF4}" type="pres">
      <dgm:prSet presAssocID="{E5FBE4CE-B854-4277-89C7-2D4034940D67}" presName="rootComposite" presStyleCnt="0"/>
      <dgm:spPr/>
    </dgm:pt>
    <dgm:pt modelId="{680494FD-11F6-4657-8F64-665F45E92190}" type="pres">
      <dgm:prSet presAssocID="{E5FBE4CE-B854-4277-89C7-2D4034940D67}" presName="rootText" presStyleLbl="node2" presStyleIdx="0" presStyleCnt="3" custScaleY="13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4BFBF-33DF-4D83-B5DB-48AAA999C1A5}" type="pres">
      <dgm:prSet presAssocID="{E5FBE4CE-B854-4277-89C7-2D4034940D67}" presName="rootConnector" presStyleLbl="node2" presStyleIdx="0" presStyleCnt="3"/>
      <dgm:spPr/>
      <dgm:t>
        <a:bodyPr/>
        <a:lstStyle/>
        <a:p>
          <a:endParaRPr lang="ru-RU"/>
        </a:p>
      </dgm:t>
    </dgm:pt>
    <dgm:pt modelId="{5421ABEC-0186-4C60-AAA0-BACEA1F70827}" type="pres">
      <dgm:prSet presAssocID="{E5FBE4CE-B854-4277-89C7-2D4034940D67}" presName="hierChild4" presStyleCnt="0"/>
      <dgm:spPr/>
    </dgm:pt>
    <dgm:pt modelId="{C0C67D3F-8195-4500-8097-55BF800937E6}" type="pres">
      <dgm:prSet presAssocID="{E5FBE4CE-B854-4277-89C7-2D4034940D67}" presName="hierChild5" presStyleCnt="0"/>
      <dgm:spPr/>
    </dgm:pt>
    <dgm:pt modelId="{EE2EE794-3341-4377-8CFB-A5AD81F781CD}" type="pres">
      <dgm:prSet presAssocID="{363678E4-C41D-4ED1-A9AF-56A3B74098C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44356C8-1987-4A45-97ED-DDDC12DF8192}" type="pres">
      <dgm:prSet presAssocID="{2CF2BFE1-72A1-4EDC-B61A-74D9B581A00D}" presName="hierRoot2" presStyleCnt="0">
        <dgm:presLayoutVars>
          <dgm:hierBranch val="init"/>
        </dgm:presLayoutVars>
      </dgm:prSet>
      <dgm:spPr/>
    </dgm:pt>
    <dgm:pt modelId="{C18492C3-4DE2-43A9-991F-82D91A0861A5}" type="pres">
      <dgm:prSet presAssocID="{2CF2BFE1-72A1-4EDC-B61A-74D9B581A00D}" presName="rootComposite" presStyleCnt="0"/>
      <dgm:spPr/>
    </dgm:pt>
    <dgm:pt modelId="{2146EF2E-2035-4A4D-8910-6543B38FB6E6}" type="pres">
      <dgm:prSet presAssocID="{2CF2BFE1-72A1-4EDC-B61A-74D9B581A00D}" presName="rootText" presStyleLbl="node2" presStyleIdx="1" presStyleCnt="3" custScaleY="13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2C81F-E91D-4101-A738-F2F27AD799FC}" type="pres">
      <dgm:prSet presAssocID="{2CF2BFE1-72A1-4EDC-B61A-74D9B581A00D}" presName="rootConnector" presStyleLbl="node2" presStyleIdx="1" presStyleCnt="3"/>
      <dgm:spPr/>
      <dgm:t>
        <a:bodyPr/>
        <a:lstStyle/>
        <a:p>
          <a:endParaRPr lang="ru-RU"/>
        </a:p>
      </dgm:t>
    </dgm:pt>
    <dgm:pt modelId="{7C9610BA-2C67-4BA9-9120-7E016141ED06}" type="pres">
      <dgm:prSet presAssocID="{2CF2BFE1-72A1-4EDC-B61A-74D9B581A00D}" presName="hierChild4" presStyleCnt="0"/>
      <dgm:spPr/>
    </dgm:pt>
    <dgm:pt modelId="{CC5C7263-F828-4A6B-B2AC-B41288098D03}" type="pres">
      <dgm:prSet presAssocID="{2CF2BFE1-72A1-4EDC-B61A-74D9B581A00D}" presName="hierChild5" presStyleCnt="0"/>
      <dgm:spPr/>
    </dgm:pt>
    <dgm:pt modelId="{CFDEDA69-65E0-4FAD-82D3-79D1BB8246A5}" type="pres">
      <dgm:prSet presAssocID="{49B6408D-2B03-458F-A07C-A36822A50C8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3DE5CCD-A6BD-4E4C-8FA2-FF833D91BE9E}" type="pres">
      <dgm:prSet presAssocID="{0F73A25A-A4B5-40AD-82CD-CB04A26FD833}" presName="hierRoot2" presStyleCnt="0">
        <dgm:presLayoutVars>
          <dgm:hierBranch val="init"/>
        </dgm:presLayoutVars>
      </dgm:prSet>
      <dgm:spPr/>
    </dgm:pt>
    <dgm:pt modelId="{269DC7BB-B687-4B6C-990F-15E9891E4D5B}" type="pres">
      <dgm:prSet presAssocID="{0F73A25A-A4B5-40AD-82CD-CB04A26FD833}" presName="rootComposite" presStyleCnt="0"/>
      <dgm:spPr/>
    </dgm:pt>
    <dgm:pt modelId="{553521F8-EB4B-4E6F-8D67-AECF81291A35}" type="pres">
      <dgm:prSet presAssocID="{0F73A25A-A4B5-40AD-82CD-CB04A26FD833}" presName="rootText" presStyleLbl="node2" presStyleIdx="2" presStyleCnt="3" custScaleY="13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E79EF8-F041-442A-AB55-606D34A75698}" type="pres">
      <dgm:prSet presAssocID="{0F73A25A-A4B5-40AD-82CD-CB04A26FD833}" presName="rootConnector" presStyleLbl="node2" presStyleIdx="2" presStyleCnt="3"/>
      <dgm:spPr/>
      <dgm:t>
        <a:bodyPr/>
        <a:lstStyle/>
        <a:p>
          <a:endParaRPr lang="ru-RU"/>
        </a:p>
      </dgm:t>
    </dgm:pt>
    <dgm:pt modelId="{AB0E333F-34A6-4CC8-B3B0-F1E2B5C94D4B}" type="pres">
      <dgm:prSet presAssocID="{0F73A25A-A4B5-40AD-82CD-CB04A26FD833}" presName="hierChild4" presStyleCnt="0"/>
      <dgm:spPr/>
    </dgm:pt>
    <dgm:pt modelId="{C2A71F14-68E1-4083-A361-418FC0DE3716}" type="pres">
      <dgm:prSet presAssocID="{0F73A25A-A4B5-40AD-82CD-CB04A26FD833}" presName="hierChild5" presStyleCnt="0"/>
      <dgm:spPr/>
    </dgm:pt>
    <dgm:pt modelId="{E28BDAC0-3994-4DC0-8F6D-C2F8341C4524}" type="pres">
      <dgm:prSet presAssocID="{73BA1E8D-D510-4685-B977-7CC707636365}" presName="hierChild3" presStyleCnt="0"/>
      <dgm:spPr/>
    </dgm:pt>
  </dgm:ptLst>
  <dgm:cxnLst>
    <dgm:cxn modelId="{31D2A50D-BAA9-4FFB-8894-B0EF6A972474}" type="presOf" srcId="{363678E4-C41D-4ED1-A9AF-56A3B74098CD}" destId="{EE2EE794-3341-4377-8CFB-A5AD81F781CD}" srcOrd="0" destOrd="0" presId="urn:microsoft.com/office/officeart/2005/8/layout/orgChart1"/>
    <dgm:cxn modelId="{ED649E6C-0ADF-45EA-A46A-6BF12A0AB6AE}" type="presOf" srcId="{E5FBE4CE-B854-4277-89C7-2D4034940D67}" destId="{680494FD-11F6-4657-8F64-665F45E92190}" srcOrd="0" destOrd="0" presId="urn:microsoft.com/office/officeart/2005/8/layout/orgChart1"/>
    <dgm:cxn modelId="{8322E1FA-B21A-4444-91D2-9390C1E220F8}" type="presOf" srcId="{E5FBE4CE-B854-4277-89C7-2D4034940D67}" destId="{2BC4BFBF-33DF-4D83-B5DB-48AAA999C1A5}" srcOrd="1" destOrd="0" presId="urn:microsoft.com/office/officeart/2005/8/layout/orgChart1"/>
    <dgm:cxn modelId="{AC3BCF8A-7D48-4E0B-9EF4-B15A467FFEC7}" srcId="{73BA1E8D-D510-4685-B977-7CC707636365}" destId="{0F73A25A-A4B5-40AD-82CD-CB04A26FD833}" srcOrd="2" destOrd="0" parTransId="{49B6408D-2B03-458F-A07C-A36822A50C81}" sibTransId="{32E50F61-D919-4617-B5E2-9A94E6A7DF40}"/>
    <dgm:cxn modelId="{A6B3DBB5-4E70-4081-8478-A947331D6567}" srcId="{73BA1E8D-D510-4685-B977-7CC707636365}" destId="{2CF2BFE1-72A1-4EDC-B61A-74D9B581A00D}" srcOrd="1" destOrd="0" parTransId="{363678E4-C41D-4ED1-A9AF-56A3B74098CD}" sibTransId="{0F4BDE6A-D90C-4EEA-8974-892993492415}"/>
    <dgm:cxn modelId="{3170E9B6-C7B5-4D01-A134-67DA4F9CEF01}" type="presOf" srcId="{0F73A25A-A4B5-40AD-82CD-CB04A26FD833}" destId="{04E79EF8-F041-442A-AB55-606D34A75698}" srcOrd="1" destOrd="0" presId="urn:microsoft.com/office/officeart/2005/8/layout/orgChart1"/>
    <dgm:cxn modelId="{213F9B8C-F00F-49F8-BDF9-E3C379E3D94C}" srcId="{73BA1E8D-D510-4685-B977-7CC707636365}" destId="{E5FBE4CE-B854-4277-89C7-2D4034940D67}" srcOrd="0" destOrd="0" parTransId="{1AB3BC5D-BE77-4B86-8D30-D41AEAE33C43}" sibTransId="{E1777DA6-D34A-4FCF-A8C5-A8312FD235BE}"/>
    <dgm:cxn modelId="{8C28C0E5-DB08-4921-9362-7025961C7176}" type="presOf" srcId="{2CF2BFE1-72A1-4EDC-B61A-74D9B581A00D}" destId="{C002C81F-E91D-4101-A738-F2F27AD799FC}" srcOrd="1" destOrd="0" presId="urn:microsoft.com/office/officeart/2005/8/layout/orgChart1"/>
    <dgm:cxn modelId="{5E31F799-2609-4D13-A5AA-523A5B09245F}" type="presOf" srcId="{0F73A25A-A4B5-40AD-82CD-CB04A26FD833}" destId="{553521F8-EB4B-4E6F-8D67-AECF81291A35}" srcOrd="0" destOrd="0" presId="urn:microsoft.com/office/officeart/2005/8/layout/orgChart1"/>
    <dgm:cxn modelId="{C94D9895-C1B7-48FC-A60F-6E0BD311C9D2}" type="presOf" srcId="{2CF2BFE1-72A1-4EDC-B61A-74D9B581A00D}" destId="{2146EF2E-2035-4A4D-8910-6543B38FB6E6}" srcOrd="0" destOrd="0" presId="urn:microsoft.com/office/officeart/2005/8/layout/orgChart1"/>
    <dgm:cxn modelId="{D28FFD3A-8A50-4BFB-855B-3DB15CD964DF}" type="presOf" srcId="{73BA1E8D-D510-4685-B977-7CC707636365}" destId="{7FD32B1D-5B81-4A7B-A155-9D80D81119BF}" srcOrd="1" destOrd="0" presId="urn:microsoft.com/office/officeart/2005/8/layout/orgChart1"/>
    <dgm:cxn modelId="{CFA031E2-3C45-49D9-ACD0-10670AEB07B5}" type="presOf" srcId="{1AB3BC5D-BE77-4B86-8D30-D41AEAE33C43}" destId="{8DA9C1DF-4C89-406B-9AA9-AC73842003B6}" srcOrd="0" destOrd="0" presId="urn:microsoft.com/office/officeart/2005/8/layout/orgChart1"/>
    <dgm:cxn modelId="{82A51114-87EA-426E-9C2A-2A7FC1FD3F2C}" type="presOf" srcId="{554AC516-13BF-43B6-9113-CF7488876AD2}" destId="{259B425C-670C-4D47-B08C-F562AF476C07}" srcOrd="0" destOrd="0" presId="urn:microsoft.com/office/officeart/2005/8/layout/orgChart1"/>
    <dgm:cxn modelId="{2B8CE16B-22D5-438B-8369-F80421C7C17D}" srcId="{554AC516-13BF-43B6-9113-CF7488876AD2}" destId="{73BA1E8D-D510-4685-B977-7CC707636365}" srcOrd="0" destOrd="0" parTransId="{4B1828AD-40BC-452D-8A02-6417280FE15B}" sibTransId="{DCF1E6E9-9638-47E2-BCDA-D59D84E9F2BD}"/>
    <dgm:cxn modelId="{DFE0DF53-CCAF-46D2-BE23-4D8EBC62463D}" type="presOf" srcId="{73BA1E8D-D510-4685-B977-7CC707636365}" destId="{F65CD32A-47D0-40E3-AE14-E07A8B48C268}" srcOrd="0" destOrd="0" presId="urn:microsoft.com/office/officeart/2005/8/layout/orgChart1"/>
    <dgm:cxn modelId="{D7F1502E-FCAA-41D4-9161-A14163BA5E32}" type="presOf" srcId="{49B6408D-2B03-458F-A07C-A36822A50C81}" destId="{CFDEDA69-65E0-4FAD-82D3-79D1BB8246A5}" srcOrd="0" destOrd="0" presId="urn:microsoft.com/office/officeart/2005/8/layout/orgChart1"/>
    <dgm:cxn modelId="{CEBC30B1-3ECD-4484-B293-CB68CA940ECF}" type="presParOf" srcId="{259B425C-670C-4D47-B08C-F562AF476C07}" destId="{DAB54877-AE46-4E39-A461-0E46E4602C52}" srcOrd="0" destOrd="0" presId="urn:microsoft.com/office/officeart/2005/8/layout/orgChart1"/>
    <dgm:cxn modelId="{FB0941F3-CA28-475C-A4CC-E40EAC62F4C8}" type="presParOf" srcId="{DAB54877-AE46-4E39-A461-0E46E4602C52}" destId="{06A14BDE-82FF-4713-BA10-EE9EE284BA5F}" srcOrd="0" destOrd="0" presId="urn:microsoft.com/office/officeart/2005/8/layout/orgChart1"/>
    <dgm:cxn modelId="{C58094AF-7A44-420A-8453-9C81C049DA4A}" type="presParOf" srcId="{06A14BDE-82FF-4713-BA10-EE9EE284BA5F}" destId="{F65CD32A-47D0-40E3-AE14-E07A8B48C268}" srcOrd="0" destOrd="0" presId="urn:microsoft.com/office/officeart/2005/8/layout/orgChart1"/>
    <dgm:cxn modelId="{2CF5D3D4-AF9A-4DE8-B91C-02F912762144}" type="presParOf" srcId="{06A14BDE-82FF-4713-BA10-EE9EE284BA5F}" destId="{7FD32B1D-5B81-4A7B-A155-9D80D81119BF}" srcOrd="1" destOrd="0" presId="urn:microsoft.com/office/officeart/2005/8/layout/orgChart1"/>
    <dgm:cxn modelId="{B8B2A108-B5CA-4E0F-985B-184AE7B17E5E}" type="presParOf" srcId="{DAB54877-AE46-4E39-A461-0E46E4602C52}" destId="{3FD3DA20-A6FF-4389-BE03-0766E51FE85A}" srcOrd="1" destOrd="0" presId="urn:microsoft.com/office/officeart/2005/8/layout/orgChart1"/>
    <dgm:cxn modelId="{28E867E5-7E69-4C7A-B74E-456E06FB6B3E}" type="presParOf" srcId="{3FD3DA20-A6FF-4389-BE03-0766E51FE85A}" destId="{8DA9C1DF-4C89-406B-9AA9-AC73842003B6}" srcOrd="0" destOrd="0" presId="urn:microsoft.com/office/officeart/2005/8/layout/orgChart1"/>
    <dgm:cxn modelId="{9BA19AE2-242D-4957-934D-FEAE5EDE2FCF}" type="presParOf" srcId="{3FD3DA20-A6FF-4389-BE03-0766E51FE85A}" destId="{757C3067-C5FA-4317-883F-757B69EC5A0E}" srcOrd="1" destOrd="0" presId="urn:microsoft.com/office/officeart/2005/8/layout/orgChart1"/>
    <dgm:cxn modelId="{DC48D0F1-87F2-4441-BB4B-DFF52611CE65}" type="presParOf" srcId="{757C3067-C5FA-4317-883F-757B69EC5A0E}" destId="{CA51A8D9-D0ED-434A-9702-C87E351C1AF4}" srcOrd="0" destOrd="0" presId="urn:microsoft.com/office/officeart/2005/8/layout/orgChart1"/>
    <dgm:cxn modelId="{75029AF1-B8FE-4A13-BC41-CA1F497CDF88}" type="presParOf" srcId="{CA51A8D9-D0ED-434A-9702-C87E351C1AF4}" destId="{680494FD-11F6-4657-8F64-665F45E92190}" srcOrd="0" destOrd="0" presId="urn:microsoft.com/office/officeart/2005/8/layout/orgChart1"/>
    <dgm:cxn modelId="{170A848B-190F-4140-9BF1-1EAEF6B1E7A0}" type="presParOf" srcId="{CA51A8D9-D0ED-434A-9702-C87E351C1AF4}" destId="{2BC4BFBF-33DF-4D83-B5DB-48AAA999C1A5}" srcOrd="1" destOrd="0" presId="urn:microsoft.com/office/officeart/2005/8/layout/orgChart1"/>
    <dgm:cxn modelId="{8ED3A92C-70E6-431A-85D3-1E072B3E6922}" type="presParOf" srcId="{757C3067-C5FA-4317-883F-757B69EC5A0E}" destId="{5421ABEC-0186-4C60-AAA0-BACEA1F70827}" srcOrd="1" destOrd="0" presId="urn:microsoft.com/office/officeart/2005/8/layout/orgChart1"/>
    <dgm:cxn modelId="{A9970726-F441-4051-9B51-C8FD149AF5D2}" type="presParOf" srcId="{757C3067-C5FA-4317-883F-757B69EC5A0E}" destId="{C0C67D3F-8195-4500-8097-55BF800937E6}" srcOrd="2" destOrd="0" presId="urn:microsoft.com/office/officeart/2005/8/layout/orgChart1"/>
    <dgm:cxn modelId="{74C6CADE-35C6-4212-90E0-B5ADD452A836}" type="presParOf" srcId="{3FD3DA20-A6FF-4389-BE03-0766E51FE85A}" destId="{EE2EE794-3341-4377-8CFB-A5AD81F781CD}" srcOrd="2" destOrd="0" presId="urn:microsoft.com/office/officeart/2005/8/layout/orgChart1"/>
    <dgm:cxn modelId="{453D32BB-12C4-47B7-A442-F255068B1546}" type="presParOf" srcId="{3FD3DA20-A6FF-4389-BE03-0766E51FE85A}" destId="{244356C8-1987-4A45-97ED-DDDC12DF8192}" srcOrd="3" destOrd="0" presId="urn:microsoft.com/office/officeart/2005/8/layout/orgChart1"/>
    <dgm:cxn modelId="{445119CE-4F75-4529-95EF-6C20C9AF365A}" type="presParOf" srcId="{244356C8-1987-4A45-97ED-DDDC12DF8192}" destId="{C18492C3-4DE2-43A9-991F-82D91A0861A5}" srcOrd="0" destOrd="0" presId="urn:microsoft.com/office/officeart/2005/8/layout/orgChart1"/>
    <dgm:cxn modelId="{C206AD3B-38E0-429E-BF9F-0D340CB62C26}" type="presParOf" srcId="{C18492C3-4DE2-43A9-991F-82D91A0861A5}" destId="{2146EF2E-2035-4A4D-8910-6543B38FB6E6}" srcOrd="0" destOrd="0" presId="urn:microsoft.com/office/officeart/2005/8/layout/orgChart1"/>
    <dgm:cxn modelId="{4ACEB34D-DF2A-4E4C-B9E4-198F5508E1BD}" type="presParOf" srcId="{C18492C3-4DE2-43A9-991F-82D91A0861A5}" destId="{C002C81F-E91D-4101-A738-F2F27AD799FC}" srcOrd="1" destOrd="0" presId="urn:microsoft.com/office/officeart/2005/8/layout/orgChart1"/>
    <dgm:cxn modelId="{2AD43F1A-CF5E-499F-9835-5E13FAC14E2E}" type="presParOf" srcId="{244356C8-1987-4A45-97ED-DDDC12DF8192}" destId="{7C9610BA-2C67-4BA9-9120-7E016141ED06}" srcOrd="1" destOrd="0" presId="urn:microsoft.com/office/officeart/2005/8/layout/orgChart1"/>
    <dgm:cxn modelId="{91578EF6-4472-4EF7-AE07-B86FAAF1025D}" type="presParOf" srcId="{244356C8-1987-4A45-97ED-DDDC12DF8192}" destId="{CC5C7263-F828-4A6B-B2AC-B41288098D03}" srcOrd="2" destOrd="0" presId="urn:microsoft.com/office/officeart/2005/8/layout/orgChart1"/>
    <dgm:cxn modelId="{9C86E5BE-5D1B-4189-9434-84B24D9A8E30}" type="presParOf" srcId="{3FD3DA20-A6FF-4389-BE03-0766E51FE85A}" destId="{CFDEDA69-65E0-4FAD-82D3-79D1BB8246A5}" srcOrd="4" destOrd="0" presId="urn:microsoft.com/office/officeart/2005/8/layout/orgChart1"/>
    <dgm:cxn modelId="{2C9EAFFB-887F-4391-9B21-CE9B3C33017B}" type="presParOf" srcId="{3FD3DA20-A6FF-4389-BE03-0766E51FE85A}" destId="{B3DE5CCD-A6BD-4E4C-8FA2-FF833D91BE9E}" srcOrd="5" destOrd="0" presId="urn:microsoft.com/office/officeart/2005/8/layout/orgChart1"/>
    <dgm:cxn modelId="{FEDB6DA3-D1BA-4F96-97BC-268DB5110038}" type="presParOf" srcId="{B3DE5CCD-A6BD-4E4C-8FA2-FF833D91BE9E}" destId="{269DC7BB-B687-4B6C-990F-15E9891E4D5B}" srcOrd="0" destOrd="0" presId="urn:microsoft.com/office/officeart/2005/8/layout/orgChart1"/>
    <dgm:cxn modelId="{368AF551-257D-4031-858C-6508B7A9DF3A}" type="presParOf" srcId="{269DC7BB-B687-4B6C-990F-15E9891E4D5B}" destId="{553521F8-EB4B-4E6F-8D67-AECF81291A35}" srcOrd="0" destOrd="0" presId="urn:microsoft.com/office/officeart/2005/8/layout/orgChart1"/>
    <dgm:cxn modelId="{53295C2C-F81A-400B-B48E-9FD6CD6F88BF}" type="presParOf" srcId="{269DC7BB-B687-4B6C-990F-15E9891E4D5B}" destId="{04E79EF8-F041-442A-AB55-606D34A75698}" srcOrd="1" destOrd="0" presId="urn:microsoft.com/office/officeart/2005/8/layout/orgChart1"/>
    <dgm:cxn modelId="{D3BDF74A-2529-422C-972C-69EE177001E9}" type="presParOf" srcId="{B3DE5CCD-A6BD-4E4C-8FA2-FF833D91BE9E}" destId="{AB0E333F-34A6-4CC8-B3B0-F1E2B5C94D4B}" srcOrd="1" destOrd="0" presId="urn:microsoft.com/office/officeart/2005/8/layout/orgChart1"/>
    <dgm:cxn modelId="{FEE2AB6A-A56C-4E1E-80D6-A0817019356C}" type="presParOf" srcId="{B3DE5CCD-A6BD-4E4C-8FA2-FF833D91BE9E}" destId="{C2A71F14-68E1-4083-A361-418FC0DE3716}" srcOrd="2" destOrd="0" presId="urn:microsoft.com/office/officeart/2005/8/layout/orgChart1"/>
    <dgm:cxn modelId="{78A96202-D5AF-4CD7-BD48-7F0D243D2466}" type="presParOf" srcId="{DAB54877-AE46-4E39-A461-0E46E4602C52}" destId="{E28BDAC0-3994-4DC0-8F6D-C2F8341C4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B450-D481-435F-8DCC-8BFD75257474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250E0-F65D-41FB-846B-4EEEDA2F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5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CC818E-48F7-4CCF-9A59-98B2403426B0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 процессе мышления осуществляется переход от случайного к необходимому, от единичного к общему. Существенные связи с необходимостью являются общими при многообразных изменениях несущественных обстоятельств.- </a:t>
            </a:r>
            <a:r>
              <a:rPr lang="ru-RU" altLang="ru-RU" b="1" smtClean="0">
                <a:latin typeface="Arial" panose="020B0604020202020204" pitchFamily="34" charset="0"/>
              </a:rPr>
              <a:t>Обобщенность.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Проникновение в существенные связи и отношения предметного и социального мира возможно с помощью выработанных человечеством культурных  средств, орудий познания – практических действий,  образов и представлений, моделей, схем, символов, знаков, языка. Опора на культурные средства познания характеризует такую особенность мышления как </a:t>
            </a:r>
            <a:r>
              <a:rPr lang="ru-RU" altLang="ru-RU" b="1" smtClean="0">
                <a:latin typeface="Arial" panose="020B0604020202020204" pitchFamily="34" charset="0"/>
              </a:rPr>
              <a:t>опосредованность.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141004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0DDF8-C3B4-475D-8B62-EF86BB416AD9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Понимание –это не только раскрытие существенного в предметах и явлениях, но и постижение смысла и значения чего-либо. При этом, чем больше связей человек обнаруживает между прежним и новым опытом, тем сильнее ощущение, что это новое ему понятно.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Проблемная ситуация является побудителем, как бы запуском  мышления. Анализ проблемной ситуации порождает вопросы, на которые необходимо ответить. Проблемная ситуация -  это конфликт между тем, что дано субъекту и тем, что он должен достигнуть.</a:t>
            </a:r>
          </a:p>
        </p:txBody>
      </p:sp>
    </p:spTree>
    <p:extLst>
      <p:ext uri="{BB962C8B-B14F-4D97-AF65-F5344CB8AC3E}">
        <p14:creationId xmlns:p14="http://schemas.microsoft.com/office/powerpoint/2010/main" val="272171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0DDF8-C3B4-475D-8B62-EF86BB416AD9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Понимание –это не только раскрытие существенного в предметах и явлениях, но и постижение смысла и значения чего-либо. При этом, чем больше связей человек обнаруживает между прежним и новым опытом, тем сильнее ощущение, что это новое ему понятно.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Проблемная ситуация является побудителем, как бы запуском  мышления. Анализ проблемной ситуации порождает вопросы, на которые необходимо ответить. Проблемная ситуация -  это конфликт между тем, что дано субъекту и тем, что он должен достигнуть.</a:t>
            </a:r>
          </a:p>
        </p:txBody>
      </p:sp>
    </p:spTree>
    <p:extLst>
      <p:ext uri="{BB962C8B-B14F-4D97-AF65-F5344CB8AC3E}">
        <p14:creationId xmlns:p14="http://schemas.microsoft.com/office/powerpoint/2010/main" val="272171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CC818E-48F7-4CCF-9A59-98B2403426B0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 процессе мышления осуществляется переход от случайного к необходимому, от единичного к общему. Существенные связи с необходимостью являются общими при многообразных изменениях несущественных обстоятельств.- </a:t>
            </a:r>
            <a:r>
              <a:rPr lang="ru-RU" altLang="ru-RU" b="1" smtClean="0">
                <a:latin typeface="Arial" panose="020B0604020202020204" pitchFamily="34" charset="0"/>
              </a:rPr>
              <a:t>Обобщенность.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Проникновение в существенные связи и отношения предметного и социального мира возможно с помощью выработанных человечеством культурных  средств, орудий познания – практических действий,  образов и представлений, моделей, схем, символов, знаков, языка. Опора на культурные средства познания характеризует такую особенность мышления как </a:t>
            </a:r>
            <a:r>
              <a:rPr lang="ru-RU" altLang="ru-RU" b="1" smtClean="0">
                <a:latin typeface="Arial" panose="020B0604020202020204" pitchFamily="34" charset="0"/>
              </a:rPr>
              <a:t>опосредованность.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141004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CC818E-48F7-4CCF-9A59-98B2403426B0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 процессе мышления осуществляется переход от случайного к необходимому, от единичного к общему. Существенные связи с необходимостью являются общими при многообразных изменениях несущественных обстоятельств.- </a:t>
            </a:r>
            <a:r>
              <a:rPr lang="ru-RU" altLang="ru-RU" b="1" smtClean="0">
                <a:latin typeface="Arial" panose="020B0604020202020204" pitchFamily="34" charset="0"/>
              </a:rPr>
              <a:t>Обобщенность.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Проникновение в существенные связи и отношения предметного и социального мира возможно с помощью выработанных человечеством культурных  средств, орудий познания – практических действий,  образов и представлений, моделей, схем, символов, знаков, языка. Опора на культурные средства познания характеризует такую особенность мышления как </a:t>
            </a:r>
            <a:r>
              <a:rPr lang="ru-RU" altLang="ru-RU" b="1" smtClean="0">
                <a:latin typeface="Arial" panose="020B0604020202020204" pitchFamily="34" charset="0"/>
              </a:rPr>
              <a:t>опосредованность.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141004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65449-A22D-4FFB-9212-9D3CE78C913A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Arial" panose="020B0604020202020204" pitchFamily="34" charset="0"/>
              </a:rPr>
              <a:t>Человеческое мышление – в каких бы формах оно не осуществлялось – невозможно без языка, речи.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Arial" panose="020B0604020202020204" pitchFamily="34" charset="0"/>
              </a:rPr>
              <a:t>Через понятие, выраженное в слове, </a:t>
            </a:r>
            <a:r>
              <a:rPr lang="ru-RU" altLang="ru-RU" dirty="0" err="1" smtClean="0">
                <a:latin typeface="Arial" panose="020B0604020202020204" pitchFamily="34" charset="0"/>
              </a:rPr>
              <a:t>М.оказывается</a:t>
            </a:r>
            <a:r>
              <a:rPr lang="ru-RU" altLang="ru-RU" dirty="0" smtClean="0">
                <a:latin typeface="Arial" panose="020B0604020202020204" pitchFamily="34" charset="0"/>
              </a:rPr>
              <a:t> неразрывно связанным с речью. Речь – материальная основа мышления. Мысль всегда опирается на свернутую внутреннюю речь. Эксперименты и регистрация движений артикуляционных органов показали, что ни одна сложная мысль не протекает без свернутых речевых процессов. Внутренняя речь, в отличие от внешней речи, обладает особым синтаксисом, характеризуется отрывистостью, фрагментарностью,  </a:t>
            </a:r>
            <a:r>
              <a:rPr lang="ru-RU" altLang="ru-RU" dirty="0" err="1" smtClean="0">
                <a:latin typeface="Arial" panose="020B0604020202020204" pitchFamily="34" charset="0"/>
              </a:rPr>
              <a:t>сокращенностью</a:t>
            </a:r>
            <a:r>
              <a:rPr lang="ru-RU" altLang="ru-RU" dirty="0" smtClean="0">
                <a:latin typeface="Arial" panose="020B0604020202020204" pitchFamily="34" charset="0"/>
              </a:rPr>
              <a:t>.  Взаимосвязь мышления и речи – одно из важнейших, принципиальных различий между психикой человека и психикой животных. Только с появлением слова возможно зафиксировать, закрепить представление или понятие о том или ином свойстве, качестве, характеристике объекта, отношениях между объектами. Чем глубже и основательнее продумана та или иная мысль, тем более четко и ясно она выражается в словах, в устной и письменной речи. И наоборот, чем более совершенствуется словесная формулировка какой-либо мысли , тем отчетливее и понятнее она становится.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Arial" panose="020B0604020202020204" pitchFamily="34" charset="0"/>
              </a:rPr>
              <a:t>Благодаря формулированию и закреплению в слове, мысль не исчезает и не угасает, едва успев возникнуть. Она прочно фиксируется в речевой формулировке – устной или письменной. И это – важнейшее условие их формирования.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8580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24714-5360-4D16-96B9-FF660855E678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3FED-A1E7-44EC-84FC-CE4B228CE526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9316-0201-4AFA-9C48-8B2CB8106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CF4B-76A5-471F-975F-8079E040B48D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A1DE-06B5-49AC-A30E-BED5CD70D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5390-A2FD-474F-9BF3-57BB18E54550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58C8-7997-40C6-BF5B-C50F0751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34D0-4203-419F-99D5-17AD988333F9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BEA5-4340-40E9-80F7-19272F210E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5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198F-17F3-4092-B4A5-3E529A793FCA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7C70-8203-4113-BC74-6F377053D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1189-413A-4CD9-A40B-EA384D7D8264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9425-3E0B-4FE7-8184-16816282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B661-FB8A-40FA-9ADF-5BE6F61D8B0E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A913-071C-4FFC-909B-F2125E95D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280C-16EE-48F2-ADF4-11D488E90562}" type="datetime1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A7E3-AF05-4B83-8694-82F64B2DF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B90C-CDE3-47BC-AF8B-040167899370}" type="datetime1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822D-A6F2-4D05-B2AF-A51424FF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A762-BC24-4F00-A0F0-AF6C4AF17D72}" type="datetime1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CEC1-7418-4514-AA3A-6A881F3DE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2FC8-9B3A-4775-BB2D-7801729DCDB0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8FAC-A105-4E82-BDC3-BBA5962E1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DD0F-5068-4597-ACEB-5556BE7A477B}" type="datetime1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99A4-5839-43C9-86BF-FED79E80B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19065-53FB-4A3C-945A-AE1661BE7FBB}" type="datetime1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88FC87-B2DB-4220-B63A-30CA7C833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onfused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492" y="0"/>
            <a:ext cx="34395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22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290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99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28860" cy="342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d3d8a507ec4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6322"/>
            <a:ext cx="3383741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3857628"/>
            <a:ext cx="225931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3016"/>
            <a:ext cx="5786478" cy="3070670"/>
          </a:xfrm>
          <a:prstGeom prst="roundRect">
            <a:avLst/>
          </a:prstGeom>
          <a:solidFill>
            <a:schemeClr val="lt1">
              <a:alpha val="4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E3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imgFul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2786058"/>
            <a:ext cx="274240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4"/>
          <p:cNvGrpSpPr>
            <a:grpSpLocks/>
          </p:cNvGrpSpPr>
          <p:nvPr/>
        </p:nvGrpSpPr>
        <p:grpSpPr bwMode="auto">
          <a:xfrm>
            <a:off x="755650" y="260350"/>
            <a:ext cx="7416800" cy="6337300"/>
            <a:chOff x="2340" y="180"/>
            <a:chExt cx="7740" cy="8820"/>
          </a:xfrm>
        </p:grpSpPr>
        <p:sp>
          <p:nvSpPr>
            <p:cNvPr id="60419" name="Line 5"/>
            <p:cNvSpPr>
              <a:spLocks noChangeShapeType="1"/>
            </p:cNvSpPr>
            <p:nvPr/>
          </p:nvSpPr>
          <p:spPr bwMode="auto">
            <a:xfrm>
              <a:off x="2340" y="738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Line 6"/>
            <p:cNvSpPr>
              <a:spLocks noChangeShapeType="1"/>
            </p:cNvSpPr>
            <p:nvPr/>
          </p:nvSpPr>
          <p:spPr bwMode="auto">
            <a:xfrm flipH="1">
              <a:off x="9900" y="630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21" name="Group 7"/>
            <p:cNvGrpSpPr>
              <a:grpSpLocks/>
            </p:cNvGrpSpPr>
            <p:nvPr/>
          </p:nvGrpSpPr>
          <p:grpSpPr bwMode="auto">
            <a:xfrm>
              <a:off x="2340" y="180"/>
              <a:ext cx="7740" cy="8820"/>
              <a:chOff x="2160" y="540"/>
              <a:chExt cx="7740" cy="8820"/>
            </a:xfrm>
          </p:grpSpPr>
          <p:sp>
            <p:nvSpPr>
              <p:cNvPr id="60422" name="Line 8"/>
              <p:cNvSpPr>
                <a:spLocks noChangeShapeType="1"/>
              </p:cNvSpPr>
              <p:nvPr/>
            </p:nvSpPr>
            <p:spPr bwMode="auto">
              <a:xfrm flipH="1">
                <a:off x="9720" y="46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3" name="Line 9"/>
              <p:cNvSpPr>
                <a:spLocks noChangeShapeType="1"/>
              </p:cNvSpPr>
              <p:nvPr/>
            </p:nvSpPr>
            <p:spPr bwMode="auto">
              <a:xfrm flipH="1">
                <a:off x="9720" y="55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4" name="Line 10"/>
              <p:cNvSpPr>
                <a:spLocks noChangeShapeType="1"/>
              </p:cNvSpPr>
              <p:nvPr/>
            </p:nvSpPr>
            <p:spPr bwMode="auto">
              <a:xfrm flipH="1">
                <a:off x="9720" y="756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5" name="Line 11"/>
              <p:cNvSpPr>
                <a:spLocks noChangeShapeType="1"/>
              </p:cNvSpPr>
              <p:nvPr/>
            </p:nvSpPr>
            <p:spPr bwMode="auto">
              <a:xfrm flipH="1">
                <a:off x="9720" y="846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6" name="Line 12"/>
              <p:cNvSpPr>
                <a:spLocks noChangeShapeType="1"/>
              </p:cNvSpPr>
              <p:nvPr/>
            </p:nvSpPr>
            <p:spPr bwMode="auto">
              <a:xfrm flipH="1">
                <a:off x="9720" y="91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7" name="Line 13"/>
              <p:cNvSpPr>
                <a:spLocks noChangeShapeType="1"/>
              </p:cNvSpPr>
              <p:nvPr/>
            </p:nvSpPr>
            <p:spPr bwMode="auto">
              <a:xfrm>
                <a:off x="9720" y="37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8" name="Line 14"/>
              <p:cNvSpPr>
                <a:spLocks noChangeShapeType="1"/>
              </p:cNvSpPr>
              <p:nvPr/>
            </p:nvSpPr>
            <p:spPr bwMode="auto">
              <a:xfrm>
                <a:off x="9900" y="3799"/>
                <a:ext cx="0" cy="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9" name="Line 15"/>
              <p:cNvSpPr>
                <a:spLocks noChangeShapeType="1"/>
              </p:cNvSpPr>
              <p:nvPr/>
            </p:nvSpPr>
            <p:spPr bwMode="auto">
              <a:xfrm>
                <a:off x="2160" y="8839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0" name="Line 16"/>
              <p:cNvSpPr>
                <a:spLocks noChangeShapeType="1"/>
              </p:cNvSpPr>
              <p:nvPr/>
            </p:nvSpPr>
            <p:spPr bwMode="auto">
              <a:xfrm>
                <a:off x="2160" y="3799"/>
                <a:ext cx="0" cy="5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1" name="Text Box 17"/>
              <p:cNvSpPr txBox="1">
                <a:spLocks noChangeArrowheads="1"/>
              </p:cNvSpPr>
              <p:nvPr/>
            </p:nvSpPr>
            <p:spPr bwMode="auto">
              <a:xfrm>
                <a:off x="2880" y="540"/>
                <a:ext cx="612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b="1" dirty="0">
                    <a:solidFill>
                      <a:srgbClr val="C00000"/>
                    </a:solidFill>
                    <a:latin typeface="Tahoma" pitchFamily="34" charset="0"/>
                  </a:rPr>
                  <a:t>Условия развития творческого мышления</a:t>
                </a:r>
                <a:endParaRPr lang="ru-RU" altLang="ru-RU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0432" name="Text Box 18"/>
              <p:cNvSpPr txBox="1">
                <a:spLocks noChangeArrowheads="1"/>
              </p:cNvSpPr>
              <p:nvPr/>
            </p:nvSpPr>
            <p:spPr bwMode="auto">
              <a:xfrm>
                <a:off x="2340" y="3246"/>
                <a:ext cx="3600" cy="894"/>
              </a:xfrm>
              <a:prstGeom prst="rect">
                <a:avLst/>
              </a:prstGeom>
              <a:pattFill prst="pct50">
                <a:fgClr>
                  <a:srgbClr val="00FFCC"/>
                </a:fgClr>
                <a:bgClr>
                  <a:schemeClr val="bg1"/>
                </a:bgClr>
              </a:pattFill>
              <a:ln w="57150">
                <a:solidFill>
                  <a:srgbClr val="007E3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Условия, стимулирующие развитие творческого мышления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33" name="Text Box 19"/>
              <p:cNvSpPr txBox="1">
                <a:spLocks noChangeArrowheads="1"/>
              </p:cNvSpPr>
              <p:nvPr/>
            </p:nvSpPr>
            <p:spPr bwMode="auto">
              <a:xfrm>
                <a:off x="2340" y="2160"/>
                <a:ext cx="7380" cy="9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Это один из видов мышления, характерный </a:t>
                </a:r>
                <a:r>
                  <a:rPr lang="ru-RU" altLang="ru-RU" sz="1200" b="1" dirty="0" smtClean="0">
                    <a:solidFill>
                      <a:srgbClr val="000000"/>
                    </a:solidFill>
                    <a:latin typeface="Tahoma" pitchFamily="34" charset="0"/>
                  </a:rPr>
                  <a:t>созданием </a:t>
                </a:r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субъективно нового продукта и новообразованиями в ходе самой познавательной деятельности по его созданию. Эти новообразования касаются мотивации, целей, оценок и смыслов</a:t>
                </a:r>
                <a:endParaRPr lang="ru-RU" altLang="ru-RU" sz="1200" b="1" dirty="0">
                  <a:latin typeface="Tahoma" pitchFamily="34" charset="0"/>
                </a:endParaRPr>
              </a:p>
            </p:txBody>
          </p:sp>
          <p:sp>
            <p:nvSpPr>
              <p:cNvPr id="60434" name="Text Box 20"/>
              <p:cNvSpPr txBox="1">
                <a:spLocks noChangeArrowheads="1"/>
              </p:cNvSpPr>
              <p:nvPr/>
            </p:nvSpPr>
            <p:spPr bwMode="auto">
              <a:xfrm>
                <a:off x="2340" y="1080"/>
                <a:ext cx="7380" cy="72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solidFill>
                      <a:srgbClr val="000000"/>
                    </a:solidFill>
                    <a:latin typeface="Tahoma" pitchFamily="34" charset="0"/>
                  </a:rPr>
                  <a:t>Творческое мышление</a:t>
                </a:r>
                <a:endParaRPr lang="ru-RU" altLang="ru-RU" sz="1600" b="1" dirty="0">
                  <a:latin typeface="Tahoma" pitchFamily="34" charset="0"/>
                </a:endParaRPr>
              </a:p>
              <a:p>
                <a:pPr eaLnBrk="1" hangingPunct="1"/>
                <a:endParaRPr lang="ru-RU" altLang="ru-RU" sz="1600" dirty="0">
                  <a:latin typeface="Tahoma" pitchFamily="34" charset="0"/>
                </a:endParaRPr>
              </a:p>
            </p:txBody>
          </p:sp>
          <p:sp>
            <p:nvSpPr>
              <p:cNvPr id="60435" name="Text Box 21"/>
              <p:cNvSpPr txBox="1">
                <a:spLocks noChangeArrowheads="1"/>
              </p:cNvSpPr>
              <p:nvPr/>
            </p:nvSpPr>
            <p:spPr bwMode="auto">
              <a:xfrm>
                <a:off x="6120" y="3246"/>
                <a:ext cx="3599" cy="894"/>
              </a:xfrm>
              <a:prstGeom prst="rect">
                <a:avLst/>
              </a:prstGeom>
              <a:blipFill>
                <a:blip r:embed="rId4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tile tx="0" ty="0" sx="100000" sy="100000" flip="none" algn="tl"/>
              </a:blipFill>
              <a:ln w="571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Условия, препятствующие развитию творческого мышления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36" name="AutoShape 22"/>
              <p:cNvSpPr>
                <a:spLocks noChangeArrowheads="1"/>
              </p:cNvSpPr>
              <p:nvPr/>
            </p:nvSpPr>
            <p:spPr bwMode="auto">
              <a:xfrm flipV="1">
                <a:off x="2520" y="1800"/>
                <a:ext cx="7020" cy="179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437" name="AutoShape 23"/>
              <p:cNvSpPr>
                <a:spLocks noChangeArrowheads="1"/>
              </p:cNvSpPr>
              <p:nvPr/>
            </p:nvSpPr>
            <p:spPr bwMode="auto">
              <a:xfrm flipV="1">
                <a:off x="2340" y="4140"/>
                <a:ext cx="360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438" name="AutoShape 24"/>
              <p:cNvSpPr>
                <a:spLocks noChangeArrowheads="1"/>
              </p:cNvSpPr>
              <p:nvPr/>
            </p:nvSpPr>
            <p:spPr bwMode="auto">
              <a:xfrm flipV="1">
                <a:off x="6120" y="4140"/>
                <a:ext cx="360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439" name="Text Box 25"/>
              <p:cNvSpPr txBox="1">
                <a:spLocks noChangeArrowheads="1"/>
              </p:cNvSpPr>
              <p:nvPr/>
            </p:nvSpPr>
            <p:spPr bwMode="auto">
              <a:xfrm>
                <a:off x="2340" y="5580"/>
                <a:ext cx="360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0" name="Text Box 26"/>
              <p:cNvSpPr txBox="1">
                <a:spLocks noChangeArrowheads="1"/>
              </p:cNvSpPr>
              <p:nvPr/>
            </p:nvSpPr>
            <p:spPr bwMode="auto">
              <a:xfrm>
                <a:off x="2340" y="6480"/>
                <a:ext cx="360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1" name="Text Box 27"/>
              <p:cNvSpPr txBox="1">
                <a:spLocks noChangeArrowheads="1"/>
              </p:cNvSpPr>
              <p:nvPr/>
            </p:nvSpPr>
            <p:spPr bwMode="auto">
              <a:xfrm>
                <a:off x="2340" y="4500"/>
                <a:ext cx="3600" cy="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2" name="Text Box 28"/>
              <p:cNvSpPr txBox="1">
                <a:spLocks noChangeArrowheads="1"/>
              </p:cNvSpPr>
              <p:nvPr/>
            </p:nvSpPr>
            <p:spPr bwMode="auto">
              <a:xfrm>
                <a:off x="2340" y="8460"/>
                <a:ext cx="3600" cy="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3" name="Text Box 29"/>
              <p:cNvSpPr txBox="1">
                <a:spLocks noChangeArrowheads="1"/>
              </p:cNvSpPr>
              <p:nvPr/>
            </p:nvSpPr>
            <p:spPr bwMode="auto">
              <a:xfrm>
                <a:off x="2340" y="7380"/>
                <a:ext cx="3600" cy="9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4" name="Text Box 30"/>
              <p:cNvSpPr txBox="1">
                <a:spLocks noChangeArrowheads="1"/>
              </p:cNvSpPr>
              <p:nvPr/>
            </p:nvSpPr>
            <p:spPr bwMode="auto">
              <a:xfrm>
                <a:off x="6120" y="7380"/>
                <a:ext cx="3600" cy="3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5" name="Text Box 31"/>
              <p:cNvSpPr txBox="1">
                <a:spLocks noChangeArrowheads="1"/>
              </p:cNvSpPr>
              <p:nvPr/>
            </p:nvSpPr>
            <p:spPr bwMode="auto">
              <a:xfrm>
                <a:off x="6120" y="8100"/>
                <a:ext cx="360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6" name="Text Box 32"/>
              <p:cNvSpPr txBox="1">
                <a:spLocks noChangeArrowheads="1"/>
              </p:cNvSpPr>
              <p:nvPr/>
            </p:nvSpPr>
            <p:spPr bwMode="auto">
              <a:xfrm>
                <a:off x="6120" y="6300"/>
                <a:ext cx="360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7" name="Text Box 33"/>
              <p:cNvSpPr txBox="1">
                <a:spLocks noChangeArrowheads="1"/>
              </p:cNvSpPr>
              <p:nvPr/>
            </p:nvSpPr>
            <p:spPr bwMode="auto">
              <a:xfrm>
                <a:off x="6120" y="5220"/>
                <a:ext cx="360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8" name="Text Box 34"/>
              <p:cNvSpPr txBox="1">
                <a:spLocks noChangeArrowheads="1"/>
              </p:cNvSpPr>
              <p:nvPr/>
            </p:nvSpPr>
            <p:spPr bwMode="auto">
              <a:xfrm>
                <a:off x="6120" y="4500"/>
                <a:ext cx="3600" cy="3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49" name="Text Box 35"/>
              <p:cNvSpPr txBox="1">
                <a:spLocks noChangeArrowheads="1"/>
              </p:cNvSpPr>
              <p:nvPr/>
            </p:nvSpPr>
            <p:spPr bwMode="auto">
              <a:xfrm>
                <a:off x="6120" y="9000"/>
                <a:ext cx="3600" cy="3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ahoma" pitchFamily="34" charset="0"/>
                </a:endParaRPr>
              </a:p>
            </p:txBody>
          </p:sp>
          <p:sp>
            <p:nvSpPr>
              <p:cNvPr id="60450" name="Line 36"/>
              <p:cNvSpPr>
                <a:spLocks noChangeShapeType="1"/>
              </p:cNvSpPr>
              <p:nvPr/>
            </p:nvSpPr>
            <p:spPr bwMode="auto">
              <a:xfrm>
                <a:off x="2160" y="486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1" name="Line 37"/>
              <p:cNvSpPr>
                <a:spLocks noChangeShapeType="1"/>
              </p:cNvSpPr>
              <p:nvPr/>
            </p:nvSpPr>
            <p:spPr bwMode="auto">
              <a:xfrm>
                <a:off x="2160" y="594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2" name="Line 38"/>
              <p:cNvSpPr>
                <a:spLocks noChangeShapeType="1"/>
              </p:cNvSpPr>
              <p:nvPr/>
            </p:nvSpPr>
            <p:spPr bwMode="auto">
              <a:xfrm>
                <a:off x="2160" y="684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3" name="Line 39"/>
              <p:cNvSpPr>
                <a:spLocks noChangeShapeType="1"/>
              </p:cNvSpPr>
              <p:nvPr/>
            </p:nvSpPr>
            <p:spPr bwMode="auto">
              <a:xfrm>
                <a:off x="2160" y="3799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630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4"/>
          <p:cNvGrpSpPr>
            <a:grpSpLocks/>
          </p:cNvGrpSpPr>
          <p:nvPr/>
        </p:nvGrpSpPr>
        <p:grpSpPr bwMode="auto">
          <a:xfrm>
            <a:off x="735364" y="260349"/>
            <a:ext cx="7416800" cy="6337300"/>
            <a:chOff x="2340" y="180"/>
            <a:chExt cx="7740" cy="8820"/>
          </a:xfrm>
        </p:grpSpPr>
        <p:sp>
          <p:nvSpPr>
            <p:cNvPr id="60419" name="Line 5"/>
            <p:cNvSpPr>
              <a:spLocks noChangeShapeType="1"/>
            </p:cNvSpPr>
            <p:nvPr/>
          </p:nvSpPr>
          <p:spPr bwMode="auto">
            <a:xfrm>
              <a:off x="2340" y="738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Line 6"/>
            <p:cNvSpPr>
              <a:spLocks noChangeShapeType="1"/>
            </p:cNvSpPr>
            <p:nvPr/>
          </p:nvSpPr>
          <p:spPr bwMode="auto">
            <a:xfrm flipH="1">
              <a:off x="9900" y="6300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21" name="Group 7"/>
            <p:cNvGrpSpPr>
              <a:grpSpLocks/>
            </p:cNvGrpSpPr>
            <p:nvPr/>
          </p:nvGrpSpPr>
          <p:grpSpPr bwMode="auto">
            <a:xfrm>
              <a:off x="2340" y="180"/>
              <a:ext cx="7740" cy="8820"/>
              <a:chOff x="2160" y="540"/>
              <a:chExt cx="7740" cy="8820"/>
            </a:xfrm>
          </p:grpSpPr>
          <p:sp>
            <p:nvSpPr>
              <p:cNvPr id="60422" name="Line 8"/>
              <p:cNvSpPr>
                <a:spLocks noChangeShapeType="1"/>
              </p:cNvSpPr>
              <p:nvPr/>
            </p:nvSpPr>
            <p:spPr bwMode="auto">
              <a:xfrm flipH="1">
                <a:off x="9720" y="46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3" name="Line 9"/>
              <p:cNvSpPr>
                <a:spLocks noChangeShapeType="1"/>
              </p:cNvSpPr>
              <p:nvPr/>
            </p:nvSpPr>
            <p:spPr bwMode="auto">
              <a:xfrm flipH="1">
                <a:off x="9720" y="55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4" name="Line 10"/>
              <p:cNvSpPr>
                <a:spLocks noChangeShapeType="1"/>
              </p:cNvSpPr>
              <p:nvPr/>
            </p:nvSpPr>
            <p:spPr bwMode="auto">
              <a:xfrm flipH="1">
                <a:off x="9720" y="756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5" name="Line 11"/>
              <p:cNvSpPr>
                <a:spLocks noChangeShapeType="1"/>
              </p:cNvSpPr>
              <p:nvPr/>
            </p:nvSpPr>
            <p:spPr bwMode="auto">
              <a:xfrm flipH="1">
                <a:off x="9720" y="846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6" name="Line 12"/>
              <p:cNvSpPr>
                <a:spLocks noChangeShapeType="1"/>
              </p:cNvSpPr>
              <p:nvPr/>
            </p:nvSpPr>
            <p:spPr bwMode="auto">
              <a:xfrm flipH="1">
                <a:off x="9720" y="91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7" name="Line 13"/>
              <p:cNvSpPr>
                <a:spLocks noChangeShapeType="1"/>
              </p:cNvSpPr>
              <p:nvPr/>
            </p:nvSpPr>
            <p:spPr bwMode="auto">
              <a:xfrm>
                <a:off x="9720" y="37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8" name="Line 14"/>
              <p:cNvSpPr>
                <a:spLocks noChangeShapeType="1"/>
              </p:cNvSpPr>
              <p:nvPr/>
            </p:nvSpPr>
            <p:spPr bwMode="auto">
              <a:xfrm>
                <a:off x="9900" y="3799"/>
                <a:ext cx="0" cy="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9" name="Line 15"/>
              <p:cNvSpPr>
                <a:spLocks noChangeShapeType="1"/>
              </p:cNvSpPr>
              <p:nvPr/>
            </p:nvSpPr>
            <p:spPr bwMode="auto">
              <a:xfrm>
                <a:off x="2160" y="8839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0" name="Line 16"/>
              <p:cNvSpPr>
                <a:spLocks noChangeShapeType="1"/>
              </p:cNvSpPr>
              <p:nvPr/>
            </p:nvSpPr>
            <p:spPr bwMode="auto">
              <a:xfrm>
                <a:off x="2160" y="3799"/>
                <a:ext cx="0" cy="5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1" name="Text Box 17"/>
              <p:cNvSpPr txBox="1">
                <a:spLocks noChangeArrowheads="1"/>
              </p:cNvSpPr>
              <p:nvPr/>
            </p:nvSpPr>
            <p:spPr bwMode="auto">
              <a:xfrm>
                <a:off x="2880" y="540"/>
                <a:ext cx="612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b="1" dirty="0">
                    <a:solidFill>
                      <a:srgbClr val="C00000"/>
                    </a:solidFill>
                    <a:latin typeface="Tahoma" pitchFamily="34" charset="0"/>
                  </a:rPr>
                  <a:t>Условия развития творческого мышления</a:t>
                </a:r>
                <a:endParaRPr lang="ru-RU" altLang="ru-RU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0432" name="Text Box 18"/>
              <p:cNvSpPr txBox="1">
                <a:spLocks noChangeArrowheads="1"/>
              </p:cNvSpPr>
              <p:nvPr/>
            </p:nvSpPr>
            <p:spPr bwMode="auto">
              <a:xfrm>
                <a:off x="2340" y="3246"/>
                <a:ext cx="3600" cy="894"/>
              </a:xfrm>
              <a:prstGeom prst="rect">
                <a:avLst/>
              </a:prstGeom>
              <a:pattFill prst="pct50">
                <a:fgClr>
                  <a:srgbClr val="00FFCC"/>
                </a:fgClr>
                <a:bgClr>
                  <a:schemeClr val="bg1"/>
                </a:bgClr>
              </a:pattFill>
              <a:ln w="57150">
                <a:solidFill>
                  <a:srgbClr val="007E3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Условия, стимулирующие развитие творческого мышления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33" name="Text Box 19"/>
              <p:cNvSpPr txBox="1">
                <a:spLocks noChangeArrowheads="1"/>
              </p:cNvSpPr>
              <p:nvPr/>
            </p:nvSpPr>
            <p:spPr bwMode="auto">
              <a:xfrm>
                <a:off x="2340" y="2160"/>
                <a:ext cx="7380" cy="9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Это один из видов мышления, характерный </a:t>
                </a:r>
                <a:r>
                  <a:rPr lang="ru-RU" altLang="ru-RU" sz="1200" b="1" dirty="0" smtClean="0">
                    <a:solidFill>
                      <a:srgbClr val="000000"/>
                    </a:solidFill>
                    <a:latin typeface="Tahoma" pitchFamily="34" charset="0"/>
                  </a:rPr>
                  <a:t>созданием </a:t>
                </a:r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субъективно нового продукта и новообразованиями в ходе самой познавательной деятельности по его созданию. Эти новообразования касаются мотивации, целей, оценок и смыслов</a:t>
                </a:r>
                <a:endParaRPr lang="ru-RU" altLang="ru-RU" sz="1200" b="1" dirty="0">
                  <a:latin typeface="Tahoma" pitchFamily="34" charset="0"/>
                </a:endParaRPr>
              </a:p>
            </p:txBody>
          </p:sp>
          <p:sp>
            <p:nvSpPr>
              <p:cNvPr id="60434" name="Text Box 20"/>
              <p:cNvSpPr txBox="1">
                <a:spLocks noChangeArrowheads="1"/>
              </p:cNvSpPr>
              <p:nvPr/>
            </p:nvSpPr>
            <p:spPr bwMode="auto">
              <a:xfrm>
                <a:off x="2340" y="1080"/>
                <a:ext cx="7380" cy="72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solidFill>
                      <a:srgbClr val="000000"/>
                    </a:solidFill>
                    <a:latin typeface="Tahoma" pitchFamily="34" charset="0"/>
                  </a:rPr>
                  <a:t>Творческое мышление</a:t>
                </a:r>
                <a:endParaRPr lang="ru-RU" altLang="ru-RU" sz="1600" b="1" dirty="0">
                  <a:latin typeface="Tahoma" pitchFamily="34" charset="0"/>
                </a:endParaRPr>
              </a:p>
              <a:p>
                <a:pPr eaLnBrk="1" hangingPunct="1"/>
                <a:endParaRPr lang="ru-RU" altLang="ru-RU" sz="1600" dirty="0">
                  <a:latin typeface="Tahoma" pitchFamily="34" charset="0"/>
                </a:endParaRPr>
              </a:p>
            </p:txBody>
          </p:sp>
          <p:sp>
            <p:nvSpPr>
              <p:cNvPr id="60435" name="Text Box 21"/>
              <p:cNvSpPr txBox="1">
                <a:spLocks noChangeArrowheads="1"/>
              </p:cNvSpPr>
              <p:nvPr/>
            </p:nvSpPr>
            <p:spPr bwMode="auto">
              <a:xfrm>
                <a:off x="6120" y="3246"/>
                <a:ext cx="3599" cy="894"/>
              </a:xfrm>
              <a:prstGeom prst="rect">
                <a:avLst/>
              </a:prstGeom>
              <a:blipFill>
                <a:blip r:embed="rId4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tile tx="0" ty="0" sx="100000" sy="100000" flip="none" algn="tl"/>
              </a:blipFill>
              <a:ln w="571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b="1" dirty="0">
                    <a:solidFill>
                      <a:srgbClr val="000000"/>
                    </a:solidFill>
                    <a:latin typeface="Tahoma" pitchFamily="34" charset="0"/>
                  </a:rPr>
                  <a:t>Условия, препятствующие развитию творческого мышления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36" name="AutoShape 22"/>
              <p:cNvSpPr>
                <a:spLocks noChangeArrowheads="1"/>
              </p:cNvSpPr>
              <p:nvPr/>
            </p:nvSpPr>
            <p:spPr bwMode="auto">
              <a:xfrm flipV="1">
                <a:off x="2520" y="1800"/>
                <a:ext cx="7020" cy="179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437" name="AutoShape 23"/>
              <p:cNvSpPr>
                <a:spLocks noChangeArrowheads="1"/>
              </p:cNvSpPr>
              <p:nvPr/>
            </p:nvSpPr>
            <p:spPr bwMode="auto">
              <a:xfrm flipV="1">
                <a:off x="2340" y="4140"/>
                <a:ext cx="360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438" name="AutoShape 24"/>
              <p:cNvSpPr>
                <a:spLocks noChangeArrowheads="1"/>
              </p:cNvSpPr>
              <p:nvPr/>
            </p:nvSpPr>
            <p:spPr bwMode="auto">
              <a:xfrm flipV="1">
                <a:off x="6120" y="4140"/>
                <a:ext cx="360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439" name="Text Box 25"/>
              <p:cNvSpPr txBox="1">
                <a:spLocks noChangeArrowheads="1"/>
              </p:cNvSpPr>
              <p:nvPr/>
            </p:nvSpPr>
            <p:spPr bwMode="auto">
              <a:xfrm>
                <a:off x="2340" y="5580"/>
                <a:ext cx="3600" cy="720"/>
              </a:xfrm>
              <a:prstGeom prst="rect">
                <a:avLst/>
              </a:prstGeom>
              <a:gradFill flip="none" rotWithShape="1">
                <a:gsLst>
                  <a:gs pos="0">
                    <a:srgbClr val="00FFCC">
                      <a:tint val="66000"/>
                      <a:satMod val="160000"/>
                    </a:srgbClr>
                  </a:gs>
                  <a:gs pos="50000">
                    <a:srgbClr val="00FFCC">
                      <a:tint val="44500"/>
                      <a:satMod val="160000"/>
                    </a:srgbClr>
                  </a:gs>
                  <a:gs pos="100000">
                    <a:srgbClr val="00FF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Разрешение и поощрение множества вопросов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0" name="Text Box 26"/>
              <p:cNvSpPr txBox="1">
                <a:spLocks noChangeArrowheads="1"/>
              </p:cNvSpPr>
              <p:nvPr/>
            </p:nvSpPr>
            <p:spPr bwMode="auto">
              <a:xfrm>
                <a:off x="2340" y="6480"/>
                <a:ext cx="3600" cy="720"/>
              </a:xfrm>
              <a:prstGeom prst="rect">
                <a:avLst/>
              </a:prstGeom>
              <a:gradFill flip="none" rotWithShape="1">
                <a:gsLst>
                  <a:gs pos="0">
                    <a:srgbClr val="00FFCC">
                      <a:tint val="66000"/>
                      <a:satMod val="160000"/>
                    </a:srgbClr>
                  </a:gs>
                  <a:gs pos="50000">
                    <a:srgbClr val="00FFCC">
                      <a:tint val="44500"/>
                      <a:satMod val="160000"/>
                    </a:srgbClr>
                  </a:gs>
                  <a:gs pos="100000">
                    <a:srgbClr val="00FF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Стимулирование ответственности и независимости 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1" name="Text Box 27"/>
              <p:cNvSpPr txBox="1">
                <a:spLocks noChangeArrowheads="1"/>
              </p:cNvSpPr>
              <p:nvPr/>
            </p:nvSpPr>
            <p:spPr bwMode="auto">
              <a:xfrm>
                <a:off x="2340" y="4500"/>
                <a:ext cx="3600" cy="900"/>
              </a:xfrm>
              <a:prstGeom prst="rect">
                <a:avLst/>
              </a:prstGeom>
              <a:gradFill flip="none" rotWithShape="1">
                <a:gsLst>
                  <a:gs pos="0">
                    <a:srgbClr val="00FFCC">
                      <a:tint val="66000"/>
                      <a:satMod val="160000"/>
                    </a:srgbClr>
                  </a:gs>
                  <a:gs pos="50000">
                    <a:srgbClr val="00FFCC">
                      <a:tint val="44500"/>
                      <a:satMod val="160000"/>
                    </a:srgbClr>
                  </a:gs>
                  <a:gs pos="100000">
                    <a:srgbClr val="00FF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Ситуации незавершённости или открытости в отличие от жёстко заданных и строго контролируемых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2" name="Text Box 28"/>
              <p:cNvSpPr txBox="1">
                <a:spLocks noChangeArrowheads="1"/>
              </p:cNvSpPr>
              <p:nvPr/>
            </p:nvSpPr>
            <p:spPr bwMode="auto">
              <a:xfrm>
                <a:off x="2340" y="8460"/>
                <a:ext cx="3600" cy="900"/>
              </a:xfrm>
              <a:prstGeom prst="rect">
                <a:avLst/>
              </a:prstGeom>
              <a:gradFill flip="none" rotWithShape="1">
                <a:gsLst>
                  <a:gs pos="0">
                    <a:srgbClr val="00FFCC">
                      <a:tint val="66000"/>
                      <a:satMod val="160000"/>
                    </a:srgbClr>
                  </a:gs>
                  <a:gs pos="50000">
                    <a:srgbClr val="00FFCC">
                      <a:tint val="44500"/>
                      <a:satMod val="160000"/>
                    </a:srgbClr>
                  </a:gs>
                  <a:gs pos="100000">
                    <a:srgbClr val="00FF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Внимание к интересам детей со стороны взрослых и сверстников и др.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3" name="Text Box 29"/>
              <p:cNvSpPr txBox="1">
                <a:spLocks noChangeArrowheads="1"/>
              </p:cNvSpPr>
              <p:nvPr/>
            </p:nvSpPr>
            <p:spPr bwMode="auto">
              <a:xfrm>
                <a:off x="2340" y="7380"/>
                <a:ext cx="3600" cy="900"/>
              </a:xfrm>
              <a:prstGeom prst="rect">
                <a:avLst/>
              </a:prstGeom>
              <a:gradFill flip="none" rotWithShape="1">
                <a:gsLst>
                  <a:gs pos="0">
                    <a:srgbClr val="00FFCC">
                      <a:tint val="66000"/>
                      <a:satMod val="160000"/>
                    </a:srgbClr>
                  </a:gs>
                  <a:gs pos="50000">
                    <a:srgbClr val="00FFCC">
                      <a:tint val="44500"/>
                      <a:satMod val="160000"/>
                    </a:srgbClr>
                  </a:gs>
                  <a:gs pos="100000">
                    <a:srgbClr val="00FF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Акцент на самостоятельных разработках, наблюдениях, чувствах, обобщениях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4" name="Text Box 30"/>
              <p:cNvSpPr txBox="1">
                <a:spLocks noChangeArrowheads="1"/>
              </p:cNvSpPr>
              <p:nvPr/>
            </p:nvSpPr>
            <p:spPr bwMode="auto">
              <a:xfrm>
                <a:off x="6120" y="7380"/>
                <a:ext cx="3600" cy="360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tint val="66000"/>
                      <a:satMod val="160000"/>
                    </a:srgbClr>
                  </a:gs>
                  <a:gs pos="50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err="1" smtClean="0">
                    <a:latin typeface="Tahoma" pitchFamily="34" charset="0"/>
                  </a:rPr>
                  <a:t>Конформность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5" name="Text Box 31"/>
              <p:cNvSpPr txBox="1">
                <a:spLocks noChangeArrowheads="1"/>
              </p:cNvSpPr>
              <p:nvPr/>
            </p:nvSpPr>
            <p:spPr bwMode="auto">
              <a:xfrm>
                <a:off x="6120" y="8100"/>
                <a:ext cx="3600" cy="720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tint val="66000"/>
                      <a:satMod val="160000"/>
                    </a:srgbClr>
                  </a:gs>
                  <a:gs pos="50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Неодобрительные оценки воображения, фантазии, исследования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6" name="Text Box 32"/>
              <p:cNvSpPr txBox="1">
                <a:spLocks noChangeArrowheads="1"/>
              </p:cNvSpPr>
              <p:nvPr/>
            </p:nvSpPr>
            <p:spPr bwMode="auto">
              <a:xfrm>
                <a:off x="6120" y="6300"/>
                <a:ext cx="3600" cy="720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tint val="66000"/>
                      <a:satMod val="160000"/>
                    </a:srgbClr>
                  </a:gs>
                  <a:gs pos="50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Жёсткие стереотипы в мышлении и поведении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7" name="Text Box 33"/>
              <p:cNvSpPr txBox="1">
                <a:spLocks noChangeArrowheads="1"/>
              </p:cNvSpPr>
              <p:nvPr/>
            </p:nvSpPr>
            <p:spPr bwMode="auto">
              <a:xfrm>
                <a:off x="6120" y="5220"/>
                <a:ext cx="3600" cy="720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tint val="66000"/>
                      <a:satMod val="160000"/>
                    </a:srgbClr>
                  </a:gs>
                  <a:gs pos="50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Стремление к успеху во что бы то ни стало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8" name="Text Box 34"/>
              <p:cNvSpPr txBox="1">
                <a:spLocks noChangeArrowheads="1"/>
              </p:cNvSpPr>
              <p:nvPr/>
            </p:nvSpPr>
            <p:spPr bwMode="auto">
              <a:xfrm>
                <a:off x="6120" y="4500"/>
                <a:ext cx="3600" cy="360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tint val="66000"/>
                      <a:satMod val="160000"/>
                    </a:srgbClr>
                  </a:gs>
                  <a:gs pos="50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Избегание риска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49" name="Text Box 35"/>
              <p:cNvSpPr txBox="1">
                <a:spLocks noChangeArrowheads="1"/>
              </p:cNvSpPr>
              <p:nvPr/>
            </p:nvSpPr>
            <p:spPr bwMode="auto">
              <a:xfrm>
                <a:off x="6120" y="9000"/>
                <a:ext cx="3600" cy="360"/>
              </a:xfrm>
              <a:prstGeom prst="rect">
                <a:avLst/>
              </a:prstGeom>
              <a:gradFill flip="none" rotWithShape="1">
                <a:gsLst>
                  <a:gs pos="0">
                    <a:srgbClr val="FF66CC">
                      <a:tint val="66000"/>
                      <a:satMod val="160000"/>
                    </a:srgbClr>
                  </a:gs>
                  <a:gs pos="50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ru-RU" altLang="ru-RU" sz="1200" dirty="0" smtClean="0">
                    <a:latin typeface="Tahoma" pitchFamily="34" charset="0"/>
                  </a:rPr>
                  <a:t>Преклонение перед авторитетами и др.</a:t>
                </a:r>
                <a:endParaRPr lang="ru-RU" altLang="ru-RU" sz="1200" dirty="0">
                  <a:latin typeface="Tahoma" pitchFamily="34" charset="0"/>
                </a:endParaRPr>
              </a:p>
            </p:txBody>
          </p:sp>
          <p:sp>
            <p:nvSpPr>
              <p:cNvPr id="60450" name="Line 36"/>
              <p:cNvSpPr>
                <a:spLocks noChangeShapeType="1"/>
              </p:cNvSpPr>
              <p:nvPr/>
            </p:nvSpPr>
            <p:spPr bwMode="auto">
              <a:xfrm>
                <a:off x="2160" y="486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1" name="Line 37"/>
              <p:cNvSpPr>
                <a:spLocks noChangeShapeType="1"/>
              </p:cNvSpPr>
              <p:nvPr/>
            </p:nvSpPr>
            <p:spPr bwMode="auto">
              <a:xfrm>
                <a:off x="2160" y="594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2" name="Line 38"/>
              <p:cNvSpPr>
                <a:spLocks noChangeShapeType="1"/>
              </p:cNvSpPr>
              <p:nvPr/>
            </p:nvSpPr>
            <p:spPr bwMode="auto">
              <a:xfrm>
                <a:off x="2160" y="684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3" name="Line 39"/>
              <p:cNvSpPr>
                <a:spLocks noChangeShapeType="1"/>
              </p:cNvSpPr>
              <p:nvPr/>
            </p:nvSpPr>
            <p:spPr bwMode="auto">
              <a:xfrm>
                <a:off x="2160" y="3799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997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672"/>
            <a:ext cx="8497192" cy="50403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altLang="ru-RU" sz="4400" b="1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ПРИГЛАШАЕИМ К ПРОСМОТРУ ВИДЕОРОЛИКА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«КРИТИЧЕСКОЕ МЫШЛЕНИЕ»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b="1" dirty="0" smtClean="0">
              <a:latin typeface="Constantia" panose="0203060205030603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745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Виды мышления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9"/>
            <a:ext cx="9144000" cy="62373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/>
              <a:t> 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неоднородно. Существуют разные его виды. Они различаются по своему функциональному назначению, строению, используемым средствам, познавательным возможностям.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Генетическая психология выделяет три вида </a:t>
            </a:r>
            <a:r>
              <a:rPr lang="ru-RU" altLang="ru-RU" sz="2000" dirty="0" smtClean="0">
                <a:latin typeface="Georgia" panose="02040502050405020303" pitchFamily="18" charset="0"/>
              </a:rPr>
              <a:t>мышления:</a:t>
            </a:r>
            <a:endParaRPr lang="ru-RU" altLang="ru-RU" sz="2000" dirty="0" smtClean="0">
              <a:solidFill>
                <a:schemeClr val="hlink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latin typeface="Georgia" panose="02040502050405020303" pitchFamily="18" charset="0"/>
              </a:rPr>
              <a:t>   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5767765"/>
              </p:ext>
            </p:extLst>
          </p:nvPr>
        </p:nvGraphicFramePr>
        <p:xfrm>
          <a:off x="35496" y="980728"/>
          <a:ext cx="9108504" cy="707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26BEA5-4340-40E9-80F7-19272F210E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440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620688"/>
            <a:ext cx="8626475" cy="6230898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effectLst/>
                <a:latin typeface="Constantia" panose="02030602050306030303" pitchFamily="18" charset="0"/>
              </a:rPr>
              <a:t/>
            </a:r>
            <a:br>
              <a:rPr lang="ru-RU" altLang="ru-RU" sz="3600" dirty="0" smtClean="0">
                <a:effectLst/>
                <a:latin typeface="Constantia" panose="02030602050306030303" pitchFamily="18" charset="0"/>
              </a:rPr>
            </a:br>
            <a:endParaRPr lang="ru-RU" altLang="ru-RU" sz="3600" dirty="0" smtClean="0">
              <a:effectLst/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52894"/>
              </p:ext>
            </p:extLst>
          </p:nvPr>
        </p:nvGraphicFramePr>
        <p:xfrm>
          <a:off x="395536" y="188639"/>
          <a:ext cx="8376592" cy="59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496272"/>
              </a:tblGrid>
              <a:tr h="51462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МЫСЛИТЕЛЬНЫЕ ОПЕРАЦИИ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7609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мыслительная операция расчленения сложного объекта на составляющие его части или характеристики.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2059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мыслительная операция, позволяющая в едином процессе мысленно переходить от частей к целому.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31092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мыслительная операция, основанная на установлении сходства и различия между объектами.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813124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F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мысленное объединение предметов и явлений по их общим и существенным признакам.</a:t>
                      </a:r>
                    </a:p>
                  </a:txBody>
                  <a:tcPr>
                    <a:solidFill>
                      <a:srgbClr val="DEF0FE"/>
                    </a:solidFill>
                  </a:tcPr>
                </a:tc>
              </a:tr>
              <a:tr h="1391127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отвлечение – мыслительная операция, основанная на выделении существенных свойств и связей предмета и отвлечения от других – несущественных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239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620688"/>
            <a:ext cx="8626475" cy="6230898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effectLst/>
                <a:latin typeface="Constantia" panose="02030602050306030303" pitchFamily="18" charset="0"/>
              </a:rPr>
              <a:t/>
            </a:r>
            <a:br>
              <a:rPr lang="ru-RU" altLang="ru-RU" sz="3600" dirty="0" smtClean="0">
                <a:effectLst/>
                <a:latin typeface="Constantia" panose="02030602050306030303" pitchFamily="18" charset="0"/>
              </a:rPr>
            </a:br>
            <a:endParaRPr lang="ru-RU" altLang="ru-RU" sz="3600" dirty="0" smtClean="0">
              <a:effectLst/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91181"/>
              </p:ext>
            </p:extLst>
          </p:nvPr>
        </p:nvGraphicFramePr>
        <p:xfrm>
          <a:off x="395536" y="188639"/>
          <a:ext cx="8376592" cy="59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496272"/>
              </a:tblGrid>
              <a:tr h="51462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МЫСЛИТЕЛЬНЫЕ ОПЕРАЦИИ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760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мыслительная операция расчленения сложного объекта на составляющие его части или характеристики.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8205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мыслительная операция, позволяющая в едином процессе мысленно переходить от частей к целому.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310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мыслительная операция, основанная на установлении сходства и различия между объектами.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81312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F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мысленное объединение предметов и явлений по их общим и существенным признакам.</a:t>
                      </a:r>
                    </a:p>
                  </a:txBody>
                  <a:tcPr>
                    <a:solidFill>
                      <a:srgbClr val="DEF0FE"/>
                    </a:solidFill>
                  </a:tcPr>
                </a:tc>
              </a:tr>
              <a:tr h="139112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АБСТРАГИРОВАНИЕ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отвлечение – мыслительная операция, основанная на выделении существенных свойств и связей предмета и отвлечения от других – несущественных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976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1175" y="0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latin typeface="Georgia" panose="02040502050405020303" pitchFamily="18" charset="0"/>
              </a:rPr>
              <a:t>Формы мышления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251950" cy="51450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dirty="0" smtClean="0">
                <a:latin typeface="Georgia" panose="02040502050405020303" pitchFamily="18" charset="0"/>
              </a:rPr>
              <a:t> 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44250"/>
              </p:ext>
            </p:extLst>
          </p:nvPr>
        </p:nvGraphicFramePr>
        <p:xfrm>
          <a:off x="323528" y="908720"/>
          <a:ext cx="8280920" cy="515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1717240">
                <a:tc>
                  <a:txBody>
                    <a:bodyPr/>
                    <a:lstStyle/>
                    <a:p>
                      <a:r>
                        <a:rPr lang="ru-RU" altLang="ru-RU" sz="2400" dirty="0" smtClean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</a:t>
                      </a:r>
                      <a:r>
                        <a:rPr lang="ru-RU" alt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форма мышления, отражающая существенные свойства, связи и отношения предметов и явлений, выраженная словом или группой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3184">
                <a:tc>
                  <a:txBody>
                    <a:bodyPr/>
                    <a:lstStyle/>
                    <a:p>
                      <a:r>
                        <a:rPr lang="ru-RU" altLang="ru-RU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Суждение </a:t>
                      </a:r>
                      <a:r>
                        <a:rPr lang="ru-RU" alt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форма мышления, отражающая связи между предметами и явлениями; утверждение или отрицание чего-либо.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21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Умозаключение </a:t>
                      </a:r>
                      <a:r>
                        <a:rPr lang="ru-RU" alt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alt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мышления, при которой на основе нескольких суждений делается определенный вывод. Могут быть индуктивными, дедуктивными и по аналогии.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817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332657"/>
            <a:ext cx="8204199" cy="4392487"/>
          </a:xfrm>
          <a:blipFill>
            <a:blip r:embed="rId2"/>
            <a:tile tx="0" ty="0" sx="100000" sy="100000" flip="none" algn="tl"/>
          </a:blip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   </a:t>
            </a:r>
            <a:r>
              <a:rPr lang="ru-RU" altLang="ru-RU" sz="2800" b="1" dirty="0">
                <a:solidFill>
                  <a:srgbClr val="C00000"/>
                </a:solidFill>
              </a:rPr>
              <a:t>Роль математики в развитии логического мышления младших школьников исключительно велика</a:t>
            </a:r>
            <a:r>
              <a:rPr lang="ru-RU" altLang="ru-RU" sz="2800" dirty="0"/>
              <a:t>. Причина этого состоит в том, что математика - это самая теоретическая наука из всех изучаемых в школе. В ней высокий уровень абстракции и в ней наиболее естественным способом изложения знаний является способ восхождения от абстрактного к конкретному. </a:t>
            </a:r>
          </a:p>
        </p:txBody>
      </p:sp>
      <p:pic>
        <p:nvPicPr>
          <p:cNvPr id="3" name="Рисунок 2" descr="крит мышл.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4581129"/>
            <a:ext cx="82042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98668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609600"/>
            <a:ext cx="4767262" cy="5556250"/>
          </a:xfrm>
        </p:spPr>
        <p:txBody>
          <a:bodyPr/>
          <a:lstStyle/>
          <a:p>
            <a:r>
              <a:rPr lang="ru-RU" altLang="ru-RU" sz="2400"/>
              <a:t>Значительное место вопросу обучения младших школьников логическим задачам уделял в своих работах известнейший отечественный педагог В.А. Сухомлинский. Суть его размышлений сводится к изучению и анализу процесса решения детьми логических задач, при этом он опытным путём выявлял особенности мышления детей.</a:t>
            </a:r>
            <a:r>
              <a:rPr lang="ru-RU" altLang="ru-RU" sz="4000"/>
              <a:t> </a:t>
            </a:r>
            <a:br>
              <a:rPr lang="ru-RU" altLang="ru-RU" sz="4000"/>
            </a:br>
            <a:endParaRPr lang="ru-RU" altLang="ru-RU" sz="4000"/>
          </a:p>
        </p:txBody>
      </p:sp>
      <p:pic>
        <p:nvPicPr>
          <p:cNvPr id="31748" name="Рисунок 1" descr="sukhomlinskij-2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3476625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03551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988300" cy="5411788"/>
          </a:xfrm>
          <a:solidFill>
            <a:srgbClr val="CCFFCC"/>
          </a:solidFill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/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Логические </a:t>
            </a:r>
            <a:r>
              <a:rPr lang="ru-RU" altLang="ru-RU" sz="2400" b="1" dirty="0">
                <a:solidFill>
                  <a:srgbClr val="C00000"/>
                </a:solidFill>
              </a:rPr>
              <a:t>задачи позволяют эффективно развивать различные стороны психической деятельности человека: </a:t>
            </a:r>
            <a:r>
              <a:rPr lang="ru-RU" altLang="ru-RU" sz="2400" b="1" dirty="0"/>
              <a:t>-</a:t>
            </a:r>
            <a:r>
              <a:rPr lang="ru-RU" altLang="ru-RU" sz="2400" dirty="0" smtClean="0"/>
              <a:t>внимание</a:t>
            </a:r>
            <a:r>
              <a:rPr lang="ru-RU" altLang="ru-RU" sz="2400" dirty="0"/>
              <a:t>, 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/>
              <a:t>-</a:t>
            </a:r>
            <a:r>
              <a:rPr lang="ru-RU" altLang="ru-RU" sz="2400" dirty="0" smtClean="0"/>
              <a:t>воображение</a:t>
            </a:r>
            <a:r>
              <a:rPr lang="ru-RU" altLang="ru-RU" sz="2400" dirty="0"/>
              <a:t>, 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/>
              <a:t>-</a:t>
            </a:r>
            <a:r>
              <a:rPr lang="ru-RU" altLang="ru-RU" sz="2400" dirty="0" smtClean="0"/>
              <a:t>фантазию</a:t>
            </a:r>
            <a:r>
              <a:rPr lang="ru-RU" altLang="ru-RU" sz="2400" dirty="0"/>
              <a:t>, 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/>
              <a:t>-</a:t>
            </a:r>
            <a:r>
              <a:rPr lang="ru-RU" altLang="ru-RU" sz="2400" dirty="0" smtClean="0"/>
              <a:t>образное </a:t>
            </a:r>
            <a:r>
              <a:rPr lang="ru-RU" altLang="ru-RU" sz="2400" dirty="0"/>
              <a:t>и понятийное мышление, 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/>
              <a:t>-</a:t>
            </a:r>
            <a:r>
              <a:rPr lang="ru-RU" altLang="ru-RU" sz="2400" dirty="0" smtClean="0"/>
              <a:t>зрительную</a:t>
            </a:r>
            <a:r>
              <a:rPr lang="ru-RU" altLang="ru-RU" sz="2400" dirty="0"/>
              <a:t>, слуховую и смысловую память. 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методической литературе за развивающими задачами закрепились специальные названия: задачи на соображение, задачи с «изюминкой», задачи на смекалку и др. (логические задачи).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dirty="0"/>
              <a:t> </a:t>
            </a:r>
            <a:r>
              <a:rPr lang="ru-RU" altLang="ru-RU" sz="2400" dirty="0" smtClean="0"/>
              <a:t>Логические </a:t>
            </a:r>
            <a:r>
              <a:rPr lang="ru-RU" altLang="ru-RU" sz="2400" dirty="0"/>
              <a:t>задачи обладают высоким потенциалом. </a:t>
            </a:r>
            <a:r>
              <a:rPr lang="ru-RU" altLang="ru-RU" sz="2400" b="1" dirty="0">
                <a:solidFill>
                  <a:srgbClr val="C00000"/>
                </a:solidFill>
              </a:rPr>
              <a:t>Они способствуют воспитанию одного из важнейших качеств мышления – критичности, приучают к анализу воспринимаемой информации, её разносторонней оценке, повышают интерес к занятиям математикой.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842" y="1340768"/>
            <a:ext cx="149056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19787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8208912" cy="381642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МЫШЛЕНИЕ И РЕЧЬ. 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РЕЧЕВАЯ ДЕЯТЕЛЬНОСТЬ МЛАДШИХ ШКОЛЬНИКОВ 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УРОКЕ И ЕЁ ВЛИЯНИЕ 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АКТИВИЗАЦИЮ МЫШЛЕНИЯ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	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Севрюкова</a:t>
            </a:r>
            <a:r>
              <a:rPr lang="ru-RU" alt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А.А.,</a:t>
            </a:r>
            <a:br>
              <a:rPr lang="ru-RU" alt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	доцент кафедры педагогики и психологии</a:t>
            </a:r>
            <a:r>
              <a:rPr lang="ru-RU" alt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ГБУ ДПО ЧИППКРО,</a:t>
            </a:r>
            <a:br>
              <a:rPr lang="ru-RU" alt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кандидат педагогических наук</a:t>
            </a:r>
            <a:r>
              <a:rPr lang="ru-RU" altLang="ru-RU" sz="2400" b="1" dirty="0" smtClean="0">
                <a:solidFill>
                  <a:srgbClr val="37292A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dirty="0" smtClean="0">
                <a:solidFill>
                  <a:srgbClr val="37292A"/>
                </a:solidFill>
                <a:latin typeface="Arial Black" panose="020B0A04020102020204" pitchFamily="34" charset="0"/>
              </a:rPr>
            </a:br>
            <a:endParaRPr lang="ru-RU" altLang="ru-RU" sz="2400" b="1" dirty="0" smtClean="0">
              <a:solidFill>
                <a:srgbClr val="37292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912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836613"/>
            <a:ext cx="7772400" cy="52593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   </a:t>
            </a:r>
            <a:r>
              <a:rPr lang="ru-RU" altLang="ru-RU" sz="3600" dirty="0"/>
              <a:t>Выделение термина «логическая задача», носит условный характер.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3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600" dirty="0"/>
              <a:t>   Логическими задачами принято считать те,  в которых нет ни геометрических фигур, ни чисел. В логических задачах речь идет о высказываниях и объектах.</a:t>
            </a:r>
          </a:p>
        </p:txBody>
      </p:sp>
    </p:spTree>
    <p:extLst>
      <p:ext uri="{BB962C8B-B14F-4D97-AF65-F5344CB8AC3E}">
        <p14:creationId xmlns:p14="http://schemas.microsoft.com/office/powerpoint/2010/main" val="39991183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80375" cy="1143000"/>
          </a:xfrm>
        </p:spPr>
        <p:txBody>
          <a:bodyPr/>
          <a:lstStyle/>
          <a:p>
            <a:pPr algn="ctr"/>
            <a:r>
              <a:rPr lang="ru-RU" altLang="ru-RU" dirty="0"/>
              <a:t>Виды </a:t>
            </a:r>
            <a:r>
              <a:rPr lang="ru-RU" altLang="ru-RU" dirty="0" smtClean="0"/>
              <a:t>логических задач</a:t>
            </a:r>
            <a:r>
              <a:rPr lang="ru-RU" altLang="ru-RU" dirty="0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48990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    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dirty="0"/>
          </a:p>
          <a:p>
            <a:pPr marL="0" indent="0">
              <a:lnSpc>
                <a:spcPct val="80000"/>
              </a:lnSpc>
              <a:buNone/>
            </a:pPr>
            <a:endParaRPr lang="ru-RU" alt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7773317"/>
              </p:ext>
            </p:extLst>
          </p:nvPr>
        </p:nvGraphicFramePr>
        <p:xfrm>
          <a:off x="539552" y="1412776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0635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260350"/>
            <a:ext cx="7772400" cy="5835650"/>
          </a:xfrm>
        </p:spPr>
        <p:txBody>
          <a:bodyPr/>
          <a:lstStyle/>
          <a:p>
            <a:pPr marL="609600" indent="-609600"/>
            <a:r>
              <a:rPr lang="ru-RU" altLang="ru-RU" b="1" u="sng" dirty="0">
                <a:solidFill>
                  <a:srgbClr val="C00000"/>
                </a:solidFill>
              </a:rPr>
              <a:t>Турнирные задачи.</a:t>
            </a:r>
            <a:r>
              <a:rPr lang="ru-RU" altLang="ru-RU" sz="2800" dirty="0">
                <a:solidFill>
                  <a:srgbClr val="C00000"/>
                </a:solidFill>
              </a:rPr>
              <a:t> </a:t>
            </a:r>
            <a:r>
              <a:rPr lang="ru-RU" altLang="ru-RU" sz="2800" dirty="0"/>
              <a:t>Связаны с выяснением итогов некоторых турниров. Здесь обычно приводятся неполные данные об итогах проведенных спортивных встреч, и требуется путем логических рассуждений получить полные данные.</a:t>
            </a:r>
          </a:p>
          <a:p>
            <a:pPr marL="609600" indent="-609600"/>
            <a:r>
              <a:rPr lang="ru-RU" altLang="ru-RU" b="1" u="sng" dirty="0">
                <a:solidFill>
                  <a:srgbClr val="C00000"/>
                </a:solidFill>
              </a:rPr>
              <a:t>Числовые ребусы.</a:t>
            </a:r>
            <a:r>
              <a:rPr lang="ru-RU" altLang="ru-RU" sz="2800" dirty="0">
                <a:solidFill>
                  <a:srgbClr val="C00000"/>
                </a:solidFill>
              </a:rPr>
              <a:t> </a:t>
            </a:r>
            <a:r>
              <a:rPr lang="ru-RU" altLang="ru-RU" sz="2800" dirty="0"/>
              <a:t>Арифметические выражения, в которых все или некоторые цифры заменены символами. Чаще всего это числовые равенства</a:t>
            </a:r>
            <a:r>
              <a:rPr lang="ru-RU" altLang="ru-RU" sz="2800" dirty="0" smtClean="0"/>
              <a:t>. Требуется </a:t>
            </a:r>
            <a:r>
              <a:rPr lang="ru-RU" altLang="ru-RU" sz="2800" dirty="0"/>
              <a:t>расшифровать значение символа, восстановить числовую запись.</a:t>
            </a:r>
          </a:p>
        </p:txBody>
      </p:sp>
    </p:spTree>
    <p:extLst>
      <p:ext uri="{BB962C8B-B14F-4D97-AF65-F5344CB8AC3E}">
        <p14:creationId xmlns:p14="http://schemas.microsoft.com/office/powerpoint/2010/main" val="37135711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7772400" cy="5554663"/>
          </a:xfrm>
        </p:spPr>
        <p:txBody>
          <a:bodyPr/>
          <a:lstStyle/>
          <a:p>
            <a:pPr marL="609600" indent="-609600"/>
            <a:r>
              <a:rPr lang="ru-RU" altLang="ru-RU" b="1" u="sng" dirty="0">
                <a:solidFill>
                  <a:srgbClr val="C00000"/>
                </a:solidFill>
              </a:rPr>
              <a:t>Установление соответствия между элементами различных множеств. </a:t>
            </a:r>
            <a:r>
              <a:rPr lang="ru-RU" altLang="ru-RU" sz="2800" dirty="0"/>
              <a:t>Множеством называют коллекцию, собрание предметов, объединенных по некоторому признаку. Предметы, входящие в множество, называют его элементами. Многие задачи связаны с рассмотрением нескольких конечных множеств с одинаковым числом элементов, между элементами имеются зависимости, которые требуется установить. Решению задач помогает использование таблиц и графов.</a:t>
            </a:r>
            <a:endParaRPr lang="ru-RU" altLang="ru-RU" sz="2800" b="1" u="sng" dirty="0"/>
          </a:p>
          <a:p>
            <a:pPr marL="609600" indent="-609600"/>
            <a:endParaRPr lang="ru-RU" alt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885883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8080375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Логические задачи направлены на формирование логического мышления, то есть на развитие ОБЩЕИНТЕЛЛЕКТУАЛЬНЫХ умений младших школьников:</a:t>
            </a:r>
            <a:r>
              <a:rPr lang="ru-RU" altLang="ru-RU" sz="4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141663"/>
            <a:ext cx="8496300" cy="3455987"/>
          </a:xfrm>
        </p:spPr>
        <p:txBody>
          <a:bodyPr/>
          <a:lstStyle/>
          <a:p>
            <a:pPr marL="609600" indent="-609600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ru-RU" altLang="ru-RU" sz="2400" dirty="0"/>
              <a:t>Анализ и синтез (задания на узнавание объектов по данным признакам, на рассмотрение данного объекта с точки зрения различных понятий, постановка различных заданий к данному математическому объекту);</a:t>
            </a:r>
          </a:p>
          <a:p>
            <a:pPr marL="609600" indent="-609600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ru-RU" altLang="ru-RU" sz="2400" dirty="0"/>
              <a:t>Сравнение (задания на обнаружение сходных или различных признаков);</a:t>
            </a:r>
          </a:p>
          <a:p>
            <a:pPr marL="609600" indent="-609600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ru-RU" altLang="ru-RU" sz="2400" dirty="0"/>
              <a:t>Аналогия и обобщение (задание на аналогию и обобщение);</a:t>
            </a:r>
          </a:p>
          <a:p>
            <a:pPr marL="609600" indent="-609600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ru-RU" altLang="ru-RU" sz="2400" dirty="0"/>
              <a:t>Классификация(задание на нахождение признака, по которому произведена классификация, задание на распознавание правильных группировок).</a:t>
            </a:r>
          </a:p>
        </p:txBody>
      </p:sp>
    </p:spTree>
    <p:extLst>
      <p:ext uri="{BB962C8B-B14F-4D97-AF65-F5344CB8AC3E}">
        <p14:creationId xmlns:p14="http://schemas.microsoft.com/office/powerpoint/2010/main" val="1248346812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Проведите два отрезка так, чтобы получилось восемь одинаковых треугольников</a:t>
            </a:r>
          </a:p>
        </p:txBody>
      </p:sp>
      <p:pic>
        <p:nvPicPr>
          <p:cNvPr id="4198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313" y="2492375"/>
            <a:ext cx="3857625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8946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Проведите два отрезка так, чтобы получилось восемь одинаковых треугольников</a:t>
            </a:r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2492375"/>
            <a:ext cx="3714750" cy="360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2771775" y="2565400"/>
            <a:ext cx="3575050" cy="3571875"/>
            <a:chOff x="1754" y="1755"/>
            <a:chExt cx="2252" cy="2250"/>
          </a:xfrm>
        </p:grpSpPr>
        <p:sp>
          <p:nvSpPr>
            <p:cNvPr id="43014" name="Line 3"/>
            <p:cNvSpPr>
              <a:spLocks noChangeShapeType="1"/>
            </p:cNvSpPr>
            <p:nvPr/>
          </p:nvSpPr>
          <p:spPr bwMode="auto">
            <a:xfrm>
              <a:off x="1755" y="1755"/>
              <a:ext cx="2250" cy="220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Line 4"/>
            <p:cNvSpPr>
              <a:spLocks noChangeShapeType="1"/>
            </p:cNvSpPr>
            <p:nvPr/>
          </p:nvSpPr>
          <p:spPr bwMode="auto">
            <a:xfrm flipH="1">
              <a:off x="1754" y="1755"/>
              <a:ext cx="2252" cy="2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42033611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Проведите одну линию так, чтобы получилось девять треугольников. </a:t>
            </a: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2636838"/>
            <a:ext cx="7705725" cy="197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63300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Проведите одну линию так, чтобы получилось девять треугольников.</a:t>
            </a: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2924175"/>
            <a:ext cx="7704138" cy="2017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1" name="Line 3"/>
          <p:cNvSpPr>
            <a:spLocks noChangeShapeType="1"/>
          </p:cNvSpPr>
          <p:nvPr/>
        </p:nvSpPr>
        <p:spPr bwMode="auto">
          <a:xfrm flipV="1">
            <a:off x="827088" y="4005263"/>
            <a:ext cx="8066087" cy="22225"/>
          </a:xfrm>
          <a:prstGeom prst="line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21435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882650"/>
            <a:ext cx="8081963" cy="869950"/>
          </a:xfrm>
        </p:spPr>
        <p:txBody>
          <a:bodyPr lIns="90000" tIns="46800" rIns="90000" bIns="46800" anchor="b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>
                <a:solidFill>
                  <a:schemeClr val="tx1"/>
                </a:solidFill>
              </a:rPr>
              <a:t>Найди закономерность и продолжи ряд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28800"/>
            <a:ext cx="8569325" cy="4654550"/>
          </a:xfrm>
        </p:spPr>
        <p:txBody>
          <a:bodyPr lIns="90000" tIns="46800" rIns="90000" bIns="46800"/>
          <a:lstStyle/>
          <a:p>
            <a:pPr indent="-341313" defTabSz="44926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 b="1">
              <a:solidFill>
                <a:srgbClr val="FF0000"/>
              </a:solidFill>
            </a:endParaRPr>
          </a:p>
          <a:p>
            <a:pPr indent="-341313" defTabSz="449263">
              <a:spcBef>
                <a:spcPts val="1000"/>
              </a:spcBef>
              <a:buFont typeface="Comic Sans MS" pitchFamily="6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4000" b="1"/>
              <a:t>2, А, 4, Б, 6, В, … , …, …, … . </a:t>
            </a:r>
          </a:p>
          <a:p>
            <a:pPr indent="-341313" defTabSz="44926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800" b="1"/>
          </a:p>
          <a:p>
            <a:pPr indent="-341313" defTabSz="44926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800" b="1"/>
              <a:t>          </a:t>
            </a:r>
          </a:p>
          <a:p>
            <a:pPr indent="-341313" defTabSz="44926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800" b="1"/>
          </a:p>
          <a:p>
            <a:pPr indent="-341313" defTabSz="449263">
              <a:spcBef>
                <a:spcPts val="1000"/>
              </a:spcBef>
              <a:buFont typeface="Comic Sans MS" pitchFamily="6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4000" b="1"/>
              <a:t>15, 8, 13, 6, 11,…, …, …, … .</a:t>
            </a:r>
          </a:p>
          <a:p>
            <a:pPr indent="-341313" defTabSz="449263">
              <a:spcBef>
                <a:spcPts val="1000"/>
              </a:spcBef>
              <a:buFont typeface="Comic Sans MS" pitchFamily="6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4000" b="1"/>
          </a:p>
          <a:p>
            <a:pPr indent="-341313" defTabSz="449263">
              <a:spcBef>
                <a:spcPts val="1000"/>
              </a:spcBef>
              <a:buFont typeface="Comic Sans MS" pitchFamily="6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4000" b="1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187450" y="4005263"/>
            <a:ext cx="936625" cy="144462"/>
          </a:xfrm>
          <a:prstGeom prst="curvedDownArrow">
            <a:avLst>
              <a:gd name="adj1" fmla="val 129671"/>
              <a:gd name="adj2" fmla="val 259342"/>
              <a:gd name="adj3" fmla="val 33333"/>
            </a:avLst>
          </a:prstGeom>
          <a:solidFill>
            <a:srgbClr val="FFE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ru-RU" altLang="ru-RU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995738" y="4005263"/>
            <a:ext cx="936625" cy="144462"/>
          </a:xfrm>
          <a:prstGeom prst="curvedDownArrow">
            <a:avLst>
              <a:gd name="adj1" fmla="val 129671"/>
              <a:gd name="adj2" fmla="val 259342"/>
              <a:gd name="adj3" fmla="val 33333"/>
            </a:avLst>
          </a:prstGeom>
          <a:solidFill>
            <a:srgbClr val="FFE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ru-RU" altLang="ru-RU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059113" y="4005263"/>
            <a:ext cx="936625" cy="144462"/>
          </a:xfrm>
          <a:prstGeom prst="curvedDownArrow">
            <a:avLst>
              <a:gd name="adj1" fmla="val 129671"/>
              <a:gd name="adj2" fmla="val 259342"/>
              <a:gd name="adj3" fmla="val 33333"/>
            </a:avLst>
          </a:prstGeom>
          <a:solidFill>
            <a:srgbClr val="FFE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ru-RU" altLang="ru-RU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124075" y="4005263"/>
            <a:ext cx="936625" cy="144462"/>
          </a:xfrm>
          <a:prstGeom prst="curvedDownArrow">
            <a:avLst>
              <a:gd name="adj1" fmla="val 129671"/>
              <a:gd name="adj2" fmla="val 259342"/>
              <a:gd name="adj3" fmla="val 33333"/>
            </a:avLst>
          </a:prstGeom>
          <a:solidFill>
            <a:srgbClr val="FFE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ru-RU" altLang="ru-RU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65750" y="2324100"/>
            <a:ext cx="460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373813" y="2349500"/>
            <a:ext cx="431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Г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950075" y="2349500"/>
            <a:ext cx="738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886700" y="2349500"/>
            <a:ext cx="5318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1476375" y="3429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ru-RU" altLang="ru-RU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333500" y="3500438"/>
            <a:ext cx="615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2800" b="1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-7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70125" y="3500438"/>
            <a:ext cx="615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2800" b="1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+5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133725" y="3500438"/>
            <a:ext cx="615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2800" b="1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-7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41788" y="3500438"/>
            <a:ext cx="615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2800" b="1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+5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221288" y="4076700"/>
            <a:ext cx="460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013450" y="4076700"/>
            <a:ext cx="460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805613" y="4076700"/>
            <a:ext cx="460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669213" y="4076700"/>
            <a:ext cx="460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</a:pPr>
            <a:r>
              <a:rPr kumimoji="0" lang="ru-RU" altLang="ru-RU" sz="3600" b="1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pic>
        <p:nvPicPr>
          <p:cNvPr id="4712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1577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30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АКТУАЛИЗАЦИЯ ИЗУЧЕННОГО</a:t>
            </a:r>
            <a:endParaRPr lang="ru-RU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38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Отгадай ребус: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827088" y="1773238"/>
            <a:ext cx="7993062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ru-RU" alt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3*8                   *18</a:t>
            </a:r>
          </a:p>
          <a:p>
            <a:r>
              <a:rPr kumimoji="0" lang="ru-RU" alt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*53                +19*</a:t>
            </a:r>
          </a:p>
          <a:p>
            <a:r>
              <a:rPr kumimoji="0" lang="ru-RU" alt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997                   8*0</a:t>
            </a:r>
          </a:p>
          <a:p>
            <a:endParaRPr kumimoji="0" lang="ru-RU" altLang="ru-RU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900113" y="3141663"/>
            <a:ext cx="12239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4572000" y="3141663"/>
            <a:ext cx="12239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38519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69325" cy="6122987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/>
              <a:t>1. Лестница состоит из 9 ступенек. На какую ступеньку надо встать, чтобы быть на середине лестницы?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800"/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/>
              <a:t>2. Назови три дня подряд, не пользуясь названиями дней недели, числами.</a:t>
            </a:r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800"/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/>
              <a:t>3. Бабушке и внуку вместе 65 лет. Бабушке столько лет, сколько месяцев внуку. Сколько лет бабушке и сколько внуку?</a:t>
            </a:r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800"/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/>
              <a:t>4. Есть дорога по которой может проехать только одна машина. По дороге едут две машины: одна с горы, другая под гору. Как им разъехаться?</a:t>
            </a:r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800"/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  <a:p>
            <a:pPr marL="609600" indent="-609600"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310711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24863" cy="554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/>
              <a:t>5.</a:t>
            </a:r>
            <a:r>
              <a:rPr lang="ru-RU" altLang="ru-RU" sz="2800"/>
              <a:t> </a:t>
            </a:r>
            <a:r>
              <a:rPr lang="ru-RU" altLang="ru-RU" sz="2400"/>
              <a:t>Ваня живёт выше Пети, но ниже Серёжи, а Вася живёт ниже Пети. Кто из них на каком этаже четырехэтажного дома живёт?</a:t>
            </a:r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6. Витя, Саша и Андрей смастерили из бумаги кораблик, змея и аиста. Какую игрушку сделал каждый мальчик, если Витя не сделал кораблика и змея, а Саша не делал кораблик?</a:t>
            </a:r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7. Сумма двух чисел равна семи, а их разность равна трём. Найти эти числа.</a:t>
            </a:r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8. Фрекен Бок испекла 30 плюшек. Малыш съел несколько штук, Карлсон на 17штук больше. Домомучительнице досталось всего три плюшки. Кто сколько плюшек съел?</a:t>
            </a:r>
          </a:p>
        </p:txBody>
      </p:sp>
    </p:spTree>
    <p:extLst>
      <p:ext uri="{BB962C8B-B14F-4D97-AF65-F5344CB8AC3E}">
        <p14:creationId xmlns:p14="http://schemas.microsoft.com/office/powerpoint/2010/main" val="1427772967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353425" cy="5691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/>
              <a:t>    Решение логических задач на уроках математики создает дидактические условия для овладения младшими школьниками основами логического и алгоритмического мышления, математической речи, умения работать с информацией, устанавливать истинность утверждений, читать и заполнять таблицы; сравнивать и обобщать информацию, представленную в строках и столбцах таблиц; понимать и составлять высказывания, содержащие логические связки и слова (и, или, если..., то..., верно/неверно, что...); составлять план поиска информации; распознавать одну и ту же информацию, представленную в разной форме (таблицы, графы, блоксхемы, модели из отрезков и др.).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937104949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Используемая литература: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z="2000"/>
              <a:t>1. Бабкина Н.В. Нетрадиционный курс "Развивающие игры с элементами логики" для первых классов начальной школы. // Психологическое обозрение. 1996. № 2 (3), с. 47-52.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z="2000"/>
              <a:t>2. Зак А.З. 600 игровых задач для развития логического мышления детей. Ярославль: "Академия развития", 1998.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z="2000"/>
              <a:t>3. Зак А.З. Развитие умственных способностей младших школьников. М.: Просвещение, Владос, 1994.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z="2000"/>
              <a:t> 4. Липина И. Развитие логического мышления на уроках математики // Начальная школа. – 1999. - № 8. С. 37-39.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z="2000"/>
              <a:t>5. Лихтарников Л.М. Занимательные логические задачи. Для учащихся начальной школы. – СПб.: "Лань", "Мик", 1996. 7</a:t>
            </a:r>
          </a:p>
        </p:txBody>
      </p:sp>
    </p:spTree>
    <p:extLst>
      <p:ext uri="{BB962C8B-B14F-4D97-AF65-F5344CB8AC3E}">
        <p14:creationId xmlns:p14="http://schemas.microsoft.com/office/powerpoint/2010/main" val="1832750225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00200"/>
            <a:ext cx="85072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b="1" dirty="0" smtClean="0">
              <a:effectLst/>
              <a:latin typeface="Constantia" panose="02030602050306030303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3883447"/>
              </p:ext>
            </p:extLst>
          </p:nvPr>
        </p:nvGraphicFramePr>
        <p:xfrm>
          <a:off x="251520" y="548680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826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8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2420938"/>
            <a:ext cx="8229600" cy="2952750"/>
          </a:xfrm>
          <a:ln w="50800">
            <a:noFill/>
          </a:ln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РЕЧЬ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5122" name="Picture 2" descr="C:\Users\sevryukova_aa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432048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098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00200"/>
            <a:ext cx="85072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b="1" dirty="0" smtClean="0"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-2434143"/>
            <a:ext cx="727280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Главная </a:t>
            </a:r>
            <a:r>
              <a:rPr lang="ru-RU" sz="2400" b="1" dirty="0">
                <a:solidFill>
                  <a:srgbClr val="C00000"/>
                </a:solidFill>
              </a:rPr>
              <a:t>функция речи состоит в том, что она является инструментом мышления. </a:t>
            </a:r>
            <a:r>
              <a:rPr lang="ru-RU" sz="2400" dirty="0"/>
              <a:t>В речи мы формулируем мысль, но, формулируя ее, мы ее и формируем, т. е. создавая речевую форму, мышление само формируется.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Мышление </a:t>
            </a:r>
            <a:r>
              <a:rPr lang="ru-RU" sz="2400" dirty="0"/>
              <a:t>и речь не отождествляясь, включаются в единство одного процесса. Мышление в речи не только выражается, но по большей части оно в речи и совершается. Таким образом, между речью и мышлением существует не тождество, а единство; в единстве мышления и речи ведущим является мышление, а не речь; речь и мышление возникает у человека в единстве на основе общественной практики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014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00200"/>
            <a:ext cx="85072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b="1" dirty="0" smtClean="0"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-2434143"/>
            <a:ext cx="653447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Мышление </a:t>
            </a:r>
            <a:r>
              <a:rPr lang="ru-RU" dirty="0"/>
              <a:t>человека органично связано с </a:t>
            </a:r>
            <a:r>
              <a:rPr lang="ru-RU" dirty="0" smtClean="0"/>
              <a:t>речью </a:t>
            </a:r>
            <a:r>
              <a:rPr lang="ru-RU" dirty="0"/>
              <a:t>и языком, при этом необходимо отличать язык от речи. Язык един для всех людей, пользующихся им, речь – индивидуальна.</a:t>
            </a:r>
          </a:p>
          <a:p>
            <a:r>
              <a:rPr lang="ru-RU" i="1" dirty="0"/>
              <a:t>Язык </a:t>
            </a:r>
            <a:r>
              <a:rPr lang="ru-RU" dirty="0"/>
              <a:t>– это система условных символов, с помощью которых передается сочетание звуков, имеющих для людей определенное значение и смысл.</a:t>
            </a:r>
          </a:p>
          <a:p>
            <a:r>
              <a:rPr lang="ru-RU" i="1" dirty="0"/>
              <a:t>Речь</a:t>
            </a:r>
            <a:r>
              <a:rPr lang="ru-RU" dirty="0"/>
              <a:t> – это совокупность произносимых или воспринимаемых звуков, которые имеют тот же смысл и то же значение, что и соответствующие им система письменных знаков.</a:t>
            </a:r>
          </a:p>
          <a:p>
            <a:r>
              <a:rPr lang="ru-RU" dirty="0"/>
              <a:t>Речь без усвоения языка невозможна, в то время как язык может существовать и развиваться независимо от конкретного человека, по законам не связанным ни с его психологией, ни с его поведением. Связующим звеном между языком и речью выступает значение слова, поскольку оно выражается как в единицах языка, так и в единицах речи.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014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Речь – это озвученная мысль, свойственная только человеку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600200"/>
            <a:ext cx="8218487" cy="5257800"/>
          </a:xfrm>
          <a:ln w="508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latin typeface="Georgia" panose="02040502050405020303" pitchFamily="18" charset="0"/>
              </a:rPr>
              <a:t>Основой для возникновения речи является аппарат для образования звуков – голосовой.</a:t>
            </a:r>
          </a:p>
          <a:p>
            <a:pPr eaLnBrk="1" hangingPunct="1"/>
            <a:r>
              <a:rPr lang="ru-RU" dirty="0" smtClean="0">
                <a:latin typeface="Georgia" panose="02040502050405020303" pitchFamily="18" charset="0"/>
              </a:rPr>
              <a:t>В </a:t>
            </a:r>
            <a:r>
              <a:rPr lang="ru-RU" dirty="0" err="1" smtClean="0">
                <a:latin typeface="Georgia" panose="02040502050405020303" pitchFamily="18" charset="0"/>
              </a:rPr>
              <a:t>к.б.п</a:t>
            </a:r>
            <a:r>
              <a:rPr lang="ru-RU" dirty="0" smtClean="0">
                <a:latin typeface="Georgia" panose="02040502050405020303" pitchFamily="18" charset="0"/>
              </a:rPr>
              <a:t>. в левом полушарии три центра речи: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     - слуховой (понимание)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     - двигательный (произношение)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     - зрительный ( понимание  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      письменной речи, чтение)      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3204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Учёба </a:t>
            </a:r>
            <a:r>
              <a:rPr lang="ru-RU" dirty="0" smtClean="0"/>
              <a:t>- </a:t>
            </a:r>
            <a:r>
              <a:rPr lang="ru-RU" dirty="0"/>
              <a:t>настоящая учёба, а не «протирание штанов» за партой </a:t>
            </a:r>
            <a:r>
              <a:rPr lang="ru-RU" dirty="0" smtClean="0"/>
              <a:t>- </a:t>
            </a:r>
            <a:r>
              <a:rPr lang="ru-RU" dirty="0"/>
              <a:t>весьма сложная деятельность. Надеюсь, вы понимаете, что отметка «за ответ» </a:t>
            </a:r>
            <a:r>
              <a:rPr lang="ru-RU" dirty="0" smtClean="0"/>
              <a:t>- </a:t>
            </a:r>
            <a:r>
              <a:rPr lang="ru-RU" dirty="0"/>
              <a:t>не более действенный стимул, чем зарплата. </a:t>
            </a:r>
          </a:p>
          <a:p>
            <a:r>
              <a:rPr lang="ru-RU" i="1" dirty="0"/>
              <a:t>Великий мудрец, писатель Лев Толстой в своей школе для крестьянских детей не смог заинтересовать их изучением грамматики. Не нашёл способа пробудить внутренний интерес. И тогда он отказался от преподавания этого </a:t>
            </a:r>
            <a:r>
              <a:rPr lang="ru-RU" i="1" dirty="0" smtClean="0"/>
              <a:t>предмета</a:t>
            </a:r>
            <a:r>
              <a:rPr lang="ru-RU" dirty="0"/>
              <a:t>.</a:t>
            </a:r>
            <a:r>
              <a:rPr lang="ru-RU" i="1" dirty="0" smtClean="0"/>
              <a:t> </a:t>
            </a:r>
            <a:endParaRPr lang="ru-RU" dirty="0"/>
          </a:p>
          <a:p>
            <a:r>
              <a:rPr lang="ru-RU" dirty="0"/>
              <a:t>Просто не спеша подумайте о том, почему этот умнейший человек, тонкий психолог, поступил именно так… </a:t>
            </a:r>
          </a:p>
          <a:p>
            <a:r>
              <a:rPr lang="ru-RU" dirty="0"/>
              <a:t>Как зажечь внутренний огонь интереса? </a:t>
            </a:r>
          </a:p>
          <a:p>
            <a:r>
              <a:rPr lang="ru-RU" dirty="0"/>
              <a:t>Чему и как нужно учить детей в современном мире? </a:t>
            </a:r>
          </a:p>
          <a:p>
            <a:r>
              <a:rPr lang="ru-RU" dirty="0" smtClean="0"/>
              <a:t>Как </a:t>
            </a:r>
            <a:r>
              <a:rPr lang="ru-RU" dirty="0"/>
              <a:t>обучать ребёнка, чтобы он был успешен, востребован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C:\Users\sevryukova_aa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0243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617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Функции речи (слова)</a:t>
            </a:r>
          </a:p>
        </p:txBody>
      </p:sp>
      <p:sp>
        <p:nvSpPr>
          <p:cNvPr id="21506" name="Rectangle 4"/>
          <p:cNvSpPr>
            <a:spLocks noGrp="1"/>
          </p:cNvSpPr>
          <p:nvPr>
            <p:ph type="body" sz="half" idx="1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</a:rPr>
              <a:t>Условный раздражитель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</a:rPr>
              <a:t>Основа формирования понятий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</a:rPr>
              <a:t>Средство общения</a:t>
            </a: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2"/>
          </p:nvPr>
        </p:nvSpPr>
        <p:spPr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Georgia" panose="02040502050405020303" pitchFamily="18" charset="0"/>
              </a:rPr>
              <a:t>Средство мышления: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- мышления осуществляется в речевой форме,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- Мышление свойственно только человеку,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- Мышление формируется…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A913-071C-4FFC-909B-F2125E95D40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Дети - «</a:t>
            </a:r>
            <a:r>
              <a:rPr lang="ru-RU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Маугли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  <a:ln w="508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3600" dirty="0" smtClean="0">
                <a:latin typeface="Georgia" panose="02040502050405020303" pitchFamily="18" charset="0"/>
              </a:rPr>
              <a:t>Возникновение второй </a:t>
            </a:r>
            <a:r>
              <a:rPr lang="ru-RU" sz="3600" dirty="0" err="1" smtClean="0">
                <a:latin typeface="Georgia" panose="02040502050405020303" pitchFamily="18" charset="0"/>
              </a:rPr>
              <a:t>с.с</a:t>
            </a:r>
            <a:r>
              <a:rPr lang="ru-RU" sz="3600" dirty="0" smtClean="0">
                <a:latin typeface="Georgia" panose="02040502050405020303" pitchFamily="18" charset="0"/>
              </a:rPr>
              <a:t>. Связано с коллективным трудом: эта система - средство общения.</a:t>
            </a:r>
          </a:p>
          <a:p>
            <a:pPr eaLnBrk="1" hangingPunct="1"/>
            <a:r>
              <a:rPr lang="ru-RU" sz="3600" dirty="0" smtClean="0">
                <a:latin typeface="Georgia" panose="02040502050405020303" pitchFamily="18" charset="0"/>
              </a:rPr>
              <a:t>Слова и речь в целом обеспечили человеку высшие свойства нервной системы – сознание и мышление</a:t>
            </a:r>
          </a:p>
        </p:txBody>
      </p:sp>
      <p:pic>
        <p:nvPicPr>
          <p:cNvPr id="26627" name="Picture 4" descr="03989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6938" y="260350"/>
            <a:ext cx="151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858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Типпе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Georgia" panose="02040502050405020303" pitchFamily="18" charset="0"/>
              </a:rPr>
              <a:t>Дегре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 – родилась в Африке и росла среди львов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6a962c1ee581e4143e902d34260558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169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822D-A6F2-4D05-B2AF-A51424FFA4C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deti_maug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7418387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Бэби-</a:t>
            </a:r>
            <a:r>
              <a:rPr lang="ru-RU" sz="4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Хоспитал</a:t>
            </a: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Найдена в 1978 на Сьерра-Леоне в стаде обезьян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822D-A6F2-4D05-B2AF-A51424FFA4C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162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5"/>
          <p:cNvSpPr>
            <a:spLocks noGrp="1"/>
          </p:cNvSpPr>
          <p:nvPr>
            <p:ph type="title"/>
          </p:nvPr>
        </p:nvSpPr>
        <p:spPr>
          <a:xfrm>
            <a:off x="420688" y="21081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Мальчик – обезьяна из Камбоджи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822D-A6F2-4D05-B2AF-A51424FFA4C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6290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323528" y="1124744"/>
            <a:ext cx="457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В отличие от животных, кора человека обладает большей способностью к восприятию закономерностей в окружающем мире.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Речь (вторая сигнальная система) – материальная основа мышления</a:t>
            </a:r>
            <a:r>
              <a:rPr lang="ru-RU" sz="36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br>
              <a:rPr lang="ru-RU" sz="36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Функции речи: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9144000" cy="46672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 общении: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</a:t>
            </a:r>
            <a:r>
              <a:rPr lang="ru-RU" sz="2800" u="sng" dirty="0" smtClean="0">
                <a:solidFill>
                  <a:srgbClr val="333300"/>
                </a:solidFill>
                <a:latin typeface="Georgia" panose="02040502050405020303" pitchFamily="18" charset="0"/>
              </a:rPr>
              <a:t>Коммуникация</a:t>
            </a:r>
            <a:r>
              <a:rPr lang="ru-RU" sz="2800" dirty="0" smtClean="0">
                <a:solidFill>
                  <a:srgbClr val="333300"/>
                </a:solidFill>
                <a:latin typeface="Georgia" panose="02040502050405020303" pitchFamily="18" charset="0"/>
              </a:rPr>
              <a:t> – передача друг другу определённых сведений, мыслей, чувств.</a:t>
            </a:r>
          </a:p>
          <a:p>
            <a:pPr eaLnBrk="1" hangingPunct="1">
              <a:buFont typeface="Arial" charset="0"/>
              <a:buNone/>
            </a:pPr>
            <a:r>
              <a:rPr lang="ru-RU" sz="2800" u="sng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Экспрессия</a:t>
            </a:r>
            <a:r>
              <a:rPr lang="ru-RU" sz="2800" dirty="0" smtClean="0">
                <a:solidFill>
                  <a:srgbClr val="333300"/>
                </a:solidFill>
                <a:latin typeface="Georgia" panose="02040502050405020303" pitchFamily="18" charset="0"/>
              </a:rPr>
              <a:t> – передача эмоционального отношения к человеку, к которому она обращена.</a:t>
            </a: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 мышлении:</a:t>
            </a:r>
          </a:p>
          <a:p>
            <a:pPr eaLnBrk="1" hangingPunct="1">
              <a:buFont typeface="Arial" charset="0"/>
              <a:buNone/>
            </a:pPr>
            <a:r>
              <a:rPr lang="ru-RU" sz="2800" u="sng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Сигнализация</a:t>
            </a:r>
            <a:r>
              <a:rPr lang="ru-RU" sz="2800" dirty="0" smtClean="0">
                <a:solidFill>
                  <a:srgbClr val="333300"/>
                </a:solidFill>
                <a:latin typeface="Georgia" panose="02040502050405020303" pitchFamily="18" charset="0"/>
              </a:rPr>
              <a:t> – через слово обозначается предмет, действие, состояние.</a:t>
            </a:r>
          </a:p>
          <a:p>
            <a:pPr eaLnBrk="1" hangingPunct="1">
              <a:buFont typeface="Arial" charset="0"/>
              <a:buNone/>
            </a:pPr>
            <a:r>
              <a:rPr lang="ru-RU" sz="2800" u="sng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Обобщение</a:t>
            </a:r>
            <a:r>
              <a:rPr lang="ru-RU" sz="2800" dirty="0" smtClean="0">
                <a:solidFill>
                  <a:srgbClr val="333300"/>
                </a:solidFill>
                <a:latin typeface="Georgia" panose="02040502050405020303" pitchFamily="18" charset="0"/>
              </a:rPr>
              <a:t> – каждое слово уже обобщает и это позволяет реализоваться мышлению.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4075" y="260350"/>
            <a:ext cx="4032250" cy="682625"/>
          </a:xfrm>
          <a:ln w="38100">
            <a:noFill/>
          </a:ln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Виды речи: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57250"/>
            <a:ext cx="8229600" cy="5715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Внешняя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Общение между людьми при помощи разговора.</a:t>
            </a:r>
          </a:p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Внутренняя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 Направлена на себя. Носит свёрнутый, сокращённый характер.</a:t>
            </a:r>
          </a:p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Устная</a:t>
            </a:r>
            <a:r>
              <a:rPr lang="ru-RU" sz="3600" dirty="0" smtClean="0">
                <a:solidFill>
                  <a:srgbClr val="007E39"/>
                </a:solidFill>
                <a:latin typeface="Georgia" panose="02040502050405020303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Отличается сокращённым количеством слов и простой грамматической конструкцией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 w="50800">
            <a:noFill/>
          </a:ln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Письменная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Очень чёткий замысел. Сложная смысловая программа.</a:t>
            </a:r>
          </a:p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Аффективная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Нет замысла. Очень проста, ограниченна «Ах!», «Ну, погоди!». </a:t>
            </a:r>
          </a:p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Диалогическая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Речь при которой активны в равной степени все её участники.</a:t>
            </a:r>
          </a:p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Монологическая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  Предъявляет высокие требования к говорящему (доклад, лекция).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99391"/>
            <a:ext cx="9073008" cy="187220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теперь отвлечёмся. И представим себе, что машина времени изобретена. Посадим в неё обыкновенного </a:t>
            </a:r>
            <a:r>
              <a:rPr lang="ru-RU" i="1" dirty="0" smtClean="0"/>
              <a:t>четвероклассника </a:t>
            </a:r>
            <a:r>
              <a:rPr lang="ru-RU" i="1" dirty="0"/>
              <a:t>средней школы и отправим </a:t>
            </a:r>
            <a:r>
              <a:rPr lang="ru-RU" b="1" i="1" dirty="0">
                <a:solidFill>
                  <a:srgbClr val="C00000"/>
                </a:solidFill>
              </a:rPr>
              <a:t>в Пизанский университет XIII века, где собрались выдающиеся математики Европы, чтобы посоревноваться в делении многозначных чисел. </a:t>
            </a:r>
            <a:r>
              <a:rPr lang="ru-RU" i="1" dirty="0"/>
              <a:t>Трудное это дело требует большого опыта и интуиции. Ведь цифры записываются в Римской традиции (арабское исчисление пришло в Европу позже), и методов деления просто не существует — ответ подбирается и проверяется обратным действием... Соревнование математиков заканчивается быстро с «разгромным счётом» в пользу </a:t>
            </a:r>
            <a:r>
              <a:rPr lang="ru-RU" i="1" dirty="0" smtClean="0"/>
              <a:t>четвероклассника</a:t>
            </a:r>
            <a:r>
              <a:rPr lang="ru-RU" i="1" dirty="0"/>
              <a:t>. Он что — гений? Нет, но зато у него есть простой метод — деление «уголком».</a:t>
            </a:r>
            <a:endParaRPr lang="ru-RU" dirty="0"/>
          </a:p>
          <a:p>
            <a:r>
              <a:rPr lang="ru-RU" dirty="0"/>
              <a:t>Может быть это — подсказка к разрешению противоречия?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</a:t>
            </a:r>
            <a:r>
              <a:rPr lang="ru-RU" b="1" dirty="0">
                <a:solidFill>
                  <a:srgbClr val="C00000"/>
                </a:solidFill>
              </a:rPr>
              <a:t>не можем всех сделать гениями. Но можем вооружить многих методами решения сложных задач! </a:t>
            </a:r>
            <a:r>
              <a:rPr lang="ru-RU" dirty="0"/>
              <a:t>Можем ли?</a:t>
            </a:r>
          </a:p>
        </p:txBody>
      </p:sp>
      <p:pic>
        <p:nvPicPr>
          <p:cNvPr id="1026" name="Picture 2" descr="C:\Users\sevryukova_aa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338" y="-99391"/>
            <a:ext cx="1808782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32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 w="50800">
            <a:noFill/>
          </a:ln>
        </p:spPr>
        <p:txBody>
          <a:bodyPr/>
          <a:lstStyle/>
          <a:p>
            <a:pPr eaLnBrk="1" hangingPunct="1"/>
            <a:endParaRPr lang="ru-RU" i="1" dirty="0" smtClean="0"/>
          </a:p>
          <a:p>
            <a:pPr eaLnBrk="1" hangingPunct="1"/>
            <a:endParaRPr lang="ru-RU" i="1" dirty="0"/>
          </a:p>
          <a:p>
            <a:pPr eaLnBrk="1" hangingPunct="1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Лев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Семенович Выготский. Мышление и речь. Изд. 5,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испр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. — Издательство "Лабиринт", М., 1999. — 352 с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r>
              <a:rPr lang="ru-RU" dirty="0"/>
              <a:t> </a:t>
            </a:r>
            <a:endParaRPr lang="ru-RU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sevryukova_aa\Desktop\Melek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25" y="2636912"/>
            <a:ext cx="21907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74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 w="50800">
            <a:noFill/>
          </a:ln>
        </p:spPr>
        <p:txBody>
          <a:bodyPr/>
          <a:lstStyle/>
          <a:p>
            <a:pPr eaLnBrk="1" hangingPunct="1"/>
            <a:r>
              <a:rPr lang="ru-RU" dirty="0"/>
              <a:t>Исследуя </a:t>
            </a:r>
            <a:r>
              <a:rPr lang="ru-RU" dirty="0" smtClean="0"/>
              <a:t>речевое мышление, </a:t>
            </a:r>
            <a:r>
              <a:rPr lang="ru-RU" dirty="0"/>
              <a:t>Выготский по-новому решает проблему локализации высших психических функций как структурных единиц деятельности </a:t>
            </a:r>
            <a:r>
              <a:rPr lang="ru-RU" dirty="0" smtClean="0"/>
              <a:t>мозга. </a:t>
            </a:r>
            <a:r>
              <a:rPr lang="ru-RU" dirty="0"/>
              <a:t>Изучая развитие и распад высших психических функций на материале детской психологии</a:t>
            </a:r>
            <a:r>
              <a:rPr lang="ru-RU" dirty="0" smtClean="0"/>
              <a:t>, дефектологии</a:t>
            </a:r>
            <a:r>
              <a:rPr lang="ru-RU" dirty="0"/>
              <a:t> и психиатрии, Выготский приходит к выводу, что структура </a:t>
            </a:r>
            <a:r>
              <a:rPr lang="ru-RU" dirty="0" smtClean="0"/>
              <a:t>сознания</a:t>
            </a:r>
            <a:r>
              <a:rPr lang="ru-RU" dirty="0"/>
              <a:t> — это динамическая смысловая система находящихся в единстве аффективных, волевых и интеллектуальных процессов.</a:t>
            </a:r>
            <a:endParaRPr lang="ru-RU" dirty="0" smtClean="0">
              <a:solidFill>
                <a:srgbClr val="3333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8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258888" y="403225"/>
            <a:ext cx="66976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Georgia" panose="02040502050405020303" pitchFamily="18" charset="0"/>
              </a:rPr>
              <a:t>Интеллект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86544" y="1340768"/>
            <a:ext cx="86423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Характерные черты:</a:t>
            </a:r>
          </a:p>
          <a:p>
            <a:r>
              <a:rPr lang="ru-RU" sz="3200" dirty="0">
                <a:latin typeface="Georgia" panose="02040502050405020303" pitchFamily="18" charset="0"/>
              </a:rPr>
              <a:t>1) Способность познавать окружающий мир.</a:t>
            </a:r>
          </a:p>
          <a:p>
            <a:r>
              <a:rPr lang="ru-RU" sz="3200" dirty="0">
                <a:latin typeface="Georgia" panose="02040502050405020303" pitchFamily="18" charset="0"/>
              </a:rPr>
              <a:t>2) Всеобщность (т.е. во всех видах умственной деятельности).</a:t>
            </a:r>
          </a:p>
          <a:p>
            <a:r>
              <a:rPr lang="ru-RU" sz="3200" dirty="0">
                <a:latin typeface="Georgia" panose="02040502050405020303" pitchFamily="18" charset="0"/>
              </a:rPr>
              <a:t>3) Наследуемость (преимущественно).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18907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93688" y="188913"/>
            <a:ext cx="84248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IQ (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англ.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intelligence quotient) -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 коэффициент умственного развития.</a:t>
            </a:r>
          </a:p>
          <a:p>
            <a:endParaRPr lang="ru-RU" sz="2800" dirty="0">
              <a:latin typeface="Georgia" panose="02040502050405020303" pitchFamily="18" charset="0"/>
            </a:endParaRPr>
          </a:p>
          <a:p>
            <a:r>
              <a:rPr lang="ru-RU" sz="2800" dirty="0">
                <a:latin typeface="Georgia" panose="02040502050405020303" pitchFamily="18" charset="0"/>
              </a:rPr>
              <a:t>Ниже </a:t>
            </a:r>
            <a:r>
              <a:rPr lang="en-US" sz="2800" dirty="0">
                <a:latin typeface="Georgia" panose="02040502050405020303" pitchFamily="18" charset="0"/>
              </a:rPr>
              <a:t>70 </a:t>
            </a:r>
            <a:r>
              <a:rPr lang="ru-RU" sz="2800" dirty="0">
                <a:latin typeface="Georgia" panose="02040502050405020303" pitchFamily="18" charset="0"/>
              </a:rPr>
              <a:t>– слабоумные (15% населения Земли)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Ниже 90 – у 1/4 населения</a:t>
            </a:r>
          </a:p>
          <a:p>
            <a:r>
              <a:rPr lang="ru-RU" sz="2800" dirty="0">
                <a:latin typeface="Georgia" panose="02040502050405020303" pitchFamily="18" charset="0"/>
              </a:rPr>
              <a:t>100 – в среднем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Выше 110 – у 1/4 населения</a:t>
            </a:r>
          </a:p>
          <a:p>
            <a:r>
              <a:rPr lang="ru-RU" sz="2800" dirty="0">
                <a:latin typeface="Georgia" panose="02040502050405020303" pitchFamily="18" charset="0"/>
              </a:rPr>
              <a:t>130-140 – 2% людей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500438"/>
            <a:ext cx="46434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8843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3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32147"/>
              </p:ext>
            </p:extLst>
          </p:nvPr>
        </p:nvGraphicFramePr>
        <p:xfrm>
          <a:off x="2700338" y="0"/>
          <a:ext cx="6443662" cy="6597651"/>
        </p:xfrm>
        <a:graphic>
          <a:graphicData uri="http://schemas.openxmlformats.org/drawingml/2006/table">
            <a:tbl>
              <a:tblPr/>
              <a:tblGrid>
                <a:gridCol w="5027612"/>
                <a:gridCol w="141605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Альберт Эйнштейн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200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Билл Гейтс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160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Джордж Буш младший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91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Александр Солженицын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159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Владимир Путин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134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Брюс Уиллис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101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Оноре де Бальзак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187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Пэрис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Хилтон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95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Алла Пугачева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106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Сильвестр Сталлоне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93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Анджелина Джоли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IQ 118</a:t>
                      </a:r>
                    </a:p>
                  </a:txBody>
                  <a:tcPr marL="58779" marR="58779" marT="29389" marB="293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 txBox="1">
            <a:spLocks noGrp="1"/>
          </p:cNvSpPr>
          <p:nvPr/>
        </p:nvSpPr>
        <p:spPr bwMode="auto">
          <a:xfrm>
            <a:off x="7693025" y="6453188"/>
            <a:ext cx="14509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C6DFC15-74E8-4D9E-B816-44E8A972E497}" type="slidenum">
              <a:rPr lang="ru-RU" altLang="ru-RU" sz="20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507288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Вопросы для самостоятельной работы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619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-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Объясните значение мышления для развития личности.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  <a:latin typeface="Constantia" panose="02030602050306030303" pitchFamily="18" charset="0"/>
              </a:rPr>
              <a:t>-Ученику предложили найти обобщающее слово к двум следующим понятиям: километр – метр. Чтобы выполнить верно задание, какое мыслительное действие должен произвести ученик?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  <a:latin typeface="Constantia" panose="02030602050306030303" pitchFamily="18" charset="0"/>
              </a:rPr>
              <a:t>-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Ребенку подготовительной группы предложили решить задачу: «Мама съела 3 конфеты, а сын 2. Сколько они съели конфет?» Мальчик отказался решать задачу, мотивируя тем, что так не бывает. Объясните поведение ребенка</a:t>
            </a:r>
            <a:r>
              <a:rPr lang="ru-RU" altLang="ru-RU" dirty="0" smtClean="0">
                <a:solidFill>
                  <a:schemeClr val="folHlink"/>
                </a:solidFill>
                <a:effectLst/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4310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ru-RU" b="1" dirty="0" smtClean="0"/>
              <a:t>Р</a:t>
            </a:r>
            <a:r>
              <a:rPr lang="ru-RU" sz="4400" b="1" dirty="0" smtClean="0"/>
              <a:t>азвитие </a:t>
            </a:r>
            <a:r>
              <a:rPr lang="ru-RU" sz="4400" b="1" dirty="0"/>
              <a:t>речи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на </a:t>
            </a:r>
            <a:r>
              <a:rPr lang="ru-RU" sz="4400" b="1" dirty="0"/>
              <a:t>уроках </a:t>
            </a:r>
            <a:r>
              <a:rPr lang="ru-RU" sz="4400" b="1" dirty="0" smtClean="0"/>
              <a:t>математики</a:t>
            </a:r>
            <a:r>
              <a:rPr lang="en-US" sz="4400" b="1" dirty="0" smtClean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 начальной школе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ook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17032"/>
            <a:ext cx="2328664" cy="22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6077"/>
      </p:ext>
    </p:extLst>
  </p:cSld>
  <p:clrMapOvr>
    <a:masterClrMapping/>
  </p:clrMapOvr>
  <p:transition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Речевую деятельность следует рассматривать во взаимосвязи с различными познавательными процессами, особенно с мышлением, так как речь – это основное средство формирования мысли и форма её выражения.</a:t>
            </a:r>
          </a:p>
          <a:p>
            <a:r>
              <a:rPr lang="ru-RU" sz="2800" dirty="0" smtClean="0"/>
              <a:t>Математика в системе специального обучения обладает мощным коррекционно-развивающим потенциалом всех высших психических функций, в том числе и речи.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7840399"/>
      </p:ext>
    </p:extLst>
  </p:cSld>
  <p:clrMapOvr>
    <a:masterClrMapping/>
  </p:clrMapOvr>
  <p:transition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Цель </a:t>
            </a:r>
            <a:r>
              <a:rPr lang="ru-RU" b="1" dirty="0" smtClean="0"/>
              <a:t>:</a:t>
            </a:r>
            <a:r>
              <a:rPr lang="ru-RU" dirty="0" smtClean="0"/>
              <a:t>  Подобрать рекомендации в помощь учителям для развития речи учащихся на уроках.</a:t>
            </a:r>
          </a:p>
        </p:txBody>
      </p:sp>
      <p:pic>
        <p:nvPicPr>
          <p:cNvPr id="4" name="Рисунок 3" descr="risunok12;;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301208"/>
            <a:ext cx="5790722" cy="13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3184"/>
      </p:ext>
    </p:extLst>
  </p:cSld>
  <p:clrMapOvr>
    <a:masterClrMapping/>
  </p:clrMapOvr>
  <p:transition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204864"/>
            <a:ext cx="2016224" cy="20162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19872" y="1988840"/>
            <a:ext cx="2664296" cy="216024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6300192" y="2060848"/>
            <a:ext cx="2232248" cy="23042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8374915">
            <a:off x="942128" y="4536161"/>
            <a:ext cx="1008112" cy="115212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735771">
            <a:off x="2982741" y="5210195"/>
            <a:ext cx="1586996" cy="6860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004048" y="4725144"/>
            <a:ext cx="1152128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4725144"/>
            <a:ext cx="79208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2666176">
            <a:off x="7640545" y="4807861"/>
            <a:ext cx="648072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36944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Мышление – это: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00200"/>
            <a:ext cx="85072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None/>
            </a:pPr>
            <a:r>
              <a:rPr lang="ru-RU" altLang="ru-RU" sz="3200" dirty="0" smtClean="0">
                <a:effectLst/>
                <a:latin typeface="Arial Black" panose="020B0A04020102020204" pitchFamily="34" charset="0"/>
              </a:rPr>
              <a:t>Высшая форма познавательной деятельности человека, позволяющая отражать окружающую действительность обобщенно, опосредованно и устанавливать связи и отношения между предметами и явлениями.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dirty="0" smtClean="0"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375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Направления работы по развитию речи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1.Словарно-орфографическая работа:</a:t>
            </a:r>
          </a:p>
          <a:p>
            <a:r>
              <a:rPr lang="ru-RU" sz="2000" dirty="0" smtClean="0"/>
              <a:t>Уточнение и обогащение словаря, работа с математической терминологией. </a:t>
            </a:r>
          </a:p>
          <a:p>
            <a:r>
              <a:rPr lang="ru-RU" sz="2000" dirty="0" smtClean="0"/>
              <a:t>Работа над правильным написанием и произношением математических терминов (запиши слова, вставь пропущенные буквы «</a:t>
            </a:r>
            <a:r>
              <a:rPr lang="ru-RU" sz="2000" dirty="0" err="1" smtClean="0"/>
              <a:t>нум</a:t>
            </a:r>
            <a:r>
              <a:rPr lang="ru-RU" sz="2000" dirty="0" smtClean="0"/>
              <a:t>….рация, </a:t>
            </a:r>
            <a:r>
              <a:rPr lang="ru-RU" sz="2000" dirty="0" err="1" smtClean="0"/>
              <a:t>выч</a:t>
            </a:r>
            <a:r>
              <a:rPr lang="ru-RU" sz="2000" dirty="0" smtClean="0"/>
              <a:t>…..</a:t>
            </a:r>
            <a:r>
              <a:rPr lang="ru-RU" sz="2000" dirty="0" err="1" smtClean="0"/>
              <a:t>тание</a:t>
            </a:r>
            <a:r>
              <a:rPr lang="ru-RU" sz="2000" dirty="0" smtClean="0"/>
              <a:t>. ед….</a:t>
            </a:r>
            <a:r>
              <a:rPr lang="ru-RU" sz="2000" dirty="0" err="1" smtClean="0"/>
              <a:t>ца</a:t>
            </a:r>
            <a:r>
              <a:rPr lang="ru-RU" sz="2000" dirty="0" smtClean="0"/>
              <a:t>. сл…..</a:t>
            </a:r>
            <a:r>
              <a:rPr lang="ru-RU" sz="2000" dirty="0" err="1" smtClean="0"/>
              <a:t>жение</a:t>
            </a:r>
            <a:r>
              <a:rPr lang="ru-RU" sz="2000" dirty="0" smtClean="0"/>
              <a:t>», исправь ошибку «</a:t>
            </a:r>
            <a:r>
              <a:rPr lang="ru-RU" sz="2000" dirty="0" err="1" smtClean="0"/>
              <a:t>сл</a:t>
            </a:r>
            <a:r>
              <a:rPr lang="ru-RU" sz="2000" b="1" dirty="0" err="1" smtClean="0"/>
              <a:t>а</a:t>
            </a:r>
            <a:r>
              <a:rPr lang="ru-RU" sz="2000" dirty="0" err="1" smtClean="0"/>
              <a:t>жение</a:t>
            </a:r>
            <a:r>
              <a:rPr lang="ru-RU" sz="2000" dirty="0" smtClean="0"/>
              <a:t>, </a:t>
            </a:r>
            <a:r>
              <a:rPr lang="ru-RU" sz="2000" dirty="0" err="1" smtClean="0"/>
              <a:t>д</a:t>
            </a:r>
            <a:r>
              <a:rPr lang="ru-RU" sz="2000" b="1" dirty="0" err="1" smtClean="0"/>
              <a:t>и</a:t>
            </a:r>
            <a:r>
              <a:rPr lang="ru-RU" sz="2000" dirty="0" err="1" smtClean="0"/>
              <a:t>литель</a:t>
            </a:r>
            <a:r>
              <a:rPr lang="ru-RU" sz="2000" dirty="0" smtClean="0"/>
              <a:t>, сума»)</a:t>
            </a:r>
          </a:p>
          <a:p>
            <a:r>
              <a:rPr lang="ru-RU" sz="2000" dirty="0" smtClean="0"/>
              <a:t>Упражнения на составление правильных связных высказываний, задания на применение терминов: правильно-неправильно, определи:  верно или неверно данное  высказывание, </a:t>
            </a:r>
          </a:p>
          <a:p>
            <a:r>
              <a:rPr lang="ru-RU" sz="2000" dirty="0" smtClean="0"/>
              <a:t>Прочитай выражение используя математические термины; </a:t>
            </a:r>
          </a:p>
          <a:p>
            <a:r>
              <a:rPr lang="ru-RU" sz="2000" dirty="0" smtClean="0"/>
              <a:t>Прочитай выражение разными способами.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01722"/>
      </p:ext>
    </p:extLst>
  </p:cSld>
  <p:clrMapOvr>
    <a:masterClrMapping/>
  </p:clrMapOvr>
  <p:transition>
    <p:split orient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2.Работа с задачами: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Уточнение словаря в задачах;</a:t>
            </a:r>
          </a:p>
          <a:p>
            <a:r>
              <a:rPr lang="ru-RU" dirty="0" smtClean="0"/>
              <a:t> Анализ содержания задачи; </a:t>
            </a:r>
          </a:p>
          <a:p>
            <a:r>
              <a:rPr lang="ru-RU" dirty="0" smtClean="0"/>
              <a:t>Умение формулировать вопросы и ответы;</a:t>
            </a:r>
          </a:p>
          <a:p>
            <a:r>
              <a:rPr lang="ru-RU" dirty="0" smtClean="0"/>
              <a:t>Объяснять ход решения задачи</a:t>
            </a:r>
          </a:p>
          <a:p>
            <a:r>
              <a:rPr lang="ru-RU" dirty="0" smtClean="0"/>
              <a:t>Составлять план решения задачи.</a:t>
            </a:r>
          </a:p>
          <a:p>
            <a:r>
              <a:rPr lang="ru-RU" dirty="0" smtClean="0"/>
              <a:t> Составлять задачу по краткой записи, картине, таблице, схеме.</a:t>
            </a:r>
            <a:endParaRPr lang="ru-RU" dirty="0"/>
          </a:p>
        </p:txBody>
      </p:sp>
      <p:pic>
        <p:nvPicPr>
          <p:cNvPr id="4" name="Рисунок 3" descr="MC900232723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229200"/>
            <a:ext cx="2604380" cy="13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7098"/>
      </p:ext>
    </p:extLst>
  </p:cSld>
  <p:clrMapOvr>
    <a:masterClrMapping/>
  </p:clrMapOvr>
  <p:transition>
    <p:split orient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Итак, работа по решению задач должна строиться по плану:</a:t>
            </a:r>
            <a:endParaRPr lang="ru-RU" sz="2000" dirty="0" smtClean="0"/>
          </a:p>
          <a:p>
            <a:r>
              <a:rPr lang="ru-RU" sz="2000" dirty="0" smtClean="0"/>
              <a:t>1) уточнение словаря в задаче.</a:t>
            </a:r>
          </a:p>
          <a:p>
            <a:r>
              <a:rPr lang="ru-RU" sz="2000" dirty="0" smtClean="0"/>
              <a:t>2) анализ содержания задачи, установление логических взаимосвязей.</a:t>
            </a:r>
          </a:p>
          <a:p>
            <a:r>
              <a:rPr lang="ru-RU" sz="2000" dirty="0" smtClean="0"/>
              <a:t>3) умение формулировать вопросы.</a:t>
            </a:r>
          </a:p>
          <a:p>
            <a:r>
              <a:rPr lang="ru-RU" sz="2000" dirty="0" smtClean="0"/>
              <a:t>4) умение задавать вопросы к условию задачи, используя различные вопросительные слова: сколько? какую часть?</a:t>
            </a:r>
          </a:p>
          <a:p>
            <a:r>
              <a:rPr lang="ru-RU" sz="2000" dirty="0" smtClean="0"/>
              <a:t>5) умение формулировать и записывать ответ к решению задачи.</a:t>
            </a:r>
          </a:p>
          <a:p>
            <a:r>
              <a:rPr lang="ru-RU" sz="2000" dirty="0" smtClean="0"/>
              <a:t>6) умение объяснить ход решения задачи, составлять план решения.</a:t>
            </a:r>
          </a:p>
          <a:p>
            <a:r>
              <a:rPr lang="ru-RU" sz="2000" dirty="0" smtClean="0"/>
              <a:t>7) умение составлять задачу по краткой записи, по таблице, по диаграмме.</a:t>
            </a:r>
          </a:p>
          <a:p>
            <a:r>
              <a:rPr lang="ru-RU" sz="2000" dirty="0" smtClean="0"/>
              <a:t>8) умение составлять задачу, подобной данной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383265"/>
      </p:ext>
    </p:extLst>
  </p:cSld>
  <p:clrMapOvr>
    <a:masterClrMapping/>
  </p:clrMapOvr>
  <p:transition>
    <p:split orient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Например: 6 </a:t>
            </a:r>
            <a:r>
              <a:rPr lang="ru-RU" sz="2800" dirty="0" err="1" smtClean="0"/>
              <a:t>х</a:t>
            </a:r>
            <a:r>
              <a:rPr lang="ru-RU" sz="2800" dirty="0" smtClean="0"/>
              <a:t> 7= 42</a:t>
            </a:r>
          </a:p>
          <a:p>
            <a:pPr>
              <a:buNone/>
            </a:pPr>
            <a:r>
              <a:rPr lang="ru-RU" sz="2800" dirty="0" smtClean="0"/>
              <a:t>Как  по - другому  можно прочитать пример?</a:t>
            </a:r>
          </a:p>
          <a:p>
            <a:pPr>
              <a:buNone/>
            </a:pPr>
            <a:r>
              <a:rPr lang="ru-RU" sz="2800" dirty="0" smtClean="0"/>
              <a:t>1. Найти произведение чисел 6 и 7.</a:t>
            </a:r>
          </a:p>
          <a:p>
            <a:pPr>
              <a:buNone/>
            </a:pPr>
            <a:r>
              <a:rPr lang="ru-RU" sz="2800" dirty="0" smtClean="0"/>
              <a:t>2. Число 6 увеличить в 7 раз.</a:t>
            </a:r>
          </a:p>
          <a:p>
            <a:pPr>
              <a:buNone/>
            </a:pPr>
            <a:r>
              <a:rPr lang="ru-RU" sz="2800" dirty="0" smtClean="0"/>
              <a:t>3. Число 6 и </a:t>
            </a:r>
            <a:r>
              <a:rPr lang="ru-RU" sz="2800" dirty="0"/>
              <a:t>7</a:t>
            </a:r>
            <a:r>
              <a:rPr lang="ru-RU" sz="2800" dirty="0" smtClean="0"/>
              <a:t>. Найти произведение.</a:t>
            </a:r>
          </a:p>
          <a:p>
            <a:pPr>
              <a:buNone/>
            </a:pPr>
            <a:r>
              <a:rPr lang="ru-RU" sz="2800" dirty="0" smtClean="0"/>
              <a:t>Также по - разному читаем примеры на сложение,</a:t>
            </a:r>
          </a:p>
          <a:p>
            <a:pPr>
              <a:buNone/>
            </a:pPr>
            <a:r>
              <a:rPr lang="ru-RU" sz="2800" dirty="0" smtClean="0"/>
              <a:t>вычитание, деление. Обязательно важно добиваться полных ответов и повторить название компонентов всех четырех действий.</a:t>
            </a:r>
          </a:p>
          <a:p>
            <a:endParaRPr lang="ru-RU" dirty="0"/>
          </a:p>
        </p:txBody>
      </p:sp>
      <p:pic>
        <p:nvPicPr>
          <p:cNvPr id="4" name="Рисунок 3" descr="AKE1K02CA7BAD95CASEL0WKCA01RP15CA1P3S3PCAF8RUH0CA899RV0CAJLG0V8CAL7OD2HCAB1UYJHCA3Q8BQACASTPN6WCA4WS7VCCAJGM967CAPZ1H3TCA152ULUCAQ0R4QYCAM6OQOWCAP0ZOPGCAIYNUY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620688"/>
            <a:ext cx="19335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1279"/>
      </p:ext>
    </p:extLst>
  </p:cSld>
  <p:clrMapOvr>
    <a:masterClrMapping/>
  </p:clrMapOvr>
  <p:transition>
    <p:split orient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/>
              <a:t>3.Развитие связной речи у учащихся, работа над фразовой речью: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Ответы на вопросы  учителя,</a:t>
            </a:r>
          </a:p>
          <a:p>
            <a:pPr>
              <a:buNone/>
            </a:pPr>
            <a:r>
              <a:rPr lang="ru-RU" sz="2800" dirty="0" smtClean="0"/>
              <a:t>комментирование  выполняемых действий.</a:t>
            </a:r>
          </a:p>
          <a:p>
            <a:pPr>
              <a:buNone/>
            </a:pPr>
            <a:r>
              <a:rPr lang="ru-RU" sz="2800" dirty="0" smtClean="0"/>
              <a:t>Например, план ответа «Характеристика целого</a:t>
            </a:r>
          </a:p>
          <a:p>
            <a:pPr>
              <a:buNone/>
            </a:pPr>
            <a:r>
              <a:rPr lang="ru-RU" sz="2800" dirty="0" smtClean="0"/>
              <a:t>числа».</a:t>
            </a:r>
          </a:p>
          <a:p>
            <a:pPr>
              <a:buNone/>
            </a:pPr>
            <a:r>
              <a:rPr lang="ru-RU" sz="2800" dirty="0" smtClean="0"/>
              <a:t>1.  Прочитай число.</a:t>
            </a:r>
          </a:p>
          <a:p>
            <a:pPr>
              <a:buNone/>
            </a:pPr>
            <a:r>
              <a:rPr lang="ru-RU" sz="2800" dirty="0" smtClean="0"/>
              <a:t>2.  Это число (чётное, нечетное).</a:t>
            </a:r>
          </a:p>
          <a:p>
            <a:pPr>
              <a:buNone/>
            </a:pPr>
            <a:r>
              <a:rPr lang="ru-RU" sz="2800" dirty="0" smtClean="0"/>
              <a:t>3.  Это число 1, 2  </a:t>
            </a:r>
            <a:r>
              <a:rPr lang="ru-RU" sz="2800" dirty="0" err="1" smtClean="0"/>
              <a:t>значное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4.  В этом числе: единиц….десятков…</a:t>
            </a:r>
            <a:endParaRPr lang="ru-RU" dirty="0"/>
          </a:p>
        </p:txBody>
      </p:sp>
      <p:pic>
        <p:nvPicPr>
          <p:cNvPr id="4" name="Рисунок 3" descr="1238316_cbc788ce_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941168"/>
            <a:ext cx="22098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5529"/>
      </p:ext>
    </p:extLst>
  </p:cSld>
  <p:clrMapOvr>
    <a:masterClrMapping/>
  </p:clrMapOvr>
  <p:transition>
    <p:split orient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4. Речевая модель ответа: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опорной таблице даётся модель ответа, т.е на поставленный вопрос ученик должен самостоятельно дать ответ. Например: алгоритм нахождение неизвестного слагаемого.</a:t>
            </a:r>
          </a:p>
          <a:p>
            <a:endParaRPr lang="ru-RU" dirty="0"/>
          </a:p>
        </p:txBody>
      </p:sp>
      <p:pic>
        <p:nvPicPr>
          <p:cNvPr id="4" name="Рисунок 3" descr="741px-0_8d714_88e7d658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21088"/>
            <a:ext cx="2994543" cy="24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45405"/>
      </p:ext>
    </p:extLst>
  </p:cSld>
  <p:clrMapOvr>
    <a:masterClrMapping/>
  </p:clrMapOvr>
  <p:transition>
    <p:split orient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/>
              <a:t>5. Развитие словесно- логического мышления: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Установление логических связей и их объяснение (например, соотношения в задачах: «увеличить на» «уменьшить на», «увеличить в несколько раз), работа с геометрическим материалом, вычисление цены, количества, стоимости, использование </a:t>
            </a:r>
            <a:r>
              <a:rPr lang="ru-RU" sz="2800" dirty="0" err="1" smtClean="0"/>
              <a:t>межпредметных</a:t>
            </a:r>
            <a:r>
              <a:rPr lang="ru-RU" sz="2800" dirty="0" smtClean="0"/>
              <a:t>  связей, умение работать с тестами, проведение интегрированных уроков.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668016"/>
      </p:ext>
    </p:extLst>
  </p:cSld>
  <p:clrMapOvr>
    <a:masterClrMapping/>
  </p:clrMapOvr>
  <p:transition>
    <p:split orient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6.Письменная речь: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Умение  записывать дату, тему урока, умение списывать с доски, умение записывать вопросы, ответ к  решению задачи, писать математические термины умение работать с тестами.</a:t>
            </a:r>
          </a:p>
          <a:p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085184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0560"/>
      </p:ext>
    </p:extLst>
  </p:cSld>
  <p:clrMapOvr>
    <a:masterClrMapping/>
  </p:clrMapOvr>
  <p:transition>
    <p:split orient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u="sng" dirty="0" smtClean="0"/>
              <a:t>Методические рекомендации учителям начальных классов и учителям математики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Развитие математической речи  учащихся начинается   с первого года обучения.</a:t>
            </a:r>
          </a:p>
          <a:p>
            <a:r>
              <a:rPr lang="ru-RU" sz="1600" dirty="0" smtClean="0"/>
              <a:t>Учитель в своей речи должен чаще употреблять слова: «напиши выражение», «сравни выражения. Названия компонентов и результатов действий закрепляют при словесной формулировки записи примеров. Учеников надо учить читать математические задания</a:t>
            </a:r>
          </a:p>
          <a:p>
            <a:r>
              <a:rPr lang="ru-RU" sz="1600" dirty="0" smtClean="0"/>
              <a:t>Если задание непонятно ученикам, читать его вслух по частям и разобрать, как надо выполнять. В старших классах не надо торопиться помочь ученику, надо дать им возможность думать самостоятельно.</a:t>
            </a:r>
          </a:p>
          <a:p>
            <a:r>
              <a:rPr lang="ru-RU" sz="1600" dirty="0" smtClean="0"/>
              <a:t>При знакомстве с новым термином надо обращать внимание на название термина, в котором заложено значение и смысл действия. Задаём вопрос: « Что происходит с числом, от которого мы вычитаем?». Число делается меньше, уменьшается. Отсюда делаем вывод, поэтому, число от которого вычитаем, называется уменьшаемым.</a:t>
            </a:r>
          </a:p>
          <a:p>
            <a:r>
              <a:rPr lang="ru-RU" sz="1600" dirty="0" smtClean="0"/>
              <a:t>Ученикам старших классов можно дать происхождение того или иного термина или знака. Это вызывает интерес у учащихся. Например, знак сложения (+) произошёл от латинского PLUS, что означает больше.</a:t>
            </a:r>
          </a:p>
          <a:p>
            <a:r>
              <a:rPr lang="ru-RU" sz="1600" dirty="0" smtClean="0"/>
              <a:t>Надо так  подать материал, чтобы ученики сами или с помощью учителя могли сделать вывод и выразить его своими словами, а затем прочитать это правило или вывод по учебнику и дать его заучить.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6337382"/>
      </p:ext>
    </p:extLst>
  </p:cSld>
  <p:clrMapOvr>
    <a:masterClrMapping/>
  </p:clrMapOvr>
  <p:transition>
    <p:split orient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/>
              <a:t>Методические рекомендации учителям начальных классов и учителям математики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При изучении геометрического материала, надо работать над терминологией и символикой. В старших классах словарь терминов пополняется, понятия углубляются. Учитель должен чаще употреблять новые термины. Заставлять учеников проговаривать эти слова.</a:t>
            </a:r>
          </a:p>
          <a:p>
            <a:r>
              <a:rPr lang="ru-RU" sz="1800" dirty="0" smtClean="0"/>
              <a:t> Надо проводить геометрические диктанты, которые проверяют и закрепляют знания учащихся. </a:t>
            </a:r>
          </a:p>
          <a:p>
            <a:r>
              <a:rPr lang="ru-RU" sz="1800" dirty="0" smtClean="0"/>
              <a:t>На уроке необходимо вырабатывать правильную письменную речь. Должна быть логическая последовательность в записях учителя на доске. </a:t>
            </a:r>
          </a:p>
          <a:p>
            <a:r>
              <a:rPr lang="ru-RU" sz="1800" dirty="0" smtClean="0"/>
              <a:t>Надо учить, правильно располагать материал в тетради, соблюдать интервалы между примерами.  Уметь делать краткую запись задачи, чётко выполнять чертежи. </a:t>
            </a:r>
          </a:p>
          <a:p>
            <a:r>
              <a:rPr lang="ru-RU" sz="1800" dirty="0" smtClean="0"/>
              <a:t>Речь учащихся на уроке математики должна быть подчинена тем же правилам, которые изучаются на уроках русского языка. Надо следить, чтобы учащиеся правильно употребляли падежи, не пропускали союзов, правильно расставляли слова в предложениях, ударения в словах.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216809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279461"/>
            <a:ext cx="8626475" cy="55721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Constantia" panose="02030602050306030303" pitchFamily="18" charset="0"/>
              </a:rPr>
              <a:t>Основная задача мышления </a:t>
            </a:r>
            <a: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заключается в том, чтобы выявить существенные, необходимые связи, основанные на реальных зависимостях, отделив их от случайных совпадений во времени и пространстве.</a:t>
            </a:r>
            <a:b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Выявление связей  и отношений между предметами и явлениями осуществляется посредством</a:t>
            </a:r>
            <a:r>
              <a:rPr lang="ru-RU" altLang="ru-RU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преобразования и особых умственных операций.</a:t>
            </a:r>
            <a:b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</a:br>
            <a:r>
              <a:rPr lang="ru-RU" altLang="ru-RU" sz="3600" dirty="0" smtClean="0">
                <a:effectLst/>
                <a:latin typeface="Constantia" panose="02030602050306030303" pitchFamily="18" charset="0"/>
              </a:rPr>
              <a:t/>
            </a:r>
            <a:br>
              <a:rPr lang="ru-RU" altLang="ru-RU" sz="3600" dirty="0" smtClean="0">
                <a:effectLst/>
                <a:latin typeface="Constantia" panose="02030602050306030303" pitchFamily="18" charset="0"/>
              </a:rPr>
            </a:br>
            <a:endParaRPr lang="ru-RU" altLang="ru-RU" sz="3600" dirty="0" smtClean="0">
              <a:effectLst/>
              <a:latin typeface="Constantia" panose="0203060205030603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661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Развивая математическую речь учащихся, мы развиваем мышление ребёнка, обогащаем его словарь, осуществляем коррекцию недостатков.</a:t>
            </a:r>
            <a:endParaRPr lang="ru-RU" sz="2000" dirty="0" smtClean="0"/>
          </a:p>
          <a:p>
            <a:r>
              <a:rPr lang="ru-RU" sz="2000" b="1" dirty="0" smtClean="0"/>
              <a:t>Сходные по смыслу выражения,  плохо различимые слова – сопоставлять в письменном виде.</a:t>
            </a:r>
            <a:endParaRPr lang="ru-RU" sz="2000" dirty="0" smtClean="0"/>
          </a:p>
          <a:p>
            <a:r>
              <a:rPr lang="ru-RU" sz="2000" b="1" dirty="0" smtClean="0"/>
              <a:t>Требовать от учащихся полных, распространённых ответов.</a:t>
            </a:r>
            <a:endParaRPr lang="ru-RU" sz="2000" dirty="0" smtClean="0"/>
          </a:p>
          <a:p>
            <a:r>
              <a:rPr lang="ru-RU" sz="2000" b="1" dirty="0" smtClean="0"/>
              <a:t>При выявлении затруднений у учащихся, разработать меры индивидуальной коррекции.</a:t>
            </a:r>
            <a:endParaRPr lang="ru-RU" sz="2000" dirty="0" smtClean="0"/>
          </a:p>
          <a:p>
            <a:r>
              <a:rPr lang="ru-RU" sz="2000" b="1" dirty="0" smtClean="0"/>
              <a:t>Однотипному  материалу  на уроке придавать занимательную форму.</a:t>
            </a:r>
            <a:endParaRPr lang="ru-RU" sz="2000" dirty="0" smtClean="0"/>
          </a:p>
          <a:p>
            <a:r>
              <a:rPr lang="ru-RU" sz="2000" b="1" dirty="0" smtClean="0"/>
              <a:t>Использовать дидактические игры, созданные специально в обучающих целях.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12244"/>
      </p:ext>
    </p:extLst>
  </p:cSld>
  <p:clrMapOvr>
    <a:masterClrMapping/>
  </p:clrMapOvr>
  <p:transition>
    <p:split orient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Проводить обобщающие уроки, для систематизации и углубления знаний по предмету.</a:t>
            </a:r>
            <a:endParaRPr lang="ru-RU" sz="2000" dirty="0" smtClean="0"/>
          </a:p>
          <a:p>
            <a:r>
              <a:rPr lang="ru-RU" sz="2000" b="1" dirty="0" smtClean="0"/>
              <a:t>Не подавлять речевую активность учеников, а наоборот, активизировать речь, поддерживать и тактично исправлять неточности.</a:t>
            </a:r>
            <a:endParaRPr lang="ru-RU" sz="2000" dirty="0" smtClean="0"/>
          </a:p>
          <a:p>
            <a:r>
              <a:rPr lang="ru-RU" sz="2000" b="1" dirty="0" smtClean="0"/>
              <a:t>Работа по развитию речи должна вестись на протяжении всего урока с обязательным подведением итогов.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 descr="meto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869160"/>
            <a:ext cx="1368152" cy="16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51257"/>
      </p:ext>
    </p:extLst>
  </p:cSld>
  <p:clrMapOvr>
    <a:masterClrMapping/>
  </p:clrMapOvr>
  <p:transition>
    <p:split orient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967335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b="1" i="1" dirty="0" smtClean="0">
                <a:solidFill>
                  <a:srgbClr val="002060"/>
                </a:solidFill>
              </a:rPr>
              <a:t>ПРИГЛАШАЕМ ПОСМОТРЕТЬ РОЛИК!!!</a:t>
            </a:r>
          </a:p>
          <a:p>
            <a:pPr fontAlgn="t"/>
            <a:r>
              <a:rPr lang="ru-RU" sz="2800" b="1" i="1" dirty="0" smtClean="0">
                <a:solidFill>
                  <a:srgbClr val="002060"/>
                </a:solidFill>
              </a:rPr>
              <a:t>1. Творческое мышление</a:t>
            </a:r>
          </a:p>
          <a:p>
            <a:pPr fontAlgn="t"/>
            <a:r>
              <a:rPr lang="ru-RU" sz="2800" b="1" i="1" dirty="0" smtClean="0">
                <a:solidFill>
                  <a:srgbClr val="002060"/>
                </a:solidFill>
              </a:rPr>
              <a:t>2. Мышление </a:t>
            </a:r>
            <a:r>
              <a:rPr lang="ru-RU" sz="2800" b="1" i="1" dirty="0">
                <a:solidFill>
                  <a:srgbClr val="002060"/>
                </a:solidFill>
              </a:rPr>
              <a:t>и речь - Татьяна Черниговская, Юрий Александров и Вадим </a:t>
            </a:r>
            <a:r>
              <a:rPr lang="ru-RU" sz="2800" b="1" i="1" dirty="0" smtClean="0">
                <a:solidFill>
                  <a:srgbClr val="002060"/>
                </a:solidFill>
              </a:rPr>
              <a:t>Ушаков</a:t>
            </a:r>
          </a:p>
          <a:p>
            <a:pPr fontAlgn="t"/>
            <a:endParaRPr lang="ru-RU" dirty="0"/>
          </a:p>
          <a:p>
            <a:pPr fontAlgn="t"/>
            <a:r>
              <a:rPr lang="en-US" dirty="0" smtClean="0"/>
              <a:t>http</a:t>
            </a:r>
            <a:r>
              <a:rPr lang="en-US" dirty="0"/>
              <a:t>://www.youtube.com/watch?v=rNi0zRaXZDc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BCEC1-7418-4514-AA3A-6A881F3DEBDB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  <p:pic>
        <p:nvPicPr>
          <p:cNvPr id="2050" name="Picture 2" descr="C:\Users\sevryukova_aa\Desktop\к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620689"/>
            <a:ext cx="26642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672"/>
            <a:ext cx="8497192" cy="50403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Функции мышления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altLang="ru-RU" sz="4400" b="1" dirty="0" smtClean="0"/>
          </a:p>
          <a:p>
            <a:pPr eaLnBrk="1" hangingPunct="1">
              <a:defRPr/>
            </a:pPr>
            <a:r>
              <a:rPr lang="ru-RU" altLang="ru-RU" dirty="0" smtClean="0">
                <a:latin typeface="Arial Black" panose="020B0A04020102020204" pitchFamily="34" charset="0"/>
              </a:rPr>
              <a:t>Установление всеобщих взаимосвязей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Arial Black" panose="020B0A04020102020204" pitchFamily="34" charset="0"/>
              </a:rPr>
              <a:t>Обобщение свойств однородной группы явлений 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Arial Black" panose="020B0A04020102020204" pitchFamily="34" charset="0"/>
              </a:rPr>
              <a:t>Понимание сущности конкретного явления 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Arial Black" panose="020B0A04020102020204" pitchFamily="34" charset="0"/>
              </a:rPr>
              <a:t>Решение проблем и задач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b="1" dirty="0" smtClean="0">
              <a:latin typeface="Constantia" panose="0203060205030603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b="1" dirty="0" smtClean="0">
              <a:latin typeface="Constantia" panose="0203060205030603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11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491880" y="2590800"/>
            <a:ext cx="1842120" cy="1089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solidFill>
                  <a:srgbClr val="000099"/>
                </a:solidFill>
                <a:latin typeface="Franklin Gothic Medium" pitchFamily="34" charset="0"/>
              </a:rPr>
              <a:t>Мышление</a:t>
            </a: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 flipH="1" flipV="1">
            <a:off x="2438400" y="762000"/>
            <a:ext cx="12192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 flipH="1">
            <a:off x="2438400" y="3657600"/>
            <a:ext cx="121920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2590800" y="3048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Franklin Gothic Medium" pitchFamily="34" charset="0"/>
              </a:rPr>
              <a:t>По типу сознания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2438400" y="2760663"/>
            <a:ext cx="1125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Franklin Gothic Medium" pitchFamily="34" charset="0"/>
              </a:rPr>
              <a:t>По форме</a:t>
            </a:r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2555875" y="5734050"/>
            <a:ext cx="1600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Franklin Gothic Medium" pitchFamily="34" charset="0"/>
              </a:rPr>
              <a:t>По средствам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Franklin Gothic Medium" pitchFamily="34" charset="0"/>
              </a:rPr>
              <a:t>действия</a:t>
            </a:r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152400" y="381000"/>
            <a:ext cx="2286000" cy="71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Теоретическое</a:t>
            </a:r>
          </a:p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Эмпирическое </a:t>
            </a:r>
          </a:p>
        </p:txBody>
      </p:sp>
      <p:sp>
        <p:nvSpPr>
          <p:cNvPr id="62473" name="Rectangle 11"/>
          <p:cNvSpPr>
            <a:spLocks noChangeArrowheads="1"/>
          </p:cNvSpPr>
          <p:nvPr/>
        </p:nvSpPr>
        <p:spPr bwMode="auto">
          <a:xfrm>
            <a:off x="152400" y="2667000"/>
            <a:ext cx="2286000" cy="892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990000"/>
                </a:solidFill>
                <a:latin typeface="Franklin Gothic Medium" pitchFamily="34" charset="0"/>
              </a:rPr>
              <a:t>Наглядно действенное </a:t>
            </a:r>
          </a:p>
          <a:p>
            <a:pPr algn="ctr" eaLnBrk="1" hangingPunct="1"/>
            <a:r>
              <a:rPr lang="ru-RU" altLang="ru-RU" sz="1600" b="1">
                <a:solidFill>
                  <a:srgbClr val="990000"/>
                </a:solidFill>
                <a:latin typeface="Franklin Gothic Medium" pitchFamily="34" charset="0"/>
              </a:rPr>
              <a:t>Наглядно образное</a:t>
            </a:r>
          </a:p>
          <a:p>
            <a:pPr algn="ctr" eaLnBrk="1" hangingPunct="1"/>
            <a:r>
              <a:rPr lang="ru-RU" altLang="ru-RU" sz="1600" b="1">
                <a:solidFill>
                  <a:srgbClr val="990000"/>
                </a:solidFill>
                <a:latin typeface="Franklin Gothic Medium" pitchFamily="34" charset="0"/>
              </a:rPr>
              <a:t>Словесно логическое</a:t>
            </a:r>
          </a:p>
        </p:txBody>
      </p:sp>
      <p:sp>
        <p:nvSpPr>
          <p:cNvPr id="62474" name="Rectangle 12"/>
          <p:cNvSpPr>
            <a:spLocks noChangeArrowheads="1"/>
          </p:cNvSpPr>
          <p:nvPr/>
        </p:nvSpPr>
        <p:spPr bwMode="auto">
          <a:xfrm>
            <a:off x="6629400" y="2760663"/>
            <a:ext cx="2286000" cy="71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Интуитивное</a:t>
            </a:r>
          </a:p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Рациональное</a:t>
            </a:r>
          </a:p>
        </p:txBody>
      </p:sp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152400" y="5638800"/>
            <a:ext cx="2286000" cy="71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Вербальное</a:t>
            </a:r>
          </a:p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Наглядное</a:t>
            </a:r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6705600" y="304800"/>
            <a:ext cx="2286000" cy="71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Творческое</a:t>
            </a:r>
          </a:p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Критическое</a:t>
            </a:r>
          </a:p>
        </p:txBody>
      </p:sp>
      <p:sp>
        <p:nvSpPr>
          <p:cNvPr id="62477" name="Rectangle 15"/>
          <p:cNvSpPr>
            <a:spLocks noChangeArrowheads="1"/>
          </p:cNvSpPr>
          <p:nvPr/>
        </p:nvSpPr>
        <p:spPr bwMode="auto">
          <a:xfrm>
            <a:off x="6705600" y="5638800"/>
            <a:ext cx="2286000" cy="71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Практическое </a:t>
            </a:r>
          </a:p>
          <a:p>
            <a:pPr algn="ctr" eaLnBrk="1" hangingPunct="1"/>
            <a:r>
              <a:rPr lang="ru-RU" altLang="ru-RU" b="1">
                <a:solidFill>
                  <a:srgbClr val="990000"/>
                </a:solidFill>
                <a:latin typeface="Franklin Gothic Medium" pitchFamily="34" charset="0"/>
              </a:rPr>
              <a:t>Теоретическое</a:t>
            </a:r>
          </a:p>
        </p:txBody>
      </p:sp>
      <p:sp>
        <p:nvSpPr>
          <p:cNvPr id="62478" name="Line 16"/>
          <p:cNvSpPr>
            <a:spLocks noChangeShapeType="1"/>
          </p:cNvSpPr>
          <p:nvPr/>
        </p:nvSpPr>
        <p:spPr bwMode="auto">
          <a:xfrm flipV="1">
            <a:off x="5257800" y="609600"/>
            <a:ext cx="1447800" cy="1970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2479" name="Line 17"/>
          <p:cNvSpPr>
            <a:spLocks noChangeShapeType="1"/>
          </p:cNvSpPr>
          <p:nvPr/>
        </p:nvSpPr>
        <p:spPr bwMode="auto">
          <a:xfrm>
            <a:off x="5257800" y="3657600"/>
            <a:ext cx="1447800" cy="2362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2480" name="Text Box 18"/>
          <p:cNvSpPr txBox="1">
            <a:spLocks noChangeArrowheads="1"/>
          </p:cNvSpPr>
          <p:nvPr/>
        </p:nvSpPr>
        <p:spPr bwMode="auto">
          <a:xfrm>
            <a:off x="5029200" y="3048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Franklin Gothic Medium" pitchFamily="34" charset="0"/>
              </a:rPr>
              <a:t>По функциям</a:t>
            </a:r>
          </a:p>
        </p:txBody>
      </p:sp>
      <p:sp>
        <p:nvSpPr>
          <p:cNvPr id="62481" name="Text Box 19"/>
          <p:cNvSpPr txBox="1">
            <a:spLocks noChangeArrowheads="1"/>
          </p:cNvSpPr>
          <p:nvPr/>
        </p:nvSpPr>
        <p:spPr bwMode="auto">
          <a:xfrm>
            <a:off x="5257800" y="5867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Franklin Gothic Medium" pitchFamily="34" charset="0"/>
              </a:rPr>
              <a:t>По типу проблем</a:t>
            </a:r>
          </a:p>
        </p:txBody>
      </p:sp>
      <p:sp>
        <p:nvSpPr>
          <p:cNvPr id="62482" name="Text Box 20"/>
          <p:cNvSpPr txBox="1">
            <a:spLocks noChangeArrowheads="1"/>
          </p:cNvSpPr>
          <p:nvPr/>
        </p:nvSpPr>
        <p:spPr bwMode="auto">
          <a:xfrm>
            <a:off x="5334000" y="25908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  <a:latin typeface="Franklin Gothic Medium" pitchFamily="34" charset="0"/>
              </a:rPr>
              <a:t>По степени рефлексии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97C70-8203-4113-BC74-6F377053DB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763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3745</Words>
  <Application>Microsoft Office PowerPoint</Application>
  <PresentationFormat>Экран (4:3)</PresentationFormat>
  <Paragraphs>452</Paragraphs>
  <Slides>72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   МЫШЛЕНИЕ И РЕЧЬ.  РЕЧЕВАЯ ДЕЯТЕЛЬНОСТЬ МЛАДШИХ ШКОЛЬНИКОВ  НА УРОКЕ И ЕЁ ВЛИЯНИЕ  НА АКТИВИЗАЦИЮ МЫШЛЕНИЯ     Севрюкова А.А.,  доцент кафедры педагогики и психологии ГБУ ДПО ЧИППКРО, кандидат педагогических наук </vt:lpstr>
      <vt:lpstr>Презентация PowerPoint</vt:lpstr>
      <vt:lpstr>Презентация PowerPoint</vt:lpstr>
      <vt:lpstr>Презентация PowerPoint</vt:lpstr>
      <vt:lpstr>Мышление – это:</vt:lpstr>
      <vt:lpstr>Основная задача мышления заключается в том, чтобы выявить существенные, необходимые связи, основанные на реальных зависимостях, отделив их от случайных совпадений во времени и пространстве.  Выявление связей  и отношений между предметами и явлениями осуществляется посредством преобразования и особых умственных операций.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мышления</vt:lpstr>
      <vt:lpstr> </vt:lpstr>
      <vt:lpstr> </vt:lpstr>
      <vt:lpstr>Формы мышления</vt:lpstr>
      <vt:lpstr>Презентация PowerPoint</vt:lpstr>
      <vt:lpstr>Значительное место вопросу обучения младших школьников логическим задачам уделял в своих работах известнейший отечественный педагог В.А. Сухомлинский. Суть его размышлений сводится к изучению и анализу процесса решения детьми логических задач, при этом он опытным путём выявлял особенности мышления детей.  </vt:lpstr>
      <vt:lpstr>Презентация PowerPoint</vt:lpstr>
      <vt:lpstr>Презентация PowerPoint</vt:lpstr>
      <vt:lpstr>Виды логических задач:</vt:lpstr>
      <vt:lpstr>Презентация PowerPoint</vt:lpstr>
      <vt:lpstr>Презентация PowerPoint</vt:lpstr>
      <vt:lpstr>Логические задачи направлены на формирование логического мышления, то есть на развитие ОБЩЕИНТЕЛЛЕКТУАЛЬНЫХ умений младших школьников: </vt:lpstr>
      <vt:lpstr>Проведите два отрезка так, чтобы получилось восемь одинаковых треугольников</vt:lpstr>
      <vt:lpstr>Проведите два отрезка так, чтобы получилось восемь одинаковых треугольников</vt:lpstr>
      <vt:lpstr>Проведите одну линию так, чтобы получилось девять треугольников. </vt:lpstr>
      <vt:lpstr>Проведите одну линию так, чтобы получилось девять треугольников.</vt:lpstr>
      <vt:lpstr>Найди закономерность и продолжи ряд</vt:lpstr>
      <vt:lpstr>Отгадай ребус:</vt:lpstr>
      <vt:lpstr>Презентация PowerPoint</vt:lpstr>
      <vt:lpstr>Презентация PowerPoint</vt:lpstr>
      <vt:lpstr>Презентация PowerPoint</vt:lpstr>
      <vt:lpstr>Используемая литература: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Речь – это озвученная мысль, свойственная только человеку</vt:lpstr>
      <vt:lpstr>Функции речи (слова)</vt:lpstr>
      <vt:lpstr>Дети - «Маугли»</vt:lpstr>
      <vt:lpstr>Презентация PowerPoint</vt:lpstr>
      <vt:lpstr>Презентация PowerPoint</vt:lpstr>
      <vt:lpstr>Бэби-Хоспитал Найдена в 1978 на Сьерра-Леоне в стаде обезьян</vt:lpstr>
      <vt:lpstr>Мальчик – обезьяна из Камбоджи</vt:lpstr>
      <vt:lpstr>Презентация PowerPoint</vt:lpstr>
      <vt:lpstr> Речь (вторая сигнальная система) – материальная основа мышления. Функции речи:</vt:lpstr>
      <vt:lpstr>Виды речи: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самостоятельной работы</vt:lpstr>
      <vt:lpstr>Развитие речи  на уроках математики  в начальной школе</vt:lpstr>
      <vt:lpstr>Презентация PowerPoint</vt:lpstr>
      <vt:lpstr>Презентация PowerPoint</vt:lpstr>
      <vt:lpstr>Презентация PowerPoint</vt:lpstr>
      <vt:lpstr>Направления работы по развитию речи</vt:lpstr>
      <vt:lpstr>2.Работа с задачами: </vt:lpstr>
      <vt:lpstr>Презентация PowerPoint</vt:lpstr>
      <vt:lpstr>Презентация PowerPoint</vt:lpstr>
      <vt:lpstr>3.Развитие связной речи у учащихся, работа над фразовой речью: </vt:lpstr>
      <vt:lpstr>4. Речевая модель ответа: </vt:lpstr>
      <vt:lpstr>5. Развитие словесно- логического мышления: </vt:lpstr>
      <vt:lpstr>6.Письменная речь:  </vt:lpstr>
      <vt:lpstr> Методические рекомендации учителям начальных классов и учителям математики</vt:lpstr>
      <vt:lpstr>Методические рекомендации учителям начальных классов и учителям математики</vt:lpstr>
      <vt:lpstr>Выводы: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Мурылёв</dc:creator>
  <cp:lastModifiedBy>Бессарабов Александр Юрьевич</cp:lastModifiedBy>
  <cp:revision>90</cp:revision>
  <dcterms:created xsi:type="dcterms:W3CDTF">2011-02-21T15:37:40Z</dcterms:created>
  <dcterms:modified xsi:type="dcterms:W3CDTF">2020-01-09T09:14:46Z</dcterms:modified>
</cp:coreProperties>
</file>