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  <p:sldMasterId id="2147483768" r:id="rId4"/>
    <p:sldMasterId id="2147483816" r:id="rId5"/>
  </p:sldMasterIdLst>
  <p:notesMasterIdLst>
    <p:notesMasterId r:id="rId26"/>
  </p:notesMasterIdLst>
  <p:sldIdLst>
    <p:sldId id="256" r:id="rId6"/>
    <p:sldId id="257" r:id="rId7"/>
    <p:sldId id="258" r:id="rId8"/>
    <p:sldId id="259" r:id="rId9"/>
    <p:sldId id="261" r:id="rId10"/>
    <p:sldId id="275" r:id="rId11"/>
    <p:sldId id="279" r:id="rId12"/>
    <p:sldId id="280" r:id="rId13"/>
    <p:sldId id="281" r:id="rId14"/>
    <p:sldId id="271" r:id="rId15"/>
    <p:sldId id="272" r:id="rId16"/>
    <p:sldId id="273" r:id="rId17"/>
    <p:sldId id="282" r:id="rId18"/>
    <p:sldId id="283" r:id="rId19"/>
    <p:sldId id="277" r:id="rId20"/>
    <p:sldId id="291" r:id="rId21"/>
    <p:sldId id="284" r:id="rId22"/>
    <p:sldId id="285" r:id="rId23"/>
    <p:sldId id="286" r:id="rId24"/>
    <p:sldId id="29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80" autoAdjust="0"/>
  </p:normalViewPr>
  <p:slideViewPr>
    <p:cSldViewPr>
      <p:cViewPr>
        <p:scale>
          <a:sx n="91" d="100"/>
          <a:sy n="91" d="100"/>
        </p:scale>
        <p:origin x="49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9AFC8-8779-480F-9127-4C1062992B80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2DAFD-AF43-4AE2-B326-A7A32B62B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42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9E762-5515-4C08-91C6-78169A1AFEE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9E762-5515-4C08-91C6-78169A1AFEE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9E762-5515-4C08-91C6-78169A1AFEE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06530D-022E-42F5-9016-110773B0968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16466B-2FE5-42D2-A335-DB23AD4B1FC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26AA7-DA5E-4C80-B690-1099E30029B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26AA7-DA5E-4C80-B690-1099E30029B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26AA7-DA5E-4C80-B690-1099E30029B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9BEE17-DBD6-4F77-9CBF-85705F49516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5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38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46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69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3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48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69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797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8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46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88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50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38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468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69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386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481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69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79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694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801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881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502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385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46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694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386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481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6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386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7978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801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881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502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385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481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6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79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8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8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4AE51F9-B414-40F3-B847-D54E1BDC39DE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189AAB6-B392-47D4-8C01-55599E7294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Нахождение площадей фигур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Василова Г. 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89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9850" y="0"/>
            <a:ext cx="914558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11530" lvl="1" indent="0" algn="ctr" eaLnBrk="1" hangingPunct="1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en-US" altLang="ru-RU" sz="2400" dirty="0" smtClean="0">
                <a:solidFill>
                  <a:schemeClr val="tx2"/>
                </a:solidFill>
                <a:latin typeface="Comic Sans MS" panose="030F0702030302020204" pitchFamily="66" charset="0"/>
                <a:cs typeface="+mn-cs"/>
              </a:rPr>
              <a:t> </a:t>
            </a:r>
            <a: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  <a:cs typeface="+mn-cs"/>
              </a:rPr>
              <a:t>ПЛОЩАДЬ КВАДРАТА РАВНА КВАДРАТУ ЕГО СТОРОНЫ</a:t>
            </a:r>
          </a:p>
        </p:txBody>
      </p:sp>
      <p:sp>
        <p:nvSpPr>
          <p:cNvPr id="78874" name="Rectangle 26"/>
          <p:cNvSpPr>
            <a:spLocks noChangeArrowheads="1"/>
          </p:cNvSpPr>
          <p:nvPr/>
        </p:nvSpPr>
        <p:spPr bwMode="auto">
          <a:xfrm>
            <a:off x="2928938" y="1989138"/>
            <a:ext cx="2435225" cy="2435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8875" name="AutoShape 27"/>
          <p:cNvSpPr>
            <a:spLocks/>
          </p:cNvSpPr>
          <p:nvPr/>
        </p:nvSpPr>
        <p:spPr bwMode="auto">
          <a:xfrm>
            <a:off x="5364163" y="1989138"/>
            <a:ext cx="287337" cy="2435225"/>
          </a:xfrm>
          <a:prstGeom prst="rightBrace">
            <a:avLst>
              <a:gd name="adj1" fmla="val 70626"/>
              <a:gd name="adj2" fmla="val 50000"/>
            </a:avLst>
          </a:prstGeom>
          <a:noFill/>
          <a:ln w="1905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8878" name="Text Box 30"/>
          <p:cNvSpPr txBox="1">
            <a:spLocks noChangeArrowheads="1"/>
          </p:cNvSpPr>
          <p:nvPr/>
        </p:nvSpPr>
        <p:spPr bwMode="auto">
          <a:xfrm>
            <a:off x="5651500" y="2924175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latin typeface="Bookman Old Style" pitchFamily="18" charset="0"/>
              </a:rPr>
              <a:t>a</a:t>
            </a:r>
            <a:endParaRPr lang="ru-RU" altLang="ru-RU" sz="2800" b="1" i="1">
              <a:latin typeface="Bookman Old Style" pitchFamily="18" charset="0"/>
            </a:endParaRPr>
          </a:p>
        </p:txBody>
      </p:sp>
      <p:sp>
        <p:nvSpPr>
          <p:cNvPr id="78880" name="Text Box 32"/>
          <p:cNvSpPr txBox="1">
            <a:spLocks noChangeArrowheads="1"/>
          </p:cNvSpPr>
          <p:nvPr/>
        </p:nvSpPr>
        <p:spPr bwMode="auto">
          <a:xfrm>
            <a:off x="3276600" y="4797425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i="1">
                <a:solidFill>
                  <a:srgbClr val="008000"/>
                </a:solidFill>
                <a:latin typeface="Bookman Old Style" pitchFamily="18" charset="0"/>
              </a:rPr>
              <a:t>S = a</a:t>
            </a:r>
            <a:r>
              <a:rPr lang="en-US" altLang="ru-RU" sz="3600" b="1" i="1" baseline="30000">
                <a:solidFill>
                  <a:srgbClr val="008000"/>
                </a:solidFill>
                <a:latin typeface="Bookman Old Style" pitchFamily="18" charset="0"/>
              </a:rPr>
              <a:t>2</a:t>
            </a:r>
            <a:endParaRPr lang="ru-RU" altLang="ru-RU" sz="3600" b="1" i="1">
              <a:solidFill>
                <a:srgbClr val="008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44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74" grpId="0" animBg="1"/>
      <p:bldP spid="78875" grpId="0" animBg="1"/>
      <p:bldP spid="78878" grpId="0"/>
      <p:bldP spid="788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66" name="Rectangle 94"/>
          <p:cNvSpPr>
            <a:spLocks noChangeArrowheads="1"/>
          </p:cNvSpPr>
          <p:nvPr/>
        </p:nvSpPr>
        <p:spPr bwMode="auto">
          <a:xfrm>
            <a:off x="3243263" y="1844824"/>
            <a:ext cx="3849017" cy="14702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4368" name="Text Box 96"/>
          <p:cNvSpPr txBox="1">
            <a:spLocks noChangeArrowheads="1"/>
          </p:cNvSpPr>
          <p:nvPr/>
        </p:nvSpPr>
        <p:spPr bwMode="auto">
          <a:xfrm>
            <a:off x="2838822" y="2475309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 dirty="0">
                <a:latin typeface="Bookman Old Style" pitchFamily="18" charset="0"/>
              </a:rPr>
              <a:t>b</a:t>
            </a:r>
            <a:endParaRPr lang="ru-RU" altLang="ru-RU" sz="2800" b="1" i="1" dirty="0">
              <a:latin typeface="Bookman Old Style" pitchFamily="18" charset="0"/>
            </a:endParaRPr>
          </a:p>
        </p:txBody>
      </p:sp>
      <p:sp>
        <p:nvSpPr>
          <p:cNvPr id="54396" name="Rectangle 124"/>
          <p:cNvSpPr>
            <a:spLocks noChangeArrowheads="1"/>
          </p:cNvSpPr>
          <p:nvPr/>
        </p:nvSpPr>
        <p:spPr bwMode="auto">
          <a:xfrm>
            <a:off x="-1588" y="466725"/>
            <a:ext cx="914558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11530" lvl="1" indent="0" eaLnBrk="1" hangingPunct="1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  <a:cs typeface="+mn-cs"/>
              </a:rPr>
              <a:t>ПЛОЩАДЬ ПРЯМОУГОЛЬНИКА РАВНА  ПРОИЗВЕДЕНИЮ ЕГО СМЕЖНЫХ СТОРОН</a:t>
            </a:r>
          </a:p>
        </p:txBody>
      </p:sp>
      <p:sp>
        <p:nvSpPr>
          <p:cNvPr id="54398" name="Text Box 126"/>
          <p:cNvSpPr txBox="1">
            <a:spLocks noChangeArrowheads="1"/>
          </p:cNvSpPr>
          <p:nvPr/>
        </p:nvSpPr>
        <p:spPr bwMode="auto">
          <a:xfrm>
            <a:off x="4355976" y="3243591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 dirty="0">
                <a:latin typeface="Bookman Old Style" pitchFamily="18" charset="0"/>
              </a:rPr>
              <a:t>a</a:t>
            </a:r>
            <a:endParaRPr lang="ru-RU" altLang="ru-RU" sz="2800" b="1" i="1" dirty="0">
              <a:latin typeface="Bookman Old Style" pitchFamily="18" charset="0"/>
            </a:endParaRPr>
          </a:p>
        </p:txBody>
      </p:sp>
      <p:sp>
        <p:nvSpPr>
          <p:cNvPr id="54400" name="Text Box 128"/>
          <p:cNvSpPr txBox="1">
            <a:spLocks noChangeArrowheads="1"/>
          </p:cNvSpPr>
          <p:nvPr/>
        </p:nvSpPr>
        <p:spPr bwMode="auto">
          <a:xfrm>
            <a:off x="4932499" y="225928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i="1" dirty="0">
                <a:solidFill>
                  <a:srgbClr val="008000"/>
                </a:solidFill>
                <a:latin typeface="Bookman Old Style" pitchFamily="18" charset="0"/>
              </a:rPr>
              <a:t>S</a:t>
            </a:r>
            <a:endParaRPr lang="ru-RU" altLang="ru-RU" sz="3600" b="1" i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401" name="Text Box 129"/>
              <p:cNvSpPr txBox="1">
                <a:spLocks noChangeArrowheads="1"/>
              </p:cNvSpPr>
              <p:nvPr/>
            </p:nvSpPr>
            <p:spPr bwMode="auto">
              <a:xfrm>
                <a:off x="3563801" y="4276725"/>
                <a:ext cx="2016398" cy="1477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ru-RU" sz="3600" b="1" i="1" dirty="0">
                          <a:solidFill>
                            <a:srgbClr val="008000"/>
                          </a:solidFill>
                          <a:latin typeface="Bookman Old Style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altLang="ru-RU" sz="3600" b="1" i="1" dirty="0">
                          <a:solidFill>
                            <a:srgbClr val="008000"/>
                          </a:solidFill>
                          <a:latin typeface="Bookman Old Style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altLang="ru-RU" sz="3600" b="1" i="1" dirty="0">
                          <a:solidFill>
                            <a:srgbClr val="008000"/>
                          </a:solidFill>
                          <a:latin typeface="Bookman Old Style" pitchFamily="18" charset="0"/>
                        </a:rPr>
                        <m:t>a</m:t>
                      </m:r>
                      <m:r>
                        <a:rPr lang="en-US" altLang="ru-RU" sz="3600" b="1" i="1" dirty="0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>
                          <m:nor/>
                        </m:rPr>
                        <a:rPr lang="en-US" altLang="ru-RU" sz="3600" b="1" i="1" dirty="0">
                          <a:solidFill>
                            <a:srgbClr val="008000"/>
                          </a:solidFill>
                          <a:latin typeface="Bookman Old Style" pitchFamily="18" charset="0"/>
                        </a:rPr>
                        <m:t>b</m:t>
                      </m:r>
                    </m:oMath>
                  </m:oMathPara>
                </a14:m>
                <a:endParaRPr lang="ru-RU" altLang="ru-RU" sz="3600" b="1" i="1" dirty="0">
                  <a:solidFill>
                    <a:srgbClr val="008000"/>
                  </a:solidFill>
                  <a:latin typeface="Bookman Old Style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ru-RU" altLang="ru-RU" sz="3600" b="1" i="1" dirty="0">
                  <a:solidFill>
                    <a:srgbClr val="008000"/>
                  </a:solidFill>
                  <a:latin typeface="Bookman Old Style" pitchFamily="18" charset="0"/>
                </a:endParaRPr>
              </a:p>
            </p:txBody>
          </p:sp>
        </mc:Choice>
        <mc:Fallback xmlns="">
          <p:sp>
            <p:nvSpPr>
              <p:cNvPr id="54401" name="Text 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01" y="4276725"/>
                <a:ext cx="2016398" cy="14773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554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66" grpId="0" animBg="1"/>
      <p:bldP spid="54368" grpId="0"/>
      <p:bldP spid="54396" grpId="0"/>
      <p:bldP spid="54398" grpId="0"/>
      <p:bldP spid="54400" grpId="0"/>
      <p:bldP spid="544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828675" y="2218531"/>
            <a:ext cx="7559675" cy="3681412"/>
            <a:chOff x="684213" y="979488"/>
            <a:chExt cx="7559675" cy="3681412"/>
          </a:xfrm>
        </p:grpSpPr>
        <p:sp>
          <p:nvSpPr>
            <p:cNvPr id="66564" name="AutoShape 4"/>
            <p:cNvSpPr>
              <a:spLocks noChangeArrowheads="1"/>
            </p:cNvSpPr>
            <p:nvPr/>
          </p:nvSpPr>
          <p:spPr bwMode="auto">
            <a:xfrm>
              <a:off x="828675" y="1406525"/>
              <a:ext cx="5113338" cy="1800225"/>
            </a:xfrm>
            <a:prstGeom prst="parallelogram">
              <a:avLst>
                <a:gd name="adj" fmla="val 71010"/>
              </a:avLst>
            </a:prstGeom>
            <a:noFill/>
            <a:ln w="476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836738" y="979488"/>
              <a:ext cx="503237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/>
                <a:t>B</a:t>
              </a:r>
              <a:endParaRPr lang="ru-RU" altLang="ru-RU" sz="2200"/>
            </a:p>
          </p:txBody>
        </p:sp>
        <p:sp>
          <p:nvSpPr>
            <p:cNvPr id="2" name="TextBox 14"/>
            <p:cNvSpPr txBox="1">
              <a:spLocks noChangeArrowheads="1"/>
            </p:cNvSpPr>
            <p:nvPr/>
          </p:nvSpPr>
          <p:spPr bwMode="auto">
            <a:xfrm>
              <a:off x="684213" y="3284538"/>
              <a:ext cx="503237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200" dirty="0"/>
                <a:t>А</a:t>
              </a:r>
            </a:p>
          </p:txBody>
        </p:sp>
        <p:sp>
          <p:nvSpPr>
            <p:cNvPr id="3" name="TextBox 14"/>
            <p:cNvSpPr txBox="1">
              <a:spLocks noChangeArrowheads="1"/>
            </p:cNvSpPr>
            <p:nvPr/>
          </p:nvSpPr>
          <p:spPr bwMode="auto">
            <a:xfrm>
              <a:off x="4429125" y="3284538"/>
              <a:ext cx="503238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/>
                <a:t>D</a:t>
              </a:r>
              <a:endParaRPr lang="ru-RU" altLang="ru-RU" sz="2200"/>
            </a:p>
          </p:txBody>
        </p:sp>
        <p:sp>
          <p:nvSpPr>
            <p:cNvPr id="5" name="TextBox 14"/>
            <p:cNvSpPr txBox="1">
              <a:spLocks noChangeArrowheads="1"/>
            </p:cNvSpPr>
            <p:nvPr/>
          </p:nvSpPr>
          <p:spPr bwMode="auto">
            <a:xfrm>
              <a:off x="5795963" y="985838"/>
              <a:ext cx="503237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/>
                <a:t>C</a:t>
              </a:r>
              <a:endParaRPr lang="ru-RU" altLang="ru-RU" sz="2200"/>
            </a:p>
          </p:txBody>
        </p:sp>
        <p:sp>
          <p:nvSpPr>
            <p:cNvPr id="66569" name="Line 9"/>
            <p:cNvSpPr>
              <a:spLocks noChangeShapeType="1"/>
            </p:cNvSpPr>
            <p:nvPr/>
          </p:nvSpPr>
          <p:spPr bwMode="auto">
            <a:xfrm>
              <a:off x="2124075" y="1406525"/>
              <a:ext cx="0" cy="1800225"/>
            </a:xfrm>
            <a:prstGeom prst="line">
              <a:avLst/>
            </a:prstGeom>
            <a:noFill/>
            <a:ln w="47625">
              <a:solidFill>
                <a:srgbClr val="252E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TextBox 14"/>
            <p:cNvSpPr txBox="1">
              <a:spLocks noChangeArrowheads="1"/>
            </p:cNvSpPr>
            <p:nvPr/>
          </p:nvSpPr>
          <p:spPr bwMode="auto">
            <a:xfrm>
              <a:off x="1979613" y="3289300"/>
              <a:ext cx="504825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/>
                <a:t>H</a:t>
              </a:r>
              <a:endParaRPr lang="ru-RU" altLang="ru-RU" sz="2200"/>
            </a:p>
          </p:txBody>
        </p:sp>
        <p:sp>
          <p:nvSpPr>
            <p:cNvPr id="66571" name="Freeform 11"/>
            <p:cNvSpPr>
              <a:spLocks/>
            </p:cNvSpPr>
            <p:nvPr/>
          </p:nvSpPr>
          <p:spPr bwMode="auto">
            <a:xfrm rot="-5400000">
              <a:off x="1997869" y="3050382"/>
              <a:ext cx="107950" cy="144462"/>
            </a:xfrm>
            <a:custGeom>
              <a:avLst/>
              <a:gdLst>
                <a:gd name="T0" fmla="*/ 0 w 91"/>
                <a:gd name="T1" fmla="*/ 0 h 91"/>
                <a:gd name="T2" fmla="*/ 91 w 91"/>
                <a:gd name="T3" fmla="*/ 0 h 91"/>
                <a:gd name="T4" fmla="*/ 91 w 91"/>
                <a:gd name="T5" fmla="*/ 91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0" y="0"/>
                  </a:moveTo>
                  <a:lnTo>
                    <a:pt x="91" y="0"/>
                  </a:lnTo>
                  <a:lnTo>
                    <a:pt x="91" y="9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4" name="Line 14"/>
            <p:cNvSpPr>
              <a:spLocks noChangeShapeType="1"/>
            </p:cNvSpPr>
            <p:nvPr/>
          </p:nvSpPr>
          <p:spPr bwMode="auto">
            <a:xfrm flipH="1" flipV="1">
              <a:off x="2581275" y="3289300"/>
              <a:ext cx="347663" cy="601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 flipV="1">
              <a:off x="828675" y="3206750"/>
              <a:ext cx="3832225" cy="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9" name="Line 19"/>
            <p:cNvSpPr>
              <a:spLocks noChangeShapeType="1"/>
            </p:cNvSpPr>
            <p:nvPr/>
          </p:nvSpPr>
          <p:spPr bwMode="auto">
            <a:xfrm flipH="1" flipV="1">
              <a:off x="2195513" y="2132013"/>
              <a:ext cx="3384550" cy="1157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030788" y="3068638"/>
              <a:ext cx="3213100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BH – </a:t>
              </a:r>
              <a:r>
                <a: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высота</a:t>
              </a:r>
            </a:p>
            <a:p>
              <a:pPr algn="ctr">
                <a:defRPr/>
              </a:pPr>
              <a:r>
                <a: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параллелограмма</a:t>
              </a:r>
            </a:p>
          </p:txBody>
        </p:sp>
        <p:sp>
          <p:nvSpPr>
            <p:cNvPr id="7" name="TextBox 69"/>
            <p:cNvSpPr txBox="1">
              <a:spLocks noChangeArrowheads="1"/>
            </p:cNvSpPr>
            <p:nvPr/>
          </p:nvSpPr>
          <p:spPr bwMode="auto">
            <a:xfrm>
              <a:off x="2363788" y="3830638"/>
              <a:ext cx="3360737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AD – </a:t>
              </a:r>
              <a:r>
                <a: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основание</a:t>
              </a:r>
              <a:endPara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  <a:p>
              <a:pPr algn="ctr">
                <a:defRPr/>
              </a:pPr>
              <a:r>
                <a: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параллелограмма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080292" y="836712"/>
            <a:ext cx="7308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ПЛОЩАДЬ ПАРАЛЛЕЛОГРАММА РАВНА ПРОИЗВЕДЕНИЮ </a:t>
            </a:r>
            <a:b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ЕГО ОСНОВАНИЯ НА ВЫСОТУ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67387" y="3078668"/>
            <a:ext cx="31683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b="1" i="1" dirty="0">
                <a:solidFill>
                  <a:srgbClr val="008000"/>
                </a:solidFill>
                <a:latin typeface="Bookman Old Style" pitchFamily="18" charset="0"/>
              </a:rPr>
              <a:t>S = AD</a:t>
            </a:r>
            <a:r>
              <a:rPr lang="ru-RU" altLang="ru-RU" sz="3200" b="1" i="1" dirty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en-US" altLang="ru-RU" sz="3200" b="1" i="1" dirty="0">
                <a:solidFill>
                  <a:srgbClr val="008000"/>
                </a:solidFill>
                <a:latin typeface="Bookman Old Style" pitchFamily="18" charset="0"/>
              </a:rPr>
              <a:t>·</a:t>
            </a:r>
            <a:r>
              <a:rPr lang="ru-RU" altLang="ru-RU" sz="3200" b="1" i="1" dirty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en-US" altLang="ru-RU" sz="3200" b="1" i="1" dirty="0">
                <a:solidFill>
                  <a:srgbClr val="008000"/>
                </a:solidFill>
                <a:latin typeface="Bookman Old Style" pitchFamily="18" charset="0"/>
              </a:rPr>
              <a:t>BH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92161" y="3663443"/>
            <a:ext cx="2226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 dirty="0">
                <a:solidFill>
                  <a:srgbClr val="008000"/>
                </a:solidFill>
                <a:latin typeface="Bookman Old Style" pitchFamily="18" charset="0"/>
              </a:rPr>
              <a:t>S = </a:t>
            </a:r>
            <a:r>
              <a:rPr lang="en-US" altLang="ru-RU" sz="3600" b="1" i="1" dirty="0" smtClean="0">
                <a:solidFill>
                  <a:srgbClr val="008000"/>
                </a:solidFill>
                <a:latin typeface="Bookman Old Style" pitchFamily="18" charset="0"/>
              </a:rPr>
              <a:t>a</a:t>
            </a:r>
            <a:r>
              <a:rPr lang="ru-RU" altLang="ru-RU" sz="3600" b="1" i="1" dirty="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en-US" altLang="ru-RU" sz="3600" b="1" i="1" dirty="0">
                <a:solidFill>
                  <a:srgbClr val="008000"/>
                </a:solidFill>
                <a:latin typeface="Bookman Old Style" pitchFamily="18" charset="0"/>
              </a:rPr>
              <a:t>·</a:t>
            </a:r>
            <a:r>
              <a:rPr lang="ru-RU" altLang="ru-RU" sz="3600" b="1" i="1" dirty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en-US" altLang="ru-RU" sz="3600" b="1" i="1" dirty="0" smtClean="0">
                <a:solidFill>
                  <a:srgbClr val="008000"/>
                </a:solidFill>
                <a:latin typeface="Bookman Old Style" pitchFamily="18" charset="0"/>
              </a:rPr>
              <a:t>h</a:t>
            </a:r>
            <a:endParaRPr lang="en-US" altLang="ru-RU" sz="3600" b="1" i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8863" y="4449911"/>
            <a:ext cx="958850" cy="379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0550" y="3474704"/>
            <a:ext cx="958850" cy="3792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252E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ru-RU" b="1" i="1" dirty="0">
              <a:solidFill>
                <a:srgbClr val="252EE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3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686000" y="2132856"/>
            <a:ext cx="5781371" cy="3878431"/>
            <a:chOff x="541538" y="887463"/>
            <a:chExt cx="5781371" cy="3878431"/>
          </a:xfrm>
        </p:grpSpPr>
        <p:sp>
          <p:nvSpPr>
            <p:cNvPr id="66564" name="AutoShape 4"/>
            <p:cNvSpPr>
              <a:spLocks noChangeArrowheads="1"/>
            </p:cNvSpPr>
            <p:nvPr/>
          </p:nvSpPr>
          <p:spPr bwMode="auto">
            <a:xfrm flipH="1">
              <a:off x="828675" y="1406525"/>
              <a:ext cx="5113338" cy="1800225"/>
            </a:xfrm>
            <a:prstGeom prst="parallelogram">
              <a:avLst>
                <a:gd name="adj" fmla="val 71010"/>
              </a:avLst>
            </a:prstGeom>
            <a:noFill/>
            <a:ln w="476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541538" y="887463"/>
              <a:ext cx="503237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 dirty="0"/>
                <a:t>B</a:t>
              </a:r>
              <a:endParaRPr lang="ru-RU" altLang="ru-RU" sz="2200" dirty="0"/>
            </a:p>
          </p:txBody>
        </p:sp>
        <p:sp>
          <p:nvSpPr>
            <p:cNvPr id="2" name="TextBox 14"/>
            <p:cNvSpPr txBox="1">
              <a:spLocks noChangeArrowheads="1"/>
            </p:cNvSpPr>
            <p:nvPr/>
          </p:nvSpPr>
          <p:spPr bwMode="auto">
            <a:xfrm>
              <a:off x="1810966" y="3340785"/>
              <a:ext cx="503237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200" dirty="0"/>
                <a:t>А</a:t>
              </a:r>
            </a:p>
          </p:txBody>
        </p:sp>
        <p:sp>
          <p:nvSpPr>
            <p:cNvPr id="3" name="TextBox 14"/>
            <p:cNvSpPr txBox="1">
              <a:spLocks noChangeArrowheads="1"/>
            </p:cNvSpPr>
            <p:nvPr/>
          </p:nvSpPr>
          <p:spPr bwMode="auto">
            <a:xfrm>
              <a:off x="5819671" y="3295303"/>
              <a:ext cx="503238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 dirty="0"/>
                <a:t>D</a:t>
              </a:r>
              <a:endParaRPr lang="ru-RU" altLang="ru-RU" sz="2200" dirty="0"/>
            </a:p>
          </p:txBody>
        </p:sp>
        <p:sp>
          <p:nvSpPr>
            <p:cNvPr id="5" name="TextBox 14"/>
            <p:cNvSpPr txBox="1">
              <a:spLocks noChangeArrowheads="1"/>
            </p:cNvSpPr>
            <p:nvPr/>
          </p:nvSpPr>
          <p:spPr bwMode="auto">
            <a:xfrm>
              <a:off x="4859586" y="1100981"/>
              <a:ext cx="503237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 dirty="0"/>
                <a:t>C</a:t>
              </a:r>
              <a:endParaRPr lang="ru-RU" altLang="ru-RU" sz="2200" dirty="0"/>
            </a:p>
          </p:txBody>
        </p:sp>
        <p:sp>
          <p:nvSpPr>
            <p:cNvPr id="66569" name="Line 9"/>
            <p:cNvSpPr>
              <a:spLocks noChangeShapeType="1"/>
            </p:cNvSpPr>
            <p:nvPr/>
          </p:nvSpPr>
          <p:spPr bwMode="auto">
            <a:xfrm>
              <a:off x="828671" y="1406525"/>
              <a:ext cx="1294609" cy="1789191"/>
            </a:xfrm>
            <a:prstGeom prst="line">
              <a:avLst/>
            </a:prstGeom>
            <a:noFill/>
            <a:ln w="47625">
              <a:solidFill>
                <a:srgbClr val="252E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4" name="Line 14"/>
            <p:cNvSpPr>
              <a:spLocks noChangeShapeType="1"/>
            </p:cNvSpPr>
            <p:nvPr/>
          </p:nvSpPr>
          <p:spPr bwMode="auto">
            <a:xfrm flipV="1">
              <a:off x="2123280" y="3340784"/>
              <a:ext cx="318360" cy="601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 flipH="1" flipV="1">
              <a:off x="2123280" y="3195716"/>
              <a:ext cx="3832225" cy="0"/>
            </a:xfrm>
            <a:prstGeom prst="line">
              <a:avLst/>
            </a:prstGeom>
            <a:noFill/>
            <a:ln w="47625">
              <a:solidFill>
                <a:srgbClr val="252E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9" name="Line 19"/>
            <p:cNvSpPr>
              <a:spLocks noChangeShapeType="1"/>
            </p:cNvSpPr>
            <p:nvPr/>
          </p:nvSpPr>
          <p:spPr bwMode="auto">
            <a:xfrm flipV="1">
              <a:off x="1273836" y="2647638"/>
              <a:ext cx="427047" cy="12879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r>
                <a:rPr lang="ru-RU" dirty="0" smtClean="0"/>
                <a:t>      </a:t>
              </a:r>
              <a:endParaRPr lang="ru-RU" dirty="0"/>
            </a:p>
          </p:txBody>
        </p:sp>
        <p:sp>
          <p:nvSpPr>
            <p:cNvPr id="7" name="TextBox 69"/>
            <p:cNvSpPr txBox="1">
              <a:spLocks noChangeArrowheads="1"/>
            </p:cNvSpPr>
            <p:nvPr/>
          </p:nvSpPr>
          <p:spPr bwMode="auto">
            <a:xfrm>
              <a:off x="804069" y="3935632"/>
              <a:ext cx="3360737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AB </a:t>
              </a:r>
              <a:r>
                <a:rPr lang="ru-RU" sz="2400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и </a:t>
              </a:r>
              <a:r>
                <a:rPr lang="en-US" sz="2400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AD </a:t>
              </a:r>
              <a:r>
                <a:rPr lang="en-US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– </a:t>
              </a:r>
              <a:r>
                <a:rPr lang="ru-RU" sz="2400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стороны</a:t>
              </a:r>
              <a:endPara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  <a:p>
              <a:pPr algn="ctr">
                <a:defRPr/>
              </a:pPr>
              <a:r>
                <a: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параллелограмма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080292" y="836712"/>
            <a:ext cx="73080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ПЛОЩАДЬ ПАРАЛЛЕЛОГРАММА РАВНА ПРОИЗВЕДЕНИЮ </a:t>
            </a:r>
            <a:b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ru-RU" altLang="ru-RU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ДВУХ СМЕЖНЫХ СТОРОН НА СИНУС УГЛА МЕЖДУ НИМИ</a:t>
            </a:r>
            <a:endParaRPr lang="ru-RU" altLang="ru-RU" sz="2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1225" y="4482482"/>
            <a:ext cx="958850" cy="379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252E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b="1" i="1" dirty="0">
              <a:solidFill>
                <a:srgbClr val="252EE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66607" y="3362398"/>
            <a:ext cx="958850" cy="3792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252E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b="1" i="1" dirty="0">
              <a:solidFill>
                <a:srgbClr val="252EE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Дуга 20"/>
          <p:cNvSpPr/>
          <p:nvPr/>
        </p:nvSpPr>
        <p:spPr>
          <a:xfrm rot="19508141">
            <a:off x="2015626" y="4209130"/>
            <a:ext cx="504232" cy="754094"/>
          </a:xfrm>
          <a:prstGeom prst="arc">
            <a:avLst>
              <a:gd name="adj1" fmla="val 16921679"/>
              <a:gd name="adj2" fmla="val 2136647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383964" y="3888797"/>
                <a:ext cx="4042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964" y="3888797"/>
                <a:ext cx="40427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943139" y="2535576"/>
                <a:ext cx="22284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𝐒</m:t>
                      </m:r>
                      <m:r>
                        <a:rPr lang="en-US" b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𝑨</m:t>
                      </m:r>
                      <m:r>
                        <a:rPr lang="en-US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𝑫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b="1" dirty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139" y="2535576"/>
                <a:ext cx="222849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096820" y="3059668"/>
                <a:ext cx="18662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𝐒</m:t>
                      </m:r>
                      <m:r>
                        <a:rPr lang="en-US" b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b="1" dirty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820" y="3059668"/>
                <a:ext cx="186621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55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80292" y="836712"/>
            <a:ext cx="7308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ПЛОЩАДЬ </a:t>
            </a:r>
            <a:r>
              <a:rPr lang="ru-RU" altLang="ru-RU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РОМБА РАВНА ПОЛОВИНЕ ПРОИЗВЕДЕНИЯ ЕГО ДИАГОНАЛЕЙ</a:t>
            </a:r>
            <a:endParaRPr lang="ru-RU" altLang="ru-RU" sz="2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35570" y="1568553"/>
            <a:ext cx="5767387" cy="4836110"/>
            <a:chOff x="0" y="1454190"/>
            <a:chExt cx="5767387" cy="4836110"/>
          </a:xfrm>
        </p:grpSpPr>
        <p:sp>
          <p:nvSpPr>
            <p:cNvPr id="4" name="Блок-схема: решение 3"/>
            <p:cNvSpPr/>
            <p:nvPr/>
          </p:nvSpPr>
          <p:spPr>
            <a:xfrm>
              <a:off x="431428" y="1792127"/>
              <a:ext cx="1945059" cy="3744416"/>
            </a:xfrm>
            <a:prstGeom prst="flowChartDecision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0" y="1454190"/>
              <a:ext cx="5767387" cy="4836110"/>
              <a:chOff x="-1214565" y="-388729"/>
              <a:chExt cx="5767387" cy="4836110"/>
            </a:xfrm>
          </p:grpSpPr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-1214565" y="1607005"/>
                <a:ext cx="503237" cy="42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ru-RU" sz="2200" dirty="0"/>
                  <a:t>B</a:t>
                </a:r>
                <a:endParaRPr lang="ru-RU" altLang="ru-RU" sz="2200" dirty="0"/>
              </a:p>
            </p:txBody>
          </p:sp>
          <p:sp>
            <p:nvSpPr>
              <p:cNvPr id="2" name="TextBox 14"/>
              <p:cNvSpPr txBox="1">
                <a:spLocks noChangeArrowheads="1"/>
              </p:cNvSpPr>
              <p:nvPr/>
            </p:nvSpPr>
            <p:spPr bwMode="auto">
              <a:xfrm>
                <a:off x="-62226" y="3693624"/>
                <a:ext cx="503237" cy="42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2200" dirty="0"/>
                  <a:t>А</a:t>
                </a:r>
              </a:p>
            </p:txBody>
          </p:sp>
          <p:sp>
            <p:nvSpPr>
              <p:cNvPr id="3" name="TextBox 14"/>
              <p:cNvSpPr txBox="1">
                <a:spLocks noChangeArrowheads="1"/>
              </p:cNvSpPr>
              <p:nvPr/>
            </p:nvSpPr>
            <p:spPr bwMode="auto">
              <a:xfrm>
                <a:off x="1194621" y="1615663"/>
                <a:ext cx="503238" cy="42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ru-RU" sz="2200" dirty="0"/>
                  <a:t>D</a:t>
                </a:r>
                <a:endParaRPr lang="ru-RU" altLang="ru-RU" sz="2200" dirty="0"/>
              </a:p>
            </p:txBody>
          </p:sp>
          <p:sp>
            <p:nvSpPr>
              <p:cNvPr id="5" name="TextBox 14"/>
              <p:cNvSpPr txBox="1">
                <a:spLocks noChangeArrowheads="1"/>
              </p:cNvSpPr>
              <p:nvPr/>
            </p:nvSpPr>
            <p:spPr bwMode="auto">
              <a:xfrm>
                <a:off x="-62226" y="-388729"/>
                <a:ext cx="503237" cy="42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ru-RU" sz="2200" dirty="0"/>
                  <a:t>C</a:t>
                </a:r>
                <a:endParaRPr lang="ru-RU" altLang="ru-RU" sz="2200" dirty="0"/>
              </a:p>
            </p:txBody>
          </p:sp>
          <p:sp>
            <p:nvSpPr>
              <p:cNvPr id="66574" name="Line 14"/>
              <p:cNvSpPr>
                <a:spLocks noChangeShapeType="1"/>
              </p:cNvSpPr>
              <p:nvPr/>
            </p:nvSpPr>
            <p:spPr bwMode="auto">
              <a:xfrm flipH="1" flipV="1">
                <a:off x="189082" y="2594193"/>
                <a:ext cx="1389490" cy="1022926"/>
              </a:xfrm>
              <a:prstGeom prst="line">
                <a:avLst/>
              </a:prstGeom>
              <a:ln>
                <a:headEnd/>
                <a:tailEnd type="triangle" w="med" len="med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66577" name="Line 17"/>
              <p:cNvSpPr>
                <a:spLocks noChangeShapeType="1"/>
              </p:cNvSpPr>
              <p:nvPr/>
            </p:nvSpPr>
            <p:spPr bwMode="auto">
              <a:xfrm flipV="1">
                <a:off x="-783136" y="1820970"/>
                <a:ext cx="1945058" cy="446"/>
              </a:xfrm>
              <a:prstGeom prst="line">
                <a:avLst/>
              </a:prstGeom>
              <a:noFill/>
              <a:ln w="19050">
                <a:solidFill>
                  <a:srgbClr val="252EE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9" name="Line 19"/>
              <p:cNvSpPr>
                <a:spLocks noChangeShapeType="1"/>
              </p:cNvSpPr>
              <p:nvPr/>
            </p:nvSpPr>
            <p:spPr bwMode="auto">
              <a:xfrm flipH="1">
                <a:off x="759181" y="820618"/>
                <a:ext cx="1374118" cy="999904"/>
              </a:xfrm>
              <a:prstGeom prst="line">
                <a:avLst/>
              </a:prstGeom>
              <a:ln>
                <a:headEnd/>
                <a:tailEnd type="triangle" w="med" len="med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TextBox 69"/>
              <p:cNvSpPr txBox="1">
                <a:spLocks noChangeArrowheads="1"/>
              </p:cNvSpPr>
              <p:nvPr/>
            </p:nvSpPr>
            <p:spPr bwMode="auto">
              <a:xfrm>
                <a:off x="1339722" y="405487"/>
                <a:ext cx="3213100" cy="830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400" i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</a:rPr>
                  <a:t>BD </a:t>
                </a:r>
                <a:r>
                  <a:rPr lang="en-US" sz="24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</a:rPr>
                  <a:t>– </a:t>
                </a:r>
                <a:r>
                  <a:rPr lang="ru-RU" sz="2400" i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</a:rPr>
                  <a:t>диагональ</a:t>
                </a:r>
                <a:endPara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endParaRPr>
              </a:p>
              <a:p>
                <a:pPr algn="ctr">
                  <a:defRPr/>
                </a:pPr>
                <a:r>
                  <a:rPr lang="ru-RU" sz="2400" i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</a:rPr>
                  <a:t>ромба</a:t>
                </a:r>
                <a:endPara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  <p:sp>
            <p:nvSpPr>
              <p:cNvPr id="7" name="TextBox 69"/>
              <p:cNvSpPr txBox="1">
                <a:spLocks noChangeArrowheads="1"/>
              </p:cNvSpPr>
              <p:nvPr/>
            </p:nvSpPr>
            <p:spPr bwMode="auto">
              <a:xfrm>
                <a:off x="683419" y="3617119"/>
                <a:ext cx="3360737" cy="830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400" i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</a:rPr>
                  <a:t>AC </a:t>
                </a:r>
                <a:r>
                  <a:rPr lang="en-US" sz="24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</a:rPr>
                  <a:t>– </a:t>
                </a:r>
                <a:r>
                  <a:rPr lang="ru-RU" sz="24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</a:rPr>
                  <a:t>диагональ</a:t>
                </a:r>
              </a:p>
              <a:p>
                <a:pPr algn="ctr">
                  <a:defRPr/>
                </a:pPr>
                <a:r>
                  <a:rPr lang="ru-RU" sz="24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anose="030F0702030302020204" pitchFamily="66" charset="0"/>
                  </a:rPr>
                  <a:t>ромба</a:t>
                </a:r>
              </a:p>
            </p:txBody>
          </p:sp>
          <p:sp>
            <p:nvSpPr>
              <p:cNvPr id="66569" name="Line 9"/>
              <p:cNvSpPr>
                <a:spLocks noChangeShapeType="1"/>
              </p:cNvSpPr>
              <p:nvPr/>
            </p:nvSpPr>
            <p:spPr bwMode="auto">
              <a:xfrm flipH="1">
                <a:off x="189083" y="-50792"/>
                <a:ext cx="310" cy="3744416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618967" y="3663441"/>
              <a:ext cx="958850" cy="379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252E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b="1" i="1" baseline="-25000" dirty="0">
                  <a:solidFill>
                    <a:srgbClr val="252E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b="1" i="1" dirty="0">
                <a:solidFill>
                  <a:srgbClr val="252EE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24222" y="4013609"/>
              <a:ext cx="958850" cy="379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b="1" i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960845"/>
              </p:ext>
            </p:extLst>
          </p:nvPr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Формула" r:id="rId4" imgW="914400" imgH="215640" progId="Equation.3">
                  <p:embed/>
                </p:oleObj>
              </mc:Choice>
              <mc:Fallback>
                <p:oleObj name="Формула" r:id="rId4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312490" y="3093184"/>
                <a:ext cx="3312368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4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𝑨𝑪</m:t>
                      </m:r>
                      <m:r>
                        <a:rPr lang="en-US" sz="24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𝑩𝑫</m:t>
                      </m:r>
                    </m:oMath>
                  </m:oMathPara>
                </a14:m>
                <a:endParaRPr lang="ru-RU" sz="2400" b="1" i="1" dirty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490" y="3093184"/>
                <a:ext cx="3312368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123731" y="4292243"/>
                <a:ext cx="203921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4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24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ru-RU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400" b="1" i="1" dirty="0">
                  <a:solidFill>
                    <a:schemeClr val="bg2">
                      <a:lumMod val="50000"/>
                    </a:schemeClr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731" y="4292243"/>
                <a:ext cx="2039213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06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00563" y="2635250"/>
            <a:ext cx="5032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200"/>
              <a:t>C</a:t>
            </a:r>
            <a:endParaRPr lang="ru-RU" altLang="ru-RU" sz="2200"/>
          </a:p>
        </p:txBody>
      </p:sp>
      <p:sp>
        <p:nvSpPr>
          <p:cNvPr id="66586" name="AutoShape 26"/>
          <p:cNvSpPr>
            <a:spLocks noChangeArrowheads="1"/>
          </p:cNvSpPr>
          <p:nvPr/>
        </p:nvSpPr>
        <p:spPr bwMode="auto">
          <a:xfrm flipV="1">
            <a:off x="1995909" y="3062289"/>
            <a:ext cx="3856037" cy="1771650"/>
          </a:xfrm>
          <a:custGeom>
            <a:avLst/>
            <a:gdLst>
              <a:gd name="T0" fmla="*/ 575881601 w 21600"/>
              <a:gd name="T1" fmla="*/ 72656099 h 21600"/>
              <a:gd name="T2" fmla="*/ 344190363 w 21600"/>
              <a:gd name="T3" fmla="*/ 145312198 h 21600"/>
              <a:gd name="T4" fmla="*/ 112499348 w 21600"/>
              <a:gd name="T5" fmla="*/ 72656099 h 21600"/>
              <a:gd name="T6" fmla="*/ 34419036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330 w 21600"/>
              <a:gd name="T13" fmla="*/ 5330 h 21600"/>
              <a:gd name="T14" fmla="*/ 16270 w 21600"/>
              <a:gd name="T15" fmla="*/ 1627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060" y="21600"/>
                </a:lnTo>
                <a:lnTo>
                  <a:pt x="14540" y="21600"/>
                </a:lnTo>
                <a:lnTo>
                  <a:pt x="2160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1692275" y="4940300"/>
            <a:ext cx="5032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200"/>
              <a:t>А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5437188" y="4940300"/>
            <a:ext cx="5032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200"/>
              <a:t>D</a:t>
            </a:r>
            <a:endParaRPr lang="ru-RU" altLang="ru-RU" sz="2200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2987675" y="4945063"/>
            <a:ext cx="5048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200"/>
              <a:t>H</a:t>
            </a:r>
            <a:endParaRPr lang="ru-RU" altLang="ru-RU" sz="2200"/>
          </a:p>
        </p:txBody>
      </p:sp>
      <p:sp>
        <p:nvSpPr>
          <p:cNvPr id="66571" name="Freeform 11"/>
          <p:cNvSpPr>
            <a:spLocks/>
          </p:cNvSpPr>
          <p:nvPr/>
        </p:nvSpPr>
        <p:spPr bwMode="auto">
          <a:xfrm rot="16200000">
            <a:off x="3113881" y="4704555"/>
            <a:ext cx="107950" cy="144463"/>
          </a:xfrm>
          <a:custGeom>
            <a:avLst/>
            <a:gdLst>
              <a:gd name="T0" fmla="*/ 0 w 91"/>
              <a:gd name="T1" fmla="*/ 0 h 91"/>
              <a:gd name="T2" fmla="*/ 107950 w 91"/>
              <a:gd name="T3" fmla="*/ 0 h 91"/>
              <a:gd name="T4" fmla="*/ 107950 w 91"/>
              <a:gd name="T5" fmla="*/ 144463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flipH="1" flipV="1">
            <a:off x="3311525" y="3787775"/>
            <a:ext cx="3384550" cy="1157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435600" y="4830763"/>
            <a:ext cx="28543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BH - </a:t>
            </a:r>
            <a:r>
              <a:rPr lang="ru-RU" sz="20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высота</a:t>
            </a:r>
            <a:endParaRPr lang="ru-RU" sz="2000" i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ru-RU" sz="2000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трапеции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879725" y="2635250"/>
            <a:ext cx="5032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200" dirty="0"/>
              <a:t>B</a:t>
            </a:r>
            <a:endParaRPr lang="ru-RU" altLang="ru-RU" sz="2200" dirty="0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549275"/>
            <a:ext cx="914241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ru-RU" altLang="ru-RU" sz="28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3549" y="687403"/>
            <a:ext cx="8136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solidFill>
                  <a:schemeClr val="tx2"/>
                </a:solidFill>
                <a:latin typeface="Comic Sans MS" panose="030F0702030302020204" pitchFamily="66" charset="0"/>
              </a:rPr>
              <a:t>ПЛОЩАДЬ ТРАПЕЦИИ РАВНА ПРОИЗВЕДЕНИЮ ПОЛУСУММЫ ЕЕ ОСНОВАНИЙ НА ВЫСОТУ</a:t>
            </a:r>
          </a:p>
        </p:txBody>
      </p:sp>
      <p:graphicFrame>
        <p:nvGraphicFramePr>
          <p:cNvPr id="8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38204479"/>
              </p:ext>
            </p:extLst>
          </p:nvPr>
        </p:nvGraphicFramePr>
        <p:xfrm>
          <a:off x="5702083" y="2780928"/>
          <a:ext cx="291623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Формула" r:id="rId4" imgW="1371600" imgH="393480" progId="Equation.3">
                  <p:embed/>
                </p:oleObj>
              </mc:Choice>
              <mc:Fallback>
                <p:oleObj name="Формула" r:id="rId4" imgW="1371600" imgH="393480" progId="Equation.3">
                  <p:embed/>
                  <p:pic>
                    <p:nvPicPr>
                      <p:cNvPr id="0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083" y="2780928"/>
                        <a:ext cx="291623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849438" y="4910771"/>
            <a:ext cx="4572000" cy="1178924"/>
            <a:chOff x="1849438" y="4910771"/>
            <a:chExt cx="4572000" cy="117892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849438" y="5381809"/>
              <a:ext cx="4572000" cy="70788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AD – </a:t>
              </a:r>
              <a:r>
                <a:rPr lang="ru-RU" sz="2000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основание</a:t>
              </a:r>
              <a:endParaRPr lang="en-US" sz="2000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  <a:p>
              <a:pPr algn="ctr">
                <a:defRPr/>
              </a:pPr>
              <a:r>
                <a:rPr lang="ru-RU" sz="2000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трапеции</a:t>
              </a:r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 flipH="1" flipV="1">
              <a:off x="3830020" y="4910771"/>
              <a:ext cx="146472" cy="5478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Группа 3"/>
          <p:cNvGrpSpPr/>
          <p:nvPr/>
        </p:nvGrpSpPr>
        <p:grpSpPr>
          <a:xfrm>
            <a:off x="1879707" y="1978058"/>
            <a:ext cx="4572000" cy="1084230"/>
            <a:chOff x="1879707" y="1978058"/>
            <a:chExt cx="4572000" cy="108423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1879707" y="1978058"/>
              <a:ext cx="4572000" cy="70788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BC – </a:t>
              </a:r>
              <a:r>
                <a:rPr lang="ru-RU" sz="2000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основание</a:t>
              </a:r>
              <a:endParaRPr lang="en-US" sz="2000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  <a:p>
              <a:pPr algn="ctr">
                <a:defRPr/>
              </a:pPr>
              <a:r>
                <a:rPr lang="ru-RU" sz="2000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трапеции</a:t>
              </a: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H="1">
              <a:off x="3780235" y="2624389"/>
              <a:ext cx="143693" cy="4378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" name="Прямая соединительная линия 9"/>
          <p:cNvCxnSpPr/>
          <p:nvPr/>
        </p:nvCxnSpPr>
        <p:spPr>
          <a:xfrm flipH="1">
            <a:off x="3240087" y="3062289"/>
            <a:ext cx="1331913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95908" y="4833939"/>
            <a:ext cx="3856037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3240087" y="3062289"/>
            <a:ext cx="0" cy="1771650"/>
          </a:xfrm>
          <a:prstGeom prst="line">
            <a:avLst/>
          </a:prstGeom>
          <a:noFill/>
          <a:ln w="47625">
            <a:solidFill>
              <a:srgbClr val="252EE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567556"/>
              </p:ext>
            </p:extLst>
          </p:nvPr>
        </p:nvGraphicFramePr>
        <p:xfrm>
          <a:off x="6156325" y="3751262"/>
          <a:ext cx="1980968" cy="829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Формула" r:id="rId6" imgW="939600" imgH="393480" progId="Equation.3">
                  <p:embed/>
                </p:oleObj>
              </mc:Choice>
              <mc:Fallback>
                <p:oleObj name="Формула" r:id="rId6" imgW="939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56325" y="3751262"/>
                        <a:ext cx="1980968" cy="829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3654" y="4784596"/>
            <a:ext cx="295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5013" y="3787775"/>
            <a:ext cx="295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252E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ru-RU" sz="2000" b="1" i="1" dirty="0">
              <a:solidFill>
                <a:srgbClr val="252EE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17941" y="2696778"/>
            <a:ext cx="295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6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6571" grpId="0" animBg="1"/>
      <p:bldP spid="66579" grpId="0" animBg="1"/>
      <p:bldP spid="70" grpId="0"/>
      <p:bldP spid="665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2007" y="43651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OA - </a:t>
            </a:r>
            <a:r>
              <a:rPr lang="ru-RU" dirty="0" smtClean="0">
                <a:latin typeface="Comic Sans MS" panose="030F0702030302020204" pitchFamily="66" charset="0"/>
              </a:rPr>
              <a:t>радиус</a:t>
            </a:r>
            <a:endParaRPr lang="ru-RU" dirty="0">
              <a:latin typeface="Comic Sans MS" panose="030F0702030302020204" pitchFamily="66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83568" y="2908557"/>
            <a:ext cx="2547283" cy="1977990"/>
            <a:chOff x="1907704" y="3107194"/>
            <a:chExt cx="2547283" cy="1977990"/>
          </a:xfrm>
        </p:grpSpPr>
        <p:sp>
          <p:nvSpPr>
            <p:cNvPr id="2" name="Овал 1"/>
            <p:cNvSpPr/>
            <p:nvPr/>
          </p:nvSpPr>
          <p:spPr>
            <a:xfrm>
              <a:off x="1907704" y="3140968"/>
              <a:ext cx="1944216" cy="19442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879812" y="3429000"/>
              <a:ext cx="684076" cy="684076"/>
            </a:xfrm>
            <a:prstGeom prst="line">
              <a:avLst/>
            </a:prstGeom>
            <a:ln w="38100">
              <a:solidFill>
                <a:srgbClr val="252E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891397" y="342900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99892" y="310719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9369" y="41130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 flipV="1">
              <a:off x="3248853" y="3771038"/>
              <a:ext cx="1206134" cy="7113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1259632" y="1052736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ПЛОЩАДЬ КРУГА РАВНА ПРОИЗВЕДЕНИЮ ЧИСЛА ПИ НА КВАДРАТ РАДИУСА КРУГА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64088" y="2441261"/>
                <a:ext cx="242557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chemeClr val="bg2">
                        <a:lumMod val="50000"/>
                      </a:schemeClr>
                    </a:solidFill>
                    <a:latin typeface="Cambria Math"/>
                  </a:rPr>
                  <a:t>S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/>
                      </a:rPr>
                      <m:t>𝛑</m:t>
                    </m:r>
                    <m:r>
                      <a:rPr lang="en-US" sz="2800" b="1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en-US" sz="2800" b="1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  <m:t>𝐫</m:t>
                        </m:r>
                      </m:e>
                      <m:sup>
                        <m:r>
                          <a:rPr lang="en-US" sz="2800" b="1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2800" b="1" i="1" dirty="0">
                  <a:solidFill>
                    <a:schemeClr val="bg2">
                      <a:lumMod val="50000"/>
                    </a:schemeClr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41261"/>
                <a:ext cx="2425578" cy="532966"/>
              </a:xfrm>
              <a:prstGeom prst="rect">
                <a:avLst/>
              </a:prstGeom>
              <a:blipFill rotWithShape="1">
                <a:blip r:embed="rId2"/>
                <a:stretch>
                  <a:fillRect l="-5276" t="-10227" b="-29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51474" y="3310791"/>
                <a:ext cx="1959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𝑪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𝝅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∙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ru-RU" sz="2800" b="1" i="1" dirty="0">
                  <a:solidFill>
                    <a:schemeClr val="bg2">
                      <a:lumMod val="50000"/>
                    </a:schemeClr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474" y="3310791"/>
                <a:ext cx="195919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908720"/>
            <a:ext cx="4839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Программа для вычисления </a:t>
            </a:r>
            <a:r>
              <a:rPr lang="ru-RU" dirty="0" smtClean="0"/>
              <a:t>площади</a:t>
            </a:r>
            <a:r>
              <a:rPr lang="en-US" dirty="0" smtClean="0"/>
              <a:t> …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9468" y="1412776"/>
            <a:ext cx="54107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Задание: Составить в </a:t>
            </a:r>
            <a:r>
              <a:rPr lang="en-US" dirty="0"/>
              <a:t>Excel</a:t>
            </a:r>
            <a:r>
              <a:rPr lang="ru-RU" dirty="0"/>
              <a:t> программу для нахождения </a:t>
            </a:r>
            <a:r>
              <a:rPr lang="ru-RU" dirty="0" smtClean="0"/>
              <a:t>площади</a:t>
            </a:r>
            <a:r>
              <a:rPr lang="en-US" dirty="0" smtClean="0"/>
              <a:t> …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6785" y="2358775"/>
            <a:ext cx="6647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1. </a:t>
            </a:r>
            <a:r>
              <a:rPr lang="ru-RU" dirty="0" smtClean="0"/>
              <a:t>Название  </a:t>
            </a:r>
            <a:r>
              <a:rPr lang="ru-RU" dirty="0"/>
              <a:t>фигуры </a:t>
            </a:r>
            <a:r>
              <a:rPr lang="en-US" u="sng" dirty="0" smtClean="0"/>
              <a:t>					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6785" y="2996952"/>
            <a:ext cx="6647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/>
              <a:t>2. </a:t>
            </a:r>
            <a:r>
              <a:rPr lang="ru-RU" dirty="0" smtClean="0"/>
              <a:t>Обоснование </a:t>
            </a:r>
            <a:r>
              <a:rPr lang="ru-RU" dirty="0"/>
              <a:t>выбора: </a:t>
            </a:r>
            <a:r>
              <a:rPr lang="en-US" u="sng" dirty="0"/>
              <a:t>	</a:t>
            </a:r>
            <a:r>
              <a:rPr lang="en-US" u="sng" dirty="0" smtClean="0"/>
              <a:t>			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6785" y="3861048"/>
            <a:ext cx="2109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/>
              <a:t>3. </a:t>
            </a:r>
            <a:r>
              <a:rPr lang="ru-RU" dirty="0" smtClean="0"/>
              <a:t>Эскиз </a:t>
            </a:r>
            <a:r>
              <a:rPr lang="ru-RU" dirty="0"/>
              <a:t>фигуры</a:t>
            </a:r>
          </a:p>
        </p:txBody>
      </p:sp>
    </p:spTree>
    <p:extLst>
      <p:ext uri="{BB962C8B-B14F-4D97-AF65-F5344CB8AC3E}">
        <p14:creationId xmlns:p14="http://schemas.microsoft.com/office/powerpoint/2010/main" val="13644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2474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 Технологическая </a:t>
            </a:r>
            <a:r>
              <a:rPr lang="ru-RU" dirty="0"/>
              <a:t>карта выполнения задания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907016"/>
              </p:ext>
            </p:extLst>
          </p:nvPr>
        </p:nvGraphicFramePr>
        <p:xfrm>
          <a:off x="755576" y="2204864"/>
          <a:ext cx="7632847" cy="1472184"/>
        </p:xfrm>
        <a:graphic>
          <a:graphicData uri="http://schemas.openxmlformats.org/drawingml/2006/table">
            <a:tbl>
              <a:tblPr/>
              <a:tblGrid>
                <a:gridCol w="1337029"/>
                <a:gridCol w="2053845"/>
                <a:gridCol w="2188128"/>
                <a:gridCol w="205384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Построение чертежа фигуры</a:t>
                      </a:r>
                      <a:endParaRPr lang="ru-RU" sz="1100" dirty="0"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Количество значений, используемых в формулах для вычисления площади и периметра, их обозначение</a:t>
                      </a:r>
                      <a:endParaRPr lang="ru-RU" sz="1100" dirty="0"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Ввод формулы для вычисления 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ru-RU" sz="12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(площади)</a:t>
                      </a:r>
                      <a:endParaRPr lang="ru-RU" sz="1100" dirty="0"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Ввод формулы для вычисления 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2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(периметра)</a:t>
                      </a:r>
                      <a:endParaRPr lang="ru-RU" sz="1100" dirty="0"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9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9087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5. Проверка исполнения программы при различных данных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104343"/>
            <a:ext cx="6712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6. Оценка </a:t>
            </a:r>
            <a:r>
              <a:rPr lang="ru-RU" dirty="0"/>
              <a:t>работы</a:t>
            </a:r>
            <a:r>
              <a:rPr lang="ru-RU" dirty="0" smtClean="0"/>
              <a:t>:</a:t>
            </a:r>
            <a:r>
              <a:rPr lang="ru-RU" u="sng" dirty="0" smtClean="0"/>
              <a:t>					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3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5113" y="69269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На четырёх углах квадратного озера сидят рыбаки. Как увеличить площадь озера, не меняя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положения</a:t>
            </a:r>
            <a:r>
              <a:rPr 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 рыбаков и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форму</a:t>
            </a:r>
            <a:r>
              <a:rPr 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 озера?</a:t>
            </a:r>
          </a:p>
        </p:txBody>
      </p:sp>
      <p:sp>
        <p:nvSpPr>
          <p:cNvPr id="5" name="Рамка 4"/>
          <p:cNvSpPr/>
          <p:nvPr/>
        </p:nvSpPr>
        <p:spPr>
          <a:xfrm>
            <a:off x="3444843" y="2953264"/>
            <a:ext cx="2376264" cy="2376264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 flipH="1">
            <a:off x="3084803" y="5195804"/>
            <a:ext cx="360040" cy="36004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 flipH="1">
            <a:off x="3084803" y="2677471"/>
            <a:ext cx="360040" cy="36004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 flipH="1">
            <a:off x="5817332" y="2677471"/>
            <a:ext cx="360040" cy="36004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 flipH="1">
            <a:off x="5782852" y="5272465"/>
            <a:ext cx="360040" cy="36004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мка 9"/>
          <p:cNvSpPr/>
          <p:nvPr/>
        </p:nvSpPr>
        <p:spPr>
          <a:xfrm rot="18679533" flipV="1">
            <a:off x="2937401" y="2482765"/>
            <a:ext cx="3391148" cy="3317262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4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Тема</a:t>
            </a:r>
            <a:r>
              <a:rPr lang="ru-RU" sz="3600" dirty="0" smtClean="0">
                <a:latin typeface="Comic Sans MS" panose="030F0702030302020204" pitchFamily="66" charset="0"/>
              </a:rPr>
              <a:t>         </a:t>
            </a:r>
            <a:r>
              <a:rPr lang="ru-RU" sz="2800" b="1" dirty="0">
                <a:latin typeface="Comic Sans MS" panose="030F0702030302020204" pitchFamily="66" charset="0"/>
              </a:rPr>
              <a:t>Нахождение площадей фигур</a:t>
            </a:r>
            <a:endParaRPr lang="ru-RU" sz="2800" b="1" dirty="0" smtClean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24815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Цели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Comic Sans MS" panose="030F0702030302020204" pitchFamily="66" charset="0"/>
              </a:rPr>
              <a:t>Повторить: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Comic Sans MS" panose="030F0702030302020204" pitchFamily="66" charset="0"/>
              </a:rPr>
              <a:t>Что… 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Comic Sans MS" panose="030F0702030302020204" pitchFamily="66" charset="0"/>
              </a:rPr>
              <a:t>Знать: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Comic Sans MS" panose="030F0702030302020204" pitchFamily="66" charset="0"/>
              </a:rPr>
              <a:t>Как… 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Comic Sans MS" panose="030F0702030302020204" pitchFamily="66" charset="0"/>
              </a:rPr>
              <a:t>Уметь: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Comic Sans MS" panose="030F0702030302020204" pitchFamily="66" charset="0"/>
              </a:rPr>
              <a:t>Распознавать … 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mtClean="0">
                <a:latin typeface="Comic Sans MS" panose="030F0702030302020204" pitchFamily="66" charset="0"/>
              </a:rPr>
              <a:t>Создать… .</a:t>
            </a:r>
            <a:endParaRPr lang="ru-RU" dirty="0" smtClean="0"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6540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83481" y="1674813"/>
            <a:ext cx="6777038" cy="3508375"/>
          </a:xfrm>
        </p:spPr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Во сколько раз площадь большого озера больше площади маленького? Ответ обоснуйте.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27584" y="908720"/>
                <a:ext cx="7704856" cy="5328592"/>
              </a:xfrm>
            </p:spPr>
            <p:txBody>
              <a:bodyPr>
                <a:normAutofit/>
              </a:bodyPr>
              <a:lstStyle/>
              <a:p>
                <a:endParaRPr lang="ru-RU" dirty="0" smtClean="0"/>
              </a:p>
              <a:p>
                <a:r>
                  <a:rPr lang="ru-RU" dirty="0" smtClean="0"/>
                  <a:t>Ответ в 2 раза.</a:t>
                </a:r>
                <a:endParaRPr lang="en-US" dirty="0" smtClean="0"/>
              </a:p>
              <a:p>
                <a:endParaRPr lang="ru-RU" dirty="0" smtClean="0"/>
              </a:p>
              <a:p>
                <a:r>
                  <a:rPr lang="ru-RU" dirty="0" smtClean="0"/>
                  <a:t>Пусть сторона большого озера равна  а, тогда площадь озера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б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.</a:t>
                </a:r>
              </a:p>
              <a:p>
                <a:r>
                  <a:rPr lang="ru-RU" dirty="0" smtClean="0"/>
                  <a:t>Сторона маленького озера </a:t>
                </a:r>
                <a:r>
                  <a:rPr lang="en-US" dirty="0" smtClean="0"/>
                  <a:t> </a:t>
                </a:r>
                <a:r>
                  <a:rPr lang="ru-RU" dirty="0" smtClean="0"/>
                  <a:t>по теореме Пифагора</a:t>
                </a:r>
                <a:r>
                  <a:rPr lang="en-US" dirty="0" smtClean="0"/>
                  <a:t>  b=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ru-RU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ru-RU" dirty="0" smtClean="0"/>
                  <a:t>  площадь соответственно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м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б</m:t>
                            </m:r>
                          </m:sub>
                        </m:sSub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27584" y="908720"/>
                <a:ext cx="7704856" cy="532859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1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Тема</a:t>
            </a:r>
            <a:r>
              <a:rPr lang="ru-RU" sz="3600" dirty="0" smtClean="0">
                <a:latin typeface="Comic Sans MS" panose="030F0702030302020204" pitchFamily="66" charset="0"/>
              </a:rPr>
              <a:t>         </a:t>
            </a:r>
            <a:r>
              <a:rPr lang="ru-RU" sz="2800" b="1" dirty="0">
                <a:latin typeface="Comic Sans MS" panose="030F0702030302020204" pitchFamily="66" charset="0"/>
              </a:rPr>
              <a:t>Нахождение площадей фигур</a:t>
            </a:r>
            <a:endParaRPr lang="ru-RU" sz="2800" b="1" dirty="0" smtClean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24815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Цели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Comic Sans MS" panose="030F0702030302020204" pitchFamily="66" charset="0"/>
              </a:rPr>
              <a:t>Повторить: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Comic Sans MS" panose="030F0702030302020204" pitchFamily="66" charset="0"/>
              </a:rPr>
              <a:t>Что… 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Comic Sans MS" panose="030F0702030302020204" pitchFamily="66" charset="0"/>
              </a:rPr>
              <a:t>Знать: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Comic Sans MS" panose="030F0702030302020204" pitchFamily="66" charset="0"/>
              </a:rPr>
              <a:t>Как… 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Comic Sans MS" panose="030F0702030302020204" pitchFamily="66" charset="0"/>
              </a:rPr>
              <a:t>Уметь: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Comic Sans MS" panose="030F0702030302020204" pitchFamily="66" charset="0"/>
              </a:rPr>
              <a:t>Распознавать … 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mtClean="0">
                <a:latin typeface="Comic Sans MS" panose="030F0702030302020204" pitchFamily="66" charset="0"/>
              </a:rPr>
              <a:t>Создать… .</a:t>
            </a:r>
            <a:endParaRPr lang="ru-RU" dirty="0" smtClean="0"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0056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704934" y="2708275"/>
            <a:ext cx="7704137" cy="3682147"/>
            <a:chOff x="684213" y="1050925"/>
            <a:chExt cx="7704137" cy="3682147"/>
          </a:xfrm>
        </p:grpSpPr>
        <p:sp>
          <p:nvSpPr>
            <p:cNvPr id="66571" name="Freeform 11"/>
            <p:cNvSpPr>
              <a:spLocks/>
            </p:cNvSpPr>
            <p:nvPr/>
          </p:nvSpPr>
          <p:spPr bwMode="auto">
            <a:xfrm rot="-5400000">
              <a:off x="2069307" y="3123406"/>
              <a:ext cx="107950" cy="144463"/>
            </a:xfrm>
            <a:custGeom>
              <a:avLst/>
              <a:gdLst>
                <a:gd name="T0" fmla="*/ 0 w 91"/>
                <a:gd name="T1" fmla="*/ 0 h 91"/>
                <a:gd name="T2" fmla="*/ 91 w 91"/>
                <a:gd name="T3" fmla="*/ 0 h 91"/>
                <a:gd name="T4" fmla="*/ 91 w 91"/>
                <a:gd name="T5" fmla="*/ 91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0" y="0"/>
                  </a:moveTo>
                  <a:lnTo>
                    <a:pt x="91" y="0"/>
                  </a:lnTo>
                  <a:lnTo>
                    <a:pt x="91" y="9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5" name="AutoShape 25"/>
            <p:cNvSpPr>
              <a:spLocks noChangeArrowheads="1"/>
            </p:cNvSpPr>
            <p:nvPr/>
          </p:nvSpPr>
          <p:spPr bwMode="auto">
            <a:xfrm>
              <a:off x="971550" y="1484313"/>
              <a:ext cx="3797300" cy="1763712"/>
            </a:xfrm>
            <a:prstGeom prst="triangle">
              <a:avLst>
                <a:gd name="adj" fmla="val 32481"/>
              </a:avLst>
            </a:prstGeom>
            <a:noFill/>
            <a:ln w="476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2052638" y="1050925"/>
              <a:ext cx="503237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/>
                <a:t>C</a:t>
              </a:r>
              <a:endParaRPr lang="ru-RU" altLang="ru-RU" sz="2200"/>
            </a:p>
          </p:txBody>
        </p:sp>
        <p:sp>
          <p:nvSpPr>
            <p:cNvPr id="2" name="TextBox 14"/>
            <p:cNvSpPr txBox="1">
              <a:spLocks noChangeArrowheads="1"/>
            </p:cNvSpPr>
            <p:nvPr/>
          </p:nvSpPr>
          <p:spPr bwMode="auto">
            <a:xfrm>
              <a:off x="684213" y="3284538"/>
              <a:ext cx="503237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200" dirty="0"/>
                <a:t>А</a:t>
              </a:r>
            </a:p>
          </p:txBody>
        </p:sp>
        <p:sp>
          <p:nvSpPr>
            <p:cNvPr id="3" name="TextBox 14"/>
            <p:cNvSpPr txBox="1">
              <a:spLocks noChangeArrowheads="1"/>
            </p:cNvSpPr>
            <p:nvPr/>
          </p:nvSpPr>
          <p:spPr bwMode="auto">
            <a:xfrm>
              <a:off x="4429125" y="3284538"/>
              <a:ext cx="503238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/>
                <a:t>B</a:t>
              </a:r>
              <a:endParaRPr lang="ru-RU" altLang="ru-RU" sz="2200"/>
            </a:p>
          </p:txBody>
        </p:sp>
        <p:sp>
          <p:nvSpPr>
            <p:cNvPr id="66569" name="Line 9"/>
            <p:cNvSpPr>
              <a:spLocks noChangeShapeType="1"/>
            </p:cNvSpPr>
            <p:nvPr/>
          </p:nvSpPr>
          <p:spPr bwMode="auto">
            <a:xfrm>
              <a:off x="2195513" y="1484313"/>
              <a:ext cx="0" cy="1765300"/>
            </a:xfrm>
            <a:prstGeom prst="line">
              <a:avLst/>
            </a:prstGeom>
            <a:noFill/>
            <a:ln w="476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TextBox 14"/>
            <p:cNvSpPr txBox="1">
              <a:spLocks noChangeArrowheads="1"/>
            </p:cNvSpPr>
            <p:nvPr/>
          </p:nvSpPr>
          <p:spPr bwMode="auto">
            <a:xfrm>
              <a:off x="1979613" y="3289300"/>
              <a:ext cx="504825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/>
                <a:t>H</a:t>
              </a:r>
              <a:endParaRPr lang="ru-RU" altLang="ru-RU" sz="2200"/>
            </a:p>
          </p:txBody>
        </p:sp>
        <p:sp>
          <p:nvSpPr>
            <p:cNvPr id="66574" name="Line 14"/>
            <p:cNvSpPr>
              <a:spLocks noChangeShapeType="1"/>
            </p:cNvSpPr>
            <p:nvPr/>
          </p:nvSpPr>
          <p:spPr bwMode="auto">
            <a:xfrm flipH="1" flipV="1">
              <a:off x="2700338" y="3289300"/>
              <a:ext cx="444500" cy="673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 flipV="1">
              <a:off x="971550" y="3248025"/>
              <a:ext cx="3816350" cy="1588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9" name="Line 19"/>
            <p:cNvSpPr>
              <a:spLocks noChangeShapeType="1"/>
            </p:cNvSpPr>
            <p:nvPr/>
          </p:nvSpPr>
          <p:spPr bwMode="auto">
            <a:xfrm flipH="1" flipV="1">
              <a:off x="2268538" y="2349500"/>
              <a:ext cx="3527425" cy="1011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534025" y="3140075"/>
              <a:ext cx="285432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CH – </a:t>
              </a:r>
              <a:r>
                <a: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высота</a:t>
              </a:r>
            </a:p>
            <a:p>
              <a:pPr algn="ctr">
                <a:defRPr/>
              </a:pPr>
              <a:r>
                <a: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треугольника</a:t>
              </a:r>
            </a:p>
          </p:txBody>
        </p:sp>
        <p:sp>
          <p:nvSpPr>
            <p:cNvPr id="6" name="TextBox 69"/>
            <p:cNvSpPr txBox="1">
              <a:spLocks noChangeArrowheads="1"/>
            </p:cNvSpPr>
            <p:nvPr/>
          </p:nvSpPr>
          <p:spPr bwMode="auto">
            <a:xfrm>
              <a:off x="2797175" y="3902075"/>
              <a:ext cx="285432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AB –</a:t>
              </a:r>
              <a:r>
                <a: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 основание</a:t>
              </a:r>
              <a:r>
                <a:rPr lang="en-US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 </a:t>
              </a:r>
              <a:r>
                <a: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треугольника</a:t>
              </a: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531895" y="764704"/>
            <a:ext cx="7877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ПЛОЩАДЬ ТРЕУГОЛЬНИКА РАВНА </a:t>
            </a:r>
            <a:b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ПОЛОВИНЕ ПРОИЗВЕДЕНИЯ </a:t>
            </a:r>
            <a:b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ru-RU" altLang="ru-RU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ЕГО ОСНОВАНИЯ НА ВЫСОТУ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45058" y="2276872"/>
            <a:ext cx="385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49647" y="2348880"/>
                <a:ext cx="2525563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𝐒</m:t>
                      </m:r>
                      <m:r>
                        <a:rPr lang="en-US" sz="2800" b="1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𝑨𝑩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𝑪𝑯</m:t>
                      </m:r>
                    </m:oMath>
                  </m:oMathPara>
                </a14:m>
                <a:endParaRPr lang="ru-RU" sz="2800" b="1" dirty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647" y="2348880"/>
                <a:ext cx="2525563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176836" y="47564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19967" y="378909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252E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ru-RU" sz="2800" b="1" i="1" dirty="0">
              <a:solidFill>
                <a:srgbClr val="252EE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076056" y="3483630"/>
                <a:ext cx="1927644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𝐒</m:t>
                      </m:r>
                      <m:r>
                        <a:rPr lang="en-US" sz="2800" b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𝒉</m:t>
                      </m:r>
                    </m:oMath>
                  </m:oMathPara>
                </a14:m>
                <a:endParaRPr lang="ru-RU" sz="2800" b="1" dirty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483630"/>
                <a:ext cx="1927644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80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1895" y="764704"/>
            <a:ext cx="78771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solidFill>
                  <a:schemeClr val="tx2"/>
                </a:solidFill>
                <a:latin typeface="Comic Sans MS" panose="030F0702030302020204" pitchFamily="66" charset="0"/>
              </a:rPr>
              <a:t>Площадь прямоугольного треугольника равна половине произведения его катетов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62409" y="2083687"/>
                <a:ext cx="2537983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𝐒</m:t>
                      </m:r>
                      <m:r>
                        <a:rPr lang="en-US" sz="2800" b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𝑪𝑩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𝑪𝑨</m:t>
                      </m:r>
                    </m:oMath>
                  </m:oMathPara>
                </a14:m>
                <a:endParaRPr lang="ru-RU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409" y="2083687"/>
                <a:ext cx="2537983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52143" y="3023937"/>
                <a:ext cx="2213555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𝐒</m:t>
                      </m:r>
                      <m:r>
                        <a:rPr lang="en-US" sz="3200" b="1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32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3200" b="1" dirty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143" y="3023937"/>
                <a:ext cx="2213555" cy="10143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ый треугольник 6"/>
          <p:cNvSpPr/>
          <p:nvPr/>
        </p:nvSpPr>
        <p:spPr>
          <a:xfrm>
            <a:off x="4120501" y="2802853"/>
            <a:ext cx="3683595" cy="2294964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4120501" y="4913151"/>
            <a:ext cx="148210" cy="159354"/>
            <a:chOff x="6516216" y="5301208"/>
            <a:chExt cx="148210" cy="15935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6516216" y="5301208"/>
              <a:ext cx="14821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>
              <a:off x="6590321" y="5386457"/>
              <a:ext cx="14821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562409" y="5222680"/>
            <a:ext cx="377743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39925" y="3600434"/>
            <a:ext cx="392015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1907704" y="5222680"/>
            <a:ext cx="3250892" cy="564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1907704" y="4088825"/>
            <a:ext cx="2124236" cy="1523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3418" y="5787236"/>
            <a:ext cx="3402514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Comic Sans MS" panose="030F0702030302020204" pitchFamily="66" charset="0"/>
              </a:rPr>
              <a:t>катеты</a:t>
            </a:r>
            <a:r>
              <a:rPr lang="en-US" sz="3200" dirty="0" smtClean="0">
                <a:latin typeface="Comic Sans MS" panose="030F0702030302020204" pitchFamily="66" charset="0"/>
              </a:rPr>
              <a:t> CA</a:t>
            </a:r>
            <a:r>
              <a:rPr lang="ru-RU" sz="3200" dirty="0" smtClean="0">
                <a:latin typeface="Comic Sans MS" panose="030F0702030302020204" pitchFamily="66" charset="0"/>
              </a:rPr>
              <a:t> и </a:t>
            </a:r>
            <a:r>
              <a:rPr lang="en-US" sz="3200" dirty="0" smtClean="0">
                <a:latin typeface="Comic Sans MS" panose="030F0702030302020204" pitchFamily="66" charset="0"/>
              </a:rPr>
              <a:t> CB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cxnSp>
        <p:nvCxnSpPr>
          <p:cNvPr id="29" name="Прямая соединительная линия 28"/>
          <p:cNvCxnSpPr>
            <a:stCxn id="7" idx="2"/>
            <a:endCxn id="7" idx="4"/>
          </p:cNvCxnSpPr>
          <p:nvPr/>
        </p:nvCxnSpPr>
        <p:spPr>
          <a:xfrm>
            <a:off x="4120501" y="5097817"/>
            <a:ext cx="368359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7" idx="0"/>
            <a:endCxn id="7" idx="2"/>
          </p:cNvCxnSpPr>
          <p:nvPr/>
        </p:nvCxnSpPr>
        <p:spPr>
          <a:xfrm>
            <a:off x="4120501" y="2802853"/>
            <a:ext cx="0" cy="22949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4" name="TextBox 16383"/>
          <p:cNvSpPr txBox="1"/>
          <p:nvPr/>
        </p:nvSpPr>
        <p:spPr>
          <a:xfrm>
            <a:off x="3797615" y="2244756"/>
            <a:ext cx="58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04096" y="5150657"/>
            <a:ext cx="493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96022" y="4871666"/>
            <a:ext cx="48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41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61299" y="2768116"/>
            <a:ext cx="7065178" cy="3685731"/>
            <a:chOff x="-491332" y="1047341"/>
            <a:chExt cx="7065178" cy="3685731"/>
          </a:xfrm>
        </p:grpSpPr>
        <p:sp>
          <p:nvSpPr>
            <p:cNvPr id="66585" name="AutoShape 25"/>
            <p:cNvSpPr>
              <a:spLocks noChangeArrowheads="1"/>
            </p:cNvSpPr>
            <p:nvPr/>
          </p:nvSpPr>
          <p:spPr bwMode="auto">
            <a:xfrm>
              <a:off x="2117892" y="1597256"/>
              <a:ext cx="3797300" cy="1763712"/>
            </a:xfrm>
            <a:prstGeom prst="triangle">
              <a:avLst>
                <a:gd name="adj" fmla="val 32481"/>
              </a:avLst>
            </a:prstGeom>
            <a:noFill/>
            <a:ln w="476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3114614" y="1047341"/>
              <a:ext cx="503237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 dirty="0"/>
                <a:t>C</a:t>
              </a:r>
              <a:endParaRPr lang="ru-RU" altLang="ru-RU" sz="2200" dirty="0"/>
            </a:p>
          </p:txBody>
        </p:sp>
        <p:sp>
          <p:nvSpPr>
            <p:cNvPr id="2" name="TextBox 14"/>
            <p:cNvSpPr txBox="1">
              <a:spLocks noChangeArrowheads="1"/>
            </p:cNvSpPr>
            <p:nvPr/>
          </p:nvSpPr>
          <p:spPr bwMode="auto">
            <a:xfrm>
              <a:off x="1673462" y="3498056"/>
              <a:ext cx="503237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200" dirty="0"/>
                <a:t>А</a:t>
              </a:r>
            </a:p>
          </p:txBody>
        </p:sp>
        <p:sp>
          <p:nvSpPr>
            <p:cNvPr id="3" name="TextBox 14"/>
            <p:cNvSpPr txBox="1">
              <a:spLocks noChangeArrowheads="1"/>
            </p:cNvSpPr>
            <p:nvPr/>
          </p:nvSpPr>
          <p:spPr bwMode="auto">
            <a:xfrm>
              <a:off x="6070608" y="3284714"/>
              <a:ext cx="503238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 dirty="0"/>
                <a:t>B</a:t>
              </a:r>
              <a:endParaRPr lang="ru-RU" altLang="ru-RU" sz="2200" dirty="0"/>
            </a:p>
          </p:txBody>
        </p:sp>
        <p:sp>
          <p:nvSpPr>
            <p:cNvPr id="66574" name="Line 14"/>
            <p:cNvSpPr>
              <a:spLocks noChangeShapeType="1"/>
            </p:cNvSpPr>
            <p:nvPr/>
          </p:nvSpPr>
          <p:spPr bwMode="auto">
            <a:xfrm flipH="1" flipV="1">
              <a:off x="3794292" y="3375025"/>
              <a:ext cx="444500" cy="673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 flipV="1">
              <a:off x="2070480" y="3368393"/>
              <a:ext cx="3881137" cy="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9" name="Line 19"/>
            <p:cNvSpPr>
              <a:spLocks noChangeShapeType="1"/>
            </p:cNvSpPr>
            <p:nvPr/>
          </p:nvSpPr>
          <p:spPr bwMode="auto">
            <a:xfrm>
              <a:off x="1777968" y="2124667"/>
              <a:ext cx="585025" cy="5916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-491332" y="1648115"/>
              <a:ext cx="285432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AC</a:t>
              </a:r>
              <a:r>
                <a:rPr lang="ru-RU" sz="2400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 – сторона треугольника</a:t>
              </a:r>
              <a:endParaRPr lang="ru-RU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6" name="TextBox 69"/>
            <p:cNvSpPr txBox="1">
              <a:spLocks noChangeArrowheads="1"/>
            </p:cNvSpPr>
            <p:nvPr/>
          </p:nvSpPr>
          <p:spPr bwMode="auto">
            <a:xfrm>
              <a:off x="2123258" y="3902075"/>
              <a:ext cx="285432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AB –</a:t>
              </a:r>
              <a:r>
                <a:rPr lang="ru-RU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 </a:t>
              </a:r>
              <a:r>
                <a:rPr lang="ru-RU" sz="2400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сторона треугольника</a:t>
              </a:r>
              <a:endParaRPr lang="ru-RU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531895" y="764704"/>
            <a:ext cx="78771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solidFill>
                  <a:schemeClr val="tx2"/>
                </a:solidFill>
                <a:latin typeface="Comic Sans MS" panose="030F0702030302020204" pitchFamily="66" charset="0"/>
              </a:rPr>
              <a:t>ПЛОЩАДЬ ТРЕУГОЛЬНИКА РАВНА </a:t>
            </a:r>
            <a:br>
              <a:rPr lang="ru-RU" altLang="ru-RU" sz="2000" dirty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ru-RU" altLang="ru-RU" sz="2000" dirty="0">
                <a:solidFill>
                  <a:schemeClr val="tx2"/>
                </a:solidFill>
                <a:latin typeface="Comic Sans MS" panose="030F0702030302020204" pitchFamily="66" charset="0"/>
              </a:rPr>
              <a:t>ПОЛОВИНЕ ПРОИЗВЕДЕНИЯ </a:t>
            </a:r>
            <a:br>
              <a:rPr lang="ru-RU" altLang="ru-RU" sz="2000" dirty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ru-RU" altLang="ru-RU" sz="2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ДВУХ СТОРОН НА СИНУС УГЛА МЕЖДУ НИМИ</a:t>
            </a:r>
            <a:endParaRPr lang="ru-RU" altLang="ru-RU" sz="20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45058" y="2276872"/>
            <a:ext cx="385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51024" y="2296190"/>
                <a:ext cx="3590791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𝐒</m:t>
                      </m:r>
                      <m:r>
                        <a:rPr lang="en-US" sz="2800" b="1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𝑨𝑪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2800" b="1" dirty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024" y="2296190"/>
                <a:ext cx="3590791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>
            <a:stCxn id="66585" idx="2"/>
            <a:endCxn id="66585" idx="0"/>
          </p:cNvCxnSpPr>
          <p:nvPr/>
        </p:nvCxnSpPr>
        <p:spPr>
          <a:xfrm flipV="1">
            <a:off x="2970523" y="3318031"/>
            <a:ext cx="1233401" cy="17637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2975889" y="4830244"/>
            <a:ext cx="336705" cy="501409"/>
          </a:xfrm>
          <a:prstGeom prst="arc">
            <a:avLst>
              <a:gd name="adj1" fmla="val 16200000"/>
              <a:gd name="adj2" fmla="val 2155250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162425" y="29932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32983" y="4636157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983" y="4636157"/>
                <a:ext cx="40427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580112" y="3337877"/>
                <a:ext cx="3029739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𝐒</m:t>
                      </m:r>
                      <m:r>
                        <a:rPr lang="en-US" sz="2800" b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2800" b="1" dirty="0">
                  <a:solidFill>
                    <a:schemeClr val="bg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337877"/>
                <a:ext cx="3029739" cy="898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228620" y="3749175"/>
            <a:ext cx="938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77696" y="5095800"/>
            <a:ext cx="938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1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980728"/>
            <a:ext cx="6444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dirty="0">
                <a:solidFill>
                  <a:srgbClr val="3E3D2D"/>
                </a:solidFill>
                <a:latin typeface="Comic Sans MS" panose="030F0702030302020204" pitchFamily="66" charset="0"/>
              </a:rPr>
              <a:t>ПЛОЩАДЬ </a:t>
            </a:r>
            <a:r>
              <a:rPr lang="ru-RU" altLang="ru-RU" sz="2000" dirty="0" smtClean="0">
                <a:solidFill>
                  <a:srgbClr val="3E3D2D"/>
                </a:solidFill>
                <a:latin typeface="Comic Sans MS" panose="030F0702030302020204" pitchFamily="66" charset="0"/>
              </a:rPr>
              <a:t>ТРЕУГОЛЬНИКА, по формуле Герона </a:t>
            </a: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707620" y="1861025"/>
            <a:ext cx="4494288" cy="2850541"/>
            <a:chOff x="2411760" y="1667871"/>
            <a:chExt cx="4494288" cy="2850541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2771800" y="2060848"/>
              <a:ext cx="1578491" cy="179141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H="1" flipV="1">
              <a:off x="2771801" y="3833012"/>
              <a:ext cx="3528391" cy="38807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4350291" y="2081801"/>
              <a:ext cx="1949901" cy="2139287"/>
            </a:xfrm>
            <a:prstGeom prst="line">
              <a:avLst/>
            </a:prstGeom>
            <a:ln w="28575">
              <a:solidFill>
                <a:srgbClr val="252EE7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292080" y="280060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252E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i="1" dirty="0">
                <a:solidFill>
                  <a:srgbClr val="252EE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03848" y="270892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29984" y="408636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11760" y="371703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62259" y="166787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59932" y="414908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010476"/>
              </p:ext>
            </p:extLst>
          </p:nvPr>
        </p:nvGraphicFramePr>
        <p:xfrm>
          <a:off x="3131840" y="1683305"/>
          <a:ext cx="5472026" cy="724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Формула" r:id="rId3" imgW="1917360" imgH="253800" progId="Equation.3">
                  <p:embed/>
                </p:oleObj>
              </mc:Choice>
              <mc:Fallback>
                <p:oleObj name="Формула" r:id="rId3" imgW="19173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1840" y="1683305"/>
                        <a:ext cx="5472026" cy="724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913876" y="2708920"/>
            <a:ext cx="3258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где </a:t>
            </a:r>
            <a:r>
              <a:rPr 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p - </a:t>
            </a:r>
            <a:r>
              <a:rPr lang="ru-RU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полупериметр</a:t>
            </a:r>
            <a:endParaRPr lang="ru-RU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112243"/>
              </p:ext>
            </p:extLst>
          </p:nvPr>
        </p:nvGraphicFramePr>
        <p:xfrm>
          <a:off x="5717637" y="3508928"/>
          <a:ext cx="1615751" cy="770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Формула" r:id="rId5" imgW="825480" imgH="393480" progId="Equation.3">
                  <p:embed/>
                </p:oleObj>
              </mc:Choice>
              <mc:Fallback>
                <p:oleObj name="Формула" r:id="rId5" imgW="825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17637" y="3508928"/>
                        <a:ext cx="1615751" cy="770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07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1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1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1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1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578</Words>
  <Application>Microsoft Office PowerPoint</Application>
  <PresentationFormat>Экран (4:3)</PresentationFormat>
  <Paragraphs>169</Paragraphs>
  <Slides>20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Тема1</vt:lpstr>
      <vt:lpstr>1_Тема1</vt:lpstr>
      <vt:lpstr>2_Тема1</vt:lpstr>
      <vt:lpstr>3_Тема1</vt:lpstr>
      <vt:lpstr>Остин</vt:lpstr>
      <vt:lpstr>Формула</vt:lpstr>
      <vt:lpstr>Нахождение площадей фигур</vt:lpstr>
      <vt:lpstr>Презентация PowerPoint</vt:lpstr>
      <vt:lpstr>Презентация PowerPoint</vt:lpstr>
      <vt:lpstr>Презентация PowerPoint</vt:lpstr>
      <vt:lpstr>Тема         Нахождение площадей фигур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        Нахождение площадей фигур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41</cp:revision>
  <dcterms:created xsi:type="dcterms:W3CDTF">2016-08-02T12:28:59Z</dcterms:created>
  <dcterms:modified xsi:type="dcterms:W3CDTF">2016-08-16T14:12:34Z</dcterms:modified>
</cp:coreProperties>
</file>