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87" r:id="rId5"/>
    <p:sldId id="257" r:id="rId6"/>
    <p:sldId id="266" r:id="rId7"/>
    <p:sldId id="277" r:id="rId8"/>
    <p:sldId id="285" r:id="rId9"/>
    <p:sldId id="288" r:id="rId10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AFD9B3D-A562-4A84-A681-CC8C364C7365}">
          <p14:sldIdLst>
            <p14:sldId id="256"/>
            <p14:sldId id="258"/>
            <p14:sldId id="260"/>
            <p14:sldId id="287"/>
            <p14:sldId id="257"/>
            <p14:sldId id="266"/>
            <p14:sldId id="277"/>
            <p14:sldId id="285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2" d="100"/>
          <a:sy n="72" d="100"/>
        </p:scale>
        <p:origin x="133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B7FA8-BD6E-4B53-98C1-357DE426604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E4686C-A957-4E54-A570-CBB1595BE435}">
      <dgm:prSet phldrT="[Текст]"/>
      <dgm:spPr/>
      <dgm:t>
        <a:bodyPr/>
        <a:lstStyle/>
        <a:p>
          <a:endParaRPr lang="ru-RU" dirty="0"/>
        </a:p>
      </dgm:t>
    </dgm:pt>
    <dgm:pt modelId="{3752AFE7-D3E4-425C-BDE9-C9DA4E416E06}" type="parTrans" cxnId="{62961393-0056-4412-9FA0-5A4375F37F07}">
      <dgm:prSet/>
      <dgm:spPr/>
      <dgm:t>
        <a:bodyPr/>
        <a:lstStyle/>
        <a:p>
          <a:endParaRPr lang="ru-RU"/>
        </a:p>
      </dgm:t>
    </dgm:pt>
    <dgm:pt modelId="{8191D51B-25EC-4D4D-BC35-28D7D5CE20F2}" type="sibTrans" cxnId="{62961393-0056-4412-9FA0-5A4375F37F07}">
      <dgm:prSet/>
      <dgm:spPr/>
      <dgm:t>
        <a:bodyPr/>
        <a:lstStyle/>
        <a:p>
          <a:endParaRPr lang="ru-RU"/>
        </a:p>
      </dgm:t>
    </dgm:pt>
    <dgm:pt modelId="{67137599-558E-49D0-915F-8D7878A4E2E8}">
      <dgm:prSet phldrT="[Текст]"/>
      <dgm:spPr/>
      <dgm:t>
        <a:bodyPr/>
        <a:lstStyle/>
        <a:p>
          <a:endParaRPr lang="ru-RU" dirty="0"/>
        </a:p>
      </dgm:t>
    </dgm:pt>
    <dgm:pt modelId="{0063D912-BF75-4A18-A4C1-73537891668D}" type="sibTrans" cxnId="{B255301B-C844-4D08-B67E-D6DB770AA971}">
      <dgm:prSet/>
      <dgm:spPr/>
      <dgm:t>
        <a:bodyPr/>
        <a:lstStyle/>
        <a:p>
          <a:endParaRPr lang="ru-RU"/>
        </a:p>
      </dgm:t>
    </dgm:pt>
    <dgm:pt modelId="{B3133256-2C0B-4F51-B7E1-1251A02F5101}" type="parTrans" cxnId="{B255301B-C844-4D08-B67E-D6DB770AA971}">
      <dgm:prSet/>
      <dgm:spPr/>
      <dgm:t>
        <a:bodyPr/>
        <a:lstStyle/>
        <a:p>
          <a:endParaRPr lang="ru-RU"/>
        </a:p>
      </dgm:t>
    </dgm:pt>
    <dgm:pt modelId="{C88DE6BE-60C5-4A8E-9770-BFF1BAA831F4}">
      <dgm:prSet phldrT="[Текст]"/>
      <dgm:spPr/>
      <dgm:t>
        <a:bodyPr/>
        <a:lstStyle/>
        <a:p>
          <a:endParaRPr lang="ru-RU" dirty="0"/>
        </a:p>
      </dgm:t>
    </dgm:pt>
    <dgm:pt modelId="{954618FD-0934-4BD0-B5BB-4641AD8F9839}" type="sibTrans" cxnId="{0187399B-F224-4971-A71D-6A049441F0FD}">
      <dgm:prSet/>
      <dgm:spPr/>
      <dgm:t>
        <a:bodyPr/>
        <a:lstStyle/>
        <a:p>
          <a:endParaRPr lang="ru-RU"/>
        </a:p>
      </dgm:t>
    </dgm:pt>
    <dgm:pt modelId="{586F65B3-BBBF-4CA5-B14A-7A92A04535FB}" type="parTrans" cxnId="{0187399B-F224-4971-A71D-6A049441F0FD}">
      <dgm:prSet/>
      <dgm:spPr/>
      <dgm:t>
        <a:bodyPr/>
        <a:lstStyle/>
        <a:p>
          <a:endParaRPr lang="ru-RU"/>
        </a:p>
      </dgm:t>
    </dgm:pt>
    <dgm:pt modelId="{F17B1FFA-8F58-49CD-BB3A-8677D12539E0}" type="pres">
      <dgm:prSet presAssocID="{DA7B7FA8-BD6E-4B53-98C1-357DE4266045}" presName="linear" presStyleCnt="0">
        <dgm:presLayoutVars>
          <dgm:dir/>
          <dgm:resizeHandles val="exact"/>
        </dgm:presLayoutVars>
      </dgm:prSet>
      <dgm:spPr/>
    </dgm:pt>
    <dgm:pt modelId="{3AABD282-7009-4AAE-A188-46493E70F7D3}" type="pres">
      <dgm:prSet presAssocID="{3DE4686C-A957-4E54-A570-CBB1595BE435}" presName="comp" presStyleCnt="0"/>
      <dgm:spPr/>
    </dgm:pt>
    <dgm:pt modelId="{5DE9E0E3-5224-4C67-AEA1-E3A5A1A307FB}" type="pres">
      <dgm:prSet presAssocID="{3DE4686C-A957-4E54-A570-CBB1595BE435}" presName="box" presStyleLbl="node1" presStyleIdx="0" presStyleCnt="3"/>
      <dgm:spPr/>
    </dgm:pt>
    <dgm:pt modelId="{AE3831CC-DAB5-4877-95D1-3BA4C5498BC5}" type="pres">
      <dgm:prSet presAssocID="{3DE4686C-A957-4E54-A570-CBB1595BE435}" presName="img" presStyleLbl="fgImgPlace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7D176A95-7018-426A-AB02-CAB7CB0B631C}" type="pres">
      <dgm:prSet presAssocID="{3DE4686C-A957-4E54-A570-CBB1595BE435}" presName="text" presStyleLbl="node1" presStyleIdx="0" presStyleCnt="3">
        <dgm:presLayoutVars>
          <dgm:bulletEnabled val="1"/>
        </dgm:presLayoutVars>
      </dgm:prSet>
      <dgm:spPr/>
    </dgm:pt>
    <dgm:pt modelId="{B7DB99D7-A821-474A-97A9-8E70ED55D353}" type="pres">
      <dgm:prSet presAssocID="{8191D51B-25EC-4D4D-BC35-28D7D5CE20F2}" presName="spacer" presStyleCnt="0"/>
      <dgm:spPr/>
    </dgm:pt>
    <dgm:pt modelId="{60769EB8-508B-48C0-A1D4-A85A16BD59D3}" type="pres">
      <dgm:prSet presAssocID="{67137599-558E-49D0-915F-8D7878A4E2E8}" presName="comp" presStyleCnt="0"/>
      <dgm:spPr/>
    </dgm:pt>
    <dgm:pt modelId="{7E703EAE-B75F-4A46-B221-90AC23754D38}" type="pres">
      <dgm:prSet presAssocID="{67137599-558E-49D0-915F-8D7878A4E2E8}" presName="box" presStyleLbl="node1" presStyleIdx="1" presStyleCnt="3"/>
      <dgm:spPr/>
    </dgm:pt>
    <dgm:pt modelId="{53FBF27C-B80E-4BD5-A409-297C99AA1368}" type="pres">
      <dgm:prSet presAssocID="{67137599-558E-49D0-915F-8D7878A4E2E8}" presName="img" presStyleLbl="fgImgPlace1" presStyleIdx="1" presStyleCnt="3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F880BEF7-4975-4DD8-9221-E75BC0EC3B62}" type="pres">
      <dgm:prSet presAssocID="{67137599-558E-49D0-915F-8D7878A4E2E8}" presName="text" presStyleLbl="node1" presStyleIdx="1" presStyleCnt="3">
        <dgm:presLayoutVars>
          <dgm:bulletEnabled val="1"/>
        </dgm:presLayoutVars>
      </dgm:prSet>
      <dgm:spPr/>
    </dgm:pt>
    <dgm:pt modelId="{D0CE3038-1ED3-4097-B338-22DA0075C816}" type="pres">
      <dgm:prSet presAssocID="{0063D912-BF75-4A18-A4C1-73537891668D}" presName="spacer" presStyleCnt="0"/>
      <dgm:spPr/>
    </dgm:pt>
    <dgm:pt modelId="{85D20B0C-9866-473A-9120-AC11FC6C1D59}" type="pres">
      <dgm:prSet presAssocID="{C88DE6BE-60C5-4A8E-9770-BFF1BAA831F4}" presName="comp" presStyleCnt="0"/>
      <dgm:spPr/>
    </dgm:pt>
    <dgm:pt modelId="{FD65C280-5B9A-4EF4-B4A2-F29138972C51}" type="pres">
      <dgm:prSet presAssocID="{C88DE6BE-60C5-4A8E-9770-BFF1BAA831F4}" presName="box" presStyleLbl="node1" presStyleIdx="2" presStyleCnt="3"/>
      <dgm:spPr/>
    </dgm:pt>
    <dgm:pt modelId="{0BD6EDC3-BA75-40A7-82F7-3C6EAF7FD9FB}" type="pres">
      <dgm:prSet presAssocID="{C88DE6BE-60C5-4A8E-9770-BFF1BAA831F4}" presName="img" presStyleLbl="fgImgPlace1" presStyleIdx="2" presStyleCnt="3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058A6295-C739-429A-815B-D855CE425E32}" type="pres">
      <dgm:prSet presAssocID="{C88DE6BE-60C5-4A8E-9770-BFF1BAA831F4}" presName="text" presStyleLbl="node1" presStyleIdx="2" presStyleCnt="3">
        <dgm:presLayoutVars>
          <dgm:bulletEnabled val="1"/>
        </dgm:presLayoutVars>
      </dgm:prSet>
      <dgm:spPr/>
    </dgm:pt>
  </dgm:ptLst>
  <dgm:cxnLst>
    <dgm:cxn modelId="{1948480C-EA48-4CED-8DBC-6B473AB3D9DB}" type="presOf" srcId="{3DE4686C-A957-4E54-A570-CBB1595BE435}" destId="{7D176A95-7018-426A-AB02-CAB7CB0B631C}" srcOrd="1" destOrd="0" presId="urn:microsoft.com/office/officeart/2005/8/layout/vList4"/>
    <dgm:cxn modelId="{B255301B-C844-4D08-B67E-D6DB770AA971}" srcId="{DA7B7FA8-BD6E-4B53-98C1-357DE4266045}" destId="{67137599-558E-49D0-915F-8D7878A4E2E8}" srcOrd="1" destOrd="0" parTransId="{B3133256-2C0B-4F51-B7E1-1251A02F5101}" sibTransId="{0063D912-BF75-4A18-A4C1-73537891668D}"/>
    <dgm:cxn modelId="{BDE17754-EB1D-4368-9A85-1A4CF6A8AEB0}" type="presOf" srcId="{67137599-558E-49D0-915F-8D7878A4E2E8}" destId="{F880BEF7-4975-4DD8-9221-E75BC0EC3B62}" srcOrd="1" destOrd="0" presId="urn:microsoft.com/office/officeart/2005/8/layout/vList4"/>
    <dgm:cxn modelId="{62961393-0056-4412-9FA0-5A4375F37F07}" srcId="{DA7B7FA8-BD6E-4B53-98C1-357DE4266045}" destId="{3DE4686C-A957-4E54-A570-CBB1595BE435}" srcOrd="0" destOrd="0" parTransId="{3752AFE7-D3E4-425C-BDE9-C9DA4E416E06}" sibTransId="{8191D51B-25EC-4D4D-BC35-28D7D5CE20F2}"/>
    <dgm:cxn modelId="{0187399B-F224-4971-A71D-6A049441F0FD}" srcId="{DA7B7FA8-BD6E-4B53-98C1-357DE4266045}" destId="{C88DE6BE-60C5-4A8E-9770-BFF1BAA831F4}" srcOrd="2" destOrd="0" parTransId="{586F65B3-BBBF-4CA5-B14A-7A92A04535FB}" sibTransId="{954618FD-0934-4BD0-B5BB-4641AD8F9839}"/>
    <dgm:cxn modelId="{F8F2FAA0-FB80-4FE0-B058-405C4F349359}" type="presOf" srcId="{C88DE6BE-60C5-4A8E-9770-BFF1BAA831F4}" destId="{058A6295-C739-429A-815B-D855CE425E32}" srcOrd="1" destOrd="0" presId="urn:microsoft.com/office/officeart/2005/8/layout/vList4"/>
    <dgm:cxn modelId="{EA6D6EC2-0F17-4170-A8F9-0CEFF9E0058B}" type="presOf" srcId="{3DE4686C-A957-4E54-A570-CBB1595BE435}" destId="{5DE9E0E3-5224-4C67-AEA1-E3A5A1A307FB}" srcOrd="0" destOrd="0" presId="urn:microsoft.com/office/officeart/2005/8/layout/vList4"/>
    <dgm:cxn modelId="{CCEF76CD-05B9-4D47-B660-BE9A316A6B54}" type="presOf" srcId="{67137599-558E-49D0-915F-8D7878A4E2E8}" destId="{7E703EAE-B75F-4A46-B221-90AC23754D38}" srcOrd="0" destOrd="0" presId="urn:microsoft.com/office/officeart/2005/8/layout/vList4"/>
    <dgm:cxn modelId="{5BDA25E8-0E05-4C60-AB09-765907528BE4}" type="presOf" srcId="{C88DE6BE-60C5-4A8E-9770-BFF1BAA831F4}" destId="{FD65C280-5B9A-4EF4-B4A2-F29138972C51}" srcOrd="0" destOrd="0" presId="urn:microsoft.com/office/officeart/2005/8/layout/vList4"/>
    <dgm:cxn modelId="{5E2281FD-8D2E-484E-90FA-1C3E4DF7C404}" type="presOf" srcId="{DA7B7FA8-BD6E-4B53-98C1-357DE4266045}" destId="{F17B1FFA-8F58-49CD-BB3A-8677D12539E0}" srcOrd="0" destOrd="0" presId="urn:microsoft.com/office/officeart/2005/8/layout/vList4"/>
    <dgm:cxn modelId="{8AEF291D-DF7A-4E50-AD8A-507D482B85CF}" type="presParOf" srcId="{F17B1FFA-8F58-49CD-BB3A-8677D12539E0}" destId="{3AABD282-7009-4AAE-A188-46493E70F7D3}" srcOrd="0" destOrd="0" presId="urn:microsoft.com/office/officeart/2005/8/layout/vList4"/>
    <dgm:cxn modelId="{F914737C-8B92-4AB8-ACF8-3E2BCC92C584}" type="presParOf" srcId="{3AABD282-7009-4AAE-A188-46493E70F7D3}" destId="{5DE9E0E3-5224-4C67-AEA1-E3A5A1A307FB}" srcOrd="0" destOrd="0" presId="urn:microsoft.com/office/officeart/2005/8/layout/vList4"/>
    <dgm:cxn modelId="{5EF098B6-7ECC-4A6C-8E4A-0F398B66AAFA}" type="presParOf" srcId="{3AABD282-7009-4AAE-A188-46493E70F7D3}" destId="{AE3831CC-DAB5-4877-95D1-3BA4C5498BC5}" srcOrd="1" destOrd="0" presId="urn:microsoft.com/office/officeart/2005/8/layout/vList4"/>
    <dgm:cxn modelId="{8AC399A6-EA54-4901-BB33-236C453DF753}" type="presParOf" srcId="{3AABD282-7009-4AAE-A188-46493E70F7D3}" destId="{7D176A95-7018-426A-AB02-CAB7CB0B631C}" srcOrd="2" destOrd="0" presId="urn:microsoft.com/office/officeart/2005/8/layout/vList4"/>
    <dgm:cxn modelId="{EA029096-5E0B-4EB1-AE50-2F603469F239}" type="presParOf" srcId="{F17B1FFA-8F58-49CD-BB3A-8677D12539E0}" destId="{B7DB99D7-A821-474A-97A9-8E70ED55D353}" srcOrd="1" destOrd="0" presId="urn:microsoft.com/office/officeart/2005/8/layout/vList4"/>
    <dgm:cxn modelId="{982C0376-7431-4338-B086-37D72C9B5379}" type="presParOf" srcId="{F17B1FFA-8F58-49CD-BB3A-8677D12539E0}" destId="{60769EB8-508B-48C0-A1D4-A85A16BD59D3}" srcOrd="2" destOrd="0" presId="urn:microsoft.com/office/officeart/2005/8/layout/vList4"/>
    <dgm:cxn modelId="{80D69E8B-3331-445D-8F15-8DA8B90574C9}" type="presParOf" srcId="{60769EB8-508B-48C0-A1D4-A85A16BD59D3}" destId="{7E703EAE-B75F-4A46-B221-90AC23754D38}" srcOrd="0" destOrd="0" presId="urn:microsoft.com/office/officeart/2005/8/layout/vList4"/>
    <dgm:cxn modelId="{08A9C174-50E6-462D-A4F3-12DC152CD247}" type="presParOf" srcId="{60769EB8-508B-48C0-A1D4-A85A16BD59D3}" destId="{53FBF27C-B80E-4BD5-A409-297C99AA1368}" srcOrd="1" destOrd="0" presId="urn:microsoft.com/office/officeart/2005/8/layout/vList4"/>
    <dgm:cxn modelId="{B658E256-01DD-4512-83AF-64B213512E39}" type="presParOf" srcId="{60769EB8-508B-48C0-A1D4-A85A16BD59D3}" destId="{F880BEF7-4975-4DD8-9221-E75BC0EC3B62}" srcOrd="2" destOrd="0" presId="urn:microsoft.com/office/officeart/2005/8/layout/vList4"/>
    <dgm:cxn modelId="{FFC67934-0D44-46DA-AE19-7DC11AD71D3E}" type="presParOf" srcId="{F17B1FFA-8F58-49CD-BB3A-8677D12539E0}" destId="{D0CE3038-1ED3-4097-B338-22DA0075C816}" srcOrd="3" destOrd="0" presId="urn:microsoft.com/office/officeart/2005/8/layout/vList4"/>
    <dgm:cxn modelId="{E92EA8DF-C539-4ED9-8541-9160B1A869F8}" type="presParOf" srcId="{F17B1FFA-8F58-49CD-BB3A-8677D12539E0}" destId="{85D20B0C-9866-473A-9120-AC11FC6C1D59}" srcOrd="4" destOrd="0" presId="urn:microsoft.com/office/officeart/2005/8/layout/vList4"/>
    <dgm:cxn modelId="{D7D5FD4B-E83F-4DDA-A08F-478376779F69}" type="presParOf" srcId="{85D20B0C-9866-473A-9120-AC11FC6C1D59}" destId="{FD65C280-5B9A-4EF4-B4A2-F29138972C51}" srcOrd="0" destOrd="0" presId="urn:microsoft.com/office/officeart/2005/8/layout/vList4"/>
    <dgm:cxn modelId="{831ACD52-0175-4E61-A342-27C522B15A92}" type="presParOf" srcId="{85D20B0C-9866-473A-9120-AC11FC6C1D59}" destId="{0BD6EDC3-BA75-40A7-82F7-3C6EAF7FD9FB}" srcOrd="1" destOrd="0" presId="urn:microsoft.com/office/officeart/2005/8/layout/vList4"/>
    <dgm:cxn modelId="{1E572E72-B234-452E-A790-1629BE4551C7}" type="presParOf" srcId="{85D20B0C-9866-473A-9120-AC11FC6C1D59}" destId="{058A6295-C739-429A-815B-D855CE425E3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9E0E3-5224-4C67-AEA1-E3A5A1A307FB}">
      <dsp:nvSpPr>
        <dsp:cNvPr id="0" name=""/>
        <dsp:cNvSpPr/>
      </dsp:nvSpPr>
      <dsp:spPr>
        <a:xfrm>
          <a:off x="0" y="0"/>
          <a:ext cx="7143800" cy="98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500" kern="1200" dirty="0"/>
        </a:p>
      </dsp:txBody>
      <dsp:txXfrm>
        <a:off x="1526987" y="0"/>
        <a:ext cx="5616812" cy="982272"/>
      </dsp:txXfrm>
    </dsp:sp>
    <dsp:sp modelId="{AE3831CC-DAB5-4877-95D1-3BA4C5498BC5}">
      <dsp:nvSpPr>
        <dsp:cNvPr id="0" name=""/>
        <dsp:cNvSpPr/>
      </dsp:nvSpPr>
      <dsp:spPr>
        <a:xfrm>
          <a:off x="98227" y="98227"/>
          <a:ext cx="1428760" cy="7858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03EAE-B75F-4A46-B221-90AC23754D38}">
      <dsp:nvSpPr>
        <dsp:cNvPr id="0" name=""/>
        <dsp:cNvSpPr/>
      </dsp:nvSpPr>
      <dsp:spPr>
        <a:xfrm>
          <a:off x="0" y="1080499"/>
          <a:ext cx="7143800" cy="98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500" kern="1200" dirty="0"/>
        </a:p>
      </dsp:txBody>
      <dsp:txXfrm>
        <a:off x="1526987" y="1080499"/>
        <a:ext cx="5616812" cy="982272"/>
      </dsp:txXfrm>
    </dsp:sp>
    <dsp:sp modelId="{53FBF27C-B80E-4BD5-A409-297C99AA1368}">
      <dsp:nvSpPr>
        <dsp:cNvPr id="0" name=""/>
        <dsp:cNvSpPr/>
      </dsp:nvSpPr>
      <dsp:spPr>
        <a:xfrm>
          <a:off x="98227" y="1178726"/>
          <a:ext cx="1428760" cy="7858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5C280-5B9A-4EF4-B4A2-F29138972C51}">
      <dsp:nvSpPr>
        <dsp:cNvPr id="0" name=""/>
        <dsp:cNvSpPr/>
      </dsp:nvSpPr>
      <dsp:spPr>
        <a:xfrm>
          <a:off x="0" y="2160999"/>
          <a:ext cx="7143800" cy="982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500" kern="1200" dirty="0"/>
        </a:p>
      </dsp:txBody>
      <dsp:txXfrm>
        <a:off x="1526987" y="2160999"/>
        <a:ext cx="5616812" cy="982272"/>
      </dsp:txXfrm>
    </dsp:sp>
    <dsp:sp modelId="{0BD6EDC3-BA75-40A7-82F7-3C6EAF7FD9FB}">
      <dsp:nvSpPr>
        <dsp:cNvPr id="0" name=""/>
        <dsp:cNvSpPr/>
      </dsp:nvSpPr>
      <dsp:spPr>
        <a:xfrm>
          <a:off x="98227" y="2259226"/>
          <a:ext cx="1428760" cy="7858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7584-0198-4237-AF06-CF18F2EFD0D9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08F3E-71A9-4934-AB5E-64715E0C48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2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9FFDD-9B5F-40C4-9827-15A3BABB5DE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0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7C6735-C609-4EA3-B596-AF9BCC2CF05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93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3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6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7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1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2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8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5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54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0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0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9012-A193-4AFD-B091-2BB0FD5CD394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A4885-F7BF-4287-BDFF-0E06B4D871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34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lycmgn.ru/novosti/litsej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hyperlink" Target="http://www.lycmgn.ru/novosti/litsej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cmgn.ru/novosti/litsej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lycmgn.ru/novosti/litsej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4238364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911" y="44624"/>
            <a:ext cx="4011176" cy="12923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681192" y="2780928"/>
            <a:ext cx="1728192" cy="1728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9607" y="1308961"/>
            <a:ext cx="2016224" cy="11892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32920" y="404664"/>
            <a:ext cx="5472608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14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ПЕДАГОГИЧЕСКИЙ ПРОЕКТ - ИННОВАЦИОННАЯ ДОПОЛНИТЕЛЬНАЯ ОБЩЕОБРАЗОВАТЕЛЬНАЯ ПРОГРАММА (НАЧАЛЬНАЯ СТАДИЯ РЕАЛИЗАЦИИ)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8544" y="3106415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ПРОЕКТ </a:t>
            </a:r>
          </a:p>
          <a:p>
            <a:r>
              <a:rPr lang="ru-RU" sz="36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«ИНЖЕНЕРНАЯ ШКОЛА»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568" y="435555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АВТОРСКИЙ  КОЛЛЕКТИВ :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859" y="4707391"/>
            <a:ext cx="23981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ТРУФАНОВ </a:t>
            </a:r>
          </a:p>
          <a:p>
            <a:r>
              <a:rPr lang="ru-RU" sz="12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ПЕТР АЛЕКСАНДРОВИЧ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К.П.Н., УЧИТЕЛЬ ТЕХНОЛОГИИ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 ИЗОБРАЗИТЕЛЬНОГО ИСКУССТВА 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МАОУ «АКАДЕМИЧЕСКИЙ ЛИЦЕЙ»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Г. МАГНИТОГОРСКА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7217" y="6309320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781350" y="6453336"/>
            <a:ext cx="852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entury Gothic" panose="020B0502020202020204" pitchFamily="34" charset="0"/>
              </a:rPr>
              <a:t>2018 год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0974" y="4707390"/>
            <a:ext cx="23981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ЛИТВИН</a:t>
            </a:r>
          </a:p>
          <a:p>
            <a:r>
              <a:rPr lang="ru-RU" sz="12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АНДРЕЙ ВЯЧЕСЛАВОВИЧ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УЧИТЕЛЬ ИНФОРМАТИКИ ВЫСШЕЙ КАТЕГОРИИ, ЗАВЕДУЮЩИЙ КАФЕДРОЙ ИНФОРМАТИКИ И ИКТ МАОУ «АКАДЕМИЧЕСКИЙ ЛИЦЕЙ» Г. МАГНИТОГОРСКА,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0627" y="4707392"/>
            <a:ext cx="3024336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4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НОРЕЦ</a:t>
            </a:r>
          </a:p>
          <a:p>
            <a:r>
              <a:rPr lang="ru-RU" sz="12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АЛЕКСАНДР ИВАНОВИЧ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К.П.Н., ДОЦЕНТ КАФЕДРЫ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ХУДОЖЕСТВЕННОЙ ОБРАБОТКИ МАТЕРИАЛОВ  ИНСТИТУТА СТРОИТЕЛЬСТВА АРХИТЕКТУРЫ И ИСКУССТВА, МГТУ ИМ. Г.И.НОСОВА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93674" y="4707390"/>
            <a:ext cx="2360712" cy="9848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400" b="1" dirty="0">
                <a:ln w="50800"/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ТОРШИНА </a:t>
            </a:r>
          </a:p>
          <a:p>
            <a:r>
              <a:rPr lang="ru-RU" sz="1400" b="1" dirty="0">
                <a:ln w="50800"/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ЮЛИЯ ПАВЛОВНА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УЧИТЕЛЬ ФИЗИКИ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МАОУ «АКАДЕМИЧЕСКИЙ ЛИЦЕЙ»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Г. МАГНИТОГОРСКА.</a:t>
            </a:r>
          </a:p>
        </p:txBody>
      </p:sp>
    </p:spTree>
    <p:extLst>
      <p:ext uri="{BB962C8B-B14F-4D97-AF65-F5344CB8AC3E}">
        <p14:creationId xmlns:p14="http://schemas.microsoft.com/office/powerpoint/2010/main" val="344440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ятиугольник 11"/>
          <p:cNvSpPr/>
          <p:nvPr/>
        </p:nvSpPr>
        <p:spPr>
          <a:xfrm>
            <a:off x="0" y="5040296"/>
            <a:ext cx="9832413" cy="1674852"/>
          </a:xfrm>
          <a:prstGeom prst="homePlate">
            <a:avLst>
              <a:gd name="adj" fmla="val 3501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 flipH="1">
            <a:off x="0" y="1428736"/>
            <a:ext cx="9832413" cy="3303248"/>
          </a:xfrm>
          <a:prstGeom prst="homePlate">
            <a:avLst>
              <a:gd name="adj" fmla="val 3501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906000" cy="1074367"/>
          </a:xfrm>
          <a:prstGeom prst="rect">
            <a:avLst/>
          </a:prstGeom>
          <a:solidFill>
            <a:schemeClr val="accent1">
              <a:lumMod val="20000"/>
              <a:lumOff val="8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808984" y="330210"/>
            <a:ext cx="488099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12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ПЕДАГОГИЧЕСКИЙ ПРОЕКТ - ИННОВАЦИОННАЯ ДОПОЛНИТЕЛЬНАЯ ОБЩЕОБРАЗОВАТЕЛЬНАЯ ПРОГРАММА (НАЧАЛЬНАЯ СТАДИЯ РЕАЛИЗАЦИИ)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7343" y="207099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ПРОЕКТ </a:t>
            </a:r>
          </a:p>
          <a:p>
            <a:r>
              <a:rPr lang="ru-RU" sz="2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«ИНЖЕНЕРНАЯ ШКОЛА»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6911" y="1019635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25208" y="9012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hlinkClick r:id="rId2"/>
              </a:rPr>
              <a:t>http://www.lycmgn.ru/novosti/litsej</a:t>
            </a:r>
            <a:endParaRPr lang="ru-RU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2" y="90124"/>
            <a:ext cx="1351025" cy="13510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24174" y="1428736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ru-RU" sz="4000" b="1" dirty="0">
                <a:ln w="50800"/>
                <a:solidFill>
                  <a:srgbClr val="C00000"/>
                </a:solidFill>
                <a:latin typeface="Century Gothic" panose="020B0502020202020204" pitchFamily="34" charset="0"/>
              </a:rPr>
              <a:t>ПРОТИВОРЕЧИЕ</a:t>
            </a:r>
            <a:endParaRPr lang="ru-RU" sz="4000" b="1" dirty="0">
              <a:ln w="50800"/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7116" y="492919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200" b="1" dirty="0">
                <a:ln w="50800"/>
                <a:solidFill>
                  <a:srgbClr val="C00000"/>
                </a:solidFill>
                <a:latin typeface="Century Gothic" panose="020B0502020202020204" pitchFamily="34" charset="0"/>
              </a:rPr>
              <a:t>ПРОБЛЕМА</a:t>
            </a:r>
            <a:endParaRPr lang="ru-RU" sz="3200" b="1" dirty="0">
              <a:ln w="50800"/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381364" y="2571744"/>
            <a:ext cx="2928958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ИНЖЕНЕРНАЯ</a:t>
            </a:r>
          </a:p>
          <a:p>
            <a:pPr algn="ctr"/>
            <a:r>
              <a:rPr lang="ru-RU" sz="2400" b="1" dirty="0"/>
              <a:t>ПОДГОТОВКА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3910" y="1357298"/>
            <a:ext cx="143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СЕЙЧАС ТАК: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1523976" y="178592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5282" y="2285992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ИНФОРМАТИКА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95348" y="3143248"/>
            <a:ext cx="142876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ФИЗИКА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95348" y="3571876"/>
            <a:ext cx="142876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ХИМИЯ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95348" y="4000504"/>
            <a:ext cx="142876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ТЕХНОЛОГИЯ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95348" y="4429132"/>
            <a:ext cx="150019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БИОЛОГИЯ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3024174" y="2357430"/>
            <a:ext cx="571504" cy="500066"/>
          </a:xfrm>
          <a:prstGeom prst="rightArrow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2452670" y="3143248"/>
            <a:ext cx="571504" cy="142876"/>
          </a:xfrm>
          <a:prstGeom prst="rightArrow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452670" y="3571876"/>
            <a:ext cx="571504" cy="142876"/>
          </a:xfrm>
          <a:prstGeom prst="rightArrow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452670" y="4071942"/>
            <a:ext cx="571504" cy="142876"/>
          </a:xfrm>
          <a:prstGeom prst="rightArrow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524108" y="4500570"/>
            <a:ext cx="571504" cy="142876"/>
          </a:xfrm>
          <a:prstGeom prst="rightArrow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667644" y="135729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 ИДЕАЛЕ: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8096272" y="1714488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239016" y="2214554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ИНФОРМАТИКА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239016" y="2786058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ФИЗИКА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239016" y="3357562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ХИМИЯ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239016" y="3857628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ТЕХНОЛОГИЯ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239016" y="4357694"/>
            <a:ext cx="221457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БИОЛОГИЯ</a:t>
            </a:r>
          </a:p>
        </p:txBody>
      </p:sp>
      <p:sp>
        <p:nvSpPr>
          <p:cNvPr id="38" name="Стрелка вправо 37"/>
          <p:cNvSpPr/>
          <p:nvPr/>
        </p:nvSpPr>
        <p:spPr>
          <a:xfrm rot="10800000">
            <a:off x="6453198" y="2571744"/>
            <a:ext cx="857256" cy="285752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10800000">
            <a:off x="6453198" y="3071810"/>
            <a:ext cx="857256" cy="285752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10800000">
            <a:off x="6453198" y="3571876"/>
            <a:ext cx="857256" cy="285752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6453198" y="4071942"/>
            <a:ext cx="857256" cy="285752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0800000">
            <a:off x="6453198" y="4572008"/>
            <a:ext cx="857256" cy="285752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09530" y="5429264"/>
            <a:ext cx="942981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Century Gothic" pitchFamily="34" charset="0"/>
              </a:rPr>
              <a:t>несоответствие ожидаемых от процесса формирования инженерного мышления результатов </a:t>
            </a:r>
            <a:r>
              <a:rPr lang="ru-RU" sz="2400" b="1" u="sng" dirty="0">
                <a:solidFill>
                  <a:srgbClr val="FFFF00"/>
                </a:solidFill>
                <a:latin typeface="Century Gothic" pitchFamily="34" charset="0"/>
              </a:rPr>
              <a:t>реальным потребностям </a:t>
            </a:r>
            <a:r>
              <a:rPr lang="ru-RU" sz="2000" b="1" dirty="0">
                <a:latin typeface="Century Gothic" pitchFamily="34" charset="0"/>
              </a:rPr>
              <a:t>высших учебных заведений в частности и экономики в целом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4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2.59259E-6 L 0.0859 0.025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2.59259E-6 L 0.10721 0.005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2.59259E-6 L 0.09279 -0.0048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7.40741E-7 L 0.1 -0.0041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615E-6 7.40741E-7 L 0.13638 -0.0143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repeatCount="3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33333E-6 L -0.15833 -0.0009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0 L -0.12933 -0.0002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3.33333E-6 L -0.07115 0.00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33333E-6 L -0.10016 -0.0094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repeatCount="3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1.11022E-16 L -0.11474 -0.0194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ятиугольник 11"/>
          <p:cNvSpPr/>
          <p:nvPr/>
        </p:nvSpPr>
        <p:spPr>
          <a:xfrm>
            <a:off x="-6911" y="1441149"/>
            <a:ext cx="9832413" cy="5084195"/>
          </a:xfrm>
          <a:prstGeom prst="homePlate">
            <a:avLst>
              <a:gd name="adj" fmla="val 2264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906000" cy="1074367"/>
          </a:xfrm>
          <a:prstGeom prst="rect">
            <a:avLst/>
          </a:prstGeom>
          <a:solidFill>
            <a:schemeClr val="accent1">
              <a:lumMod val="20000"/>
              <a:lumOff val="8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808984" y="330210"/>
            <a:ext cx="488099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12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ПЕДАГОГИЧЕСКИЙ ПРОЕКТ - ИННОВАЦИОННАЯ ДОПОЛНИТЕЛЬНАЯ ОБЩЕОБРАЗОВАТЕЛЬНАЯ ПРОГРАММА (НАЧАЛЬНАЯ СТАДИЯ РЕАЛИЗАЦИИ)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7343" y="207099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ПРОЕКТ </a:t>
            </a:r>
          </a:p>
          <a:p>
            <a:r>
              <a:rPr lang="ru-RU" sz="2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«ИНЖЕНЕРНАЯ ШКОЛА»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6911" y="1019635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25208" y="9012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hlinkClick r:id="rId2"/>
              </a:rPr>
              <a:t>http://www.lycmgn.ru/novosti/litsej</a:t>
            </a:r>
            <a:endParaRPr lang="ru-RU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2" y="90124"/>
            <a:ext cx="1351025" cy="13510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8092" y="1643050"/>
            <a:ext cx="9144064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  <a:solidFill>
                  <a:srgbClr val="C00000"/>
                </a:solidFill>
                <a:latin typeface="Century Gothic" panose="020B0502020202020204" pitchFamily="34" charset="0"/>
              </a:rPr>
              <a:t>ЦЕЛЬ ПРОЕКТА: </a:t>
            </a:r>
          </a:p>
          <a:p>
            <a:endParaRPr lang="ru-RU" b="1" dirty="0">
              <a:ln w="50800"/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ln w="50800"/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ФОРМИРОВАНИЕ </a:t>
            </a:r>
            <a:r>
              <a:rPr lang="en-US" sz="1600" b="1" dirty="0">
                <a:ln w="50800"/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                           </a:t>
            </a:r>
            <a:r>
              <a:rPr lang="ru-RU" sz="1600" b="1" dirty="0">
                <a:ln w="50800"/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ОБРАЗОВАТЕЛЬНОЙ СРЕДЫ ДЛЯ УДОВЛЕТВОРЕНИЯ ОБРАЗОВАТЕЛЬНЫХ ПОТРЕБНОСТЕЙ ОБУЧАЮЩИХСЯ И СОЗДАНИЕ КОМПЛЕКСА УСЛОВИЙ ДЛЯ ВЫЯВЛЕНИЯ ГОТОВНОСТИ К ВЫБОРУ ИНЖЕНЕРНЫХ ПРОФЕССИЙ.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95480" y="2143116"/>
            <a:ext cx="300039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</a:rPr>
              <a:t>ГЕЙМИФИЦИРОВАННОЙ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452670" y="3286124"/>
          <a:ext cx="71438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166654" y="3500438"/>
            <a:ext cx="207170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Century Gothic" pitchFamily="34" charset="0"/>
              </a:rPr>
              <a:t>КОМПЕТЕНЦИИ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2868" y="3357562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latin typeface="Century Gothic" pitchFamily="34" charset="0"/>
              </a:rPr>
              <a:t>креативность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</a:rPr>
              <a:t> и критическое мышление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24306" y="4214818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</a:rPr>
              <a:t>владение основами научных методов познания окружающего мира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4306" y="5214950"/>
            <a:ext cx="571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400" b="1" dirty="0" err="1">
                <a:solidFill>
                  <a:schemeClr val="bg1"/>
                </a:solidFill>
                <a:latin typeface="Century Gothic" pitchFamily="34" charset="0"/>
              </a:rPr>
              <a:t>мотивированность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</a:rPr>
              <a:t> на творчество и инновационную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00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mph" presetSubtype="0" repeatCount="3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  <p:bldP spid="11" grpId="0"/>
      <p:bldP spid="11" grpId="1"/>
      <p:bldGraphic spid="14" grpId="0">
        <p:bldAsOne/>
      </p:bldGraphic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1074367"/>
          </a:xfrm>
          <a:prstGeom prst="rect">
            <a:avLst/>
          </a:prstGeom>
          <a:solidFill>
            <a:schemeClr val="accent1">
              <a:lumMod val="20000"/>
              <a:lumOff val="8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808984" y="330210"/>
            <a:ext cx="488099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12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ПЕДАГОГИЧЕСКИЙ ПРОЕКТ - ИННОВАЦИОННАЯ ДОПОЛНИТЕЛЬНАЯ ОБЩЕОБРАЗОВАТЕЛЬНАЯ ПРОГРАММА (НАЧАЛЬНАЯ СТАДИЯ РЕАЛИЗАЦИИ)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7343" y="207099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ПРОЕКТ </a:t>
            </a:r>
          </a:p>
          <a:p>
            <a:r>
              <a:rPr lang="ru-RU" sz="2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«ИНЖЕНЕРНАЯ ШКОЛА»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6911" y="1019635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2" y="90124"/>
            <a:ext cx="1351025" cy="1351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25208" y="9012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hlinkClick r:id="rId3"/>
              </a:rPr>
              <a:t>http://www.lycmgn.ru/novosti/litsej</a:t>
            </a:r>
            <a:endParaRPr lang="ru-RU" sz="1400" dirty="0"/>
          </a:p>
        </p:txBody>
      </p:sp>
      <p:sp>
        <p:nvSpPr>
          <p:cNvPr id="8" name="Пятиугольник 7"/>
          <p:cNvSpPr/>
          <p:nvPr/>
        </p:nvSpPr>
        <p:spPr>
          <a:xfrm rot="10800000">
            <a:off x="49809" y="1441149"/>
            <a:ext cx="9832413" cy="5084195"/>
          </a:xfrm>
          <a:prstGeom prst="homePlate">
            <a:avLst>
              <a:gd name="adj" fmla="val 22649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95810" y="1428736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ru-RU" sz="4000" b="1" dirty="0">
                <a:ln w="50800"/>
                <a:solidFill>
                  <a:srgbClr val="C00000"/>
                </a:solidFill>
                <a:latin typeface="Century Gothic" panose="020B0502020202020204" pitchFamily="34" charset="0"/>
              </a:rPr>
              <a:t>ПРОЕКТНАЯ ИДЕЯ</a:t>
            </a:r>
            <a:endParaRPr lang="ru-RU" sz="4000" b="1" dirty="0">
              <a:ln w="50800"/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Рисунок 13" descr="abgrenzung-clipart-1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1892" y="2643182"/>
            <a:ext cx="2878220" cy="4029004"/>
          </a:xfrm>
          <a:prstGeom prst="rect">
            <a:avLst/>
          </a:prstGeom>
        </p:spPr>
      </p:pic>
      <p:sp>
        <p:nvSpPr>
          <p:cNvPr id="16" name="Скругленный прямоугольник 15"/>
          <p:cNvSpPr/>
          <p:nvPr/>
        </p:nvSpPr>
        <p:spPr>
          <a:xfrm>
            <a:off x="1095348" y="2071678"/>
            <a:ext cx="6500858" cy="35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Century Gothic" pitchFamily="34" charset="0"/>
              </a:rPr>
              <a:t>создание системы подготовки обучающихся к выбору профессий инженерной направленности </a:t>
            </a:r>
          </a:p>
          <a:p>
            <a:pPr algn="ctr"/>
            <a:r>
              <a:rPr lang="ru-RU" sz="3600" b="1" dirty="0">
                <a:latin typeface="Century Gothic" pitchFamily="34" charset="0"/>
              </a:rPr>
              <a:t>в </a:t>
            </a:r>
            <a:r>
              <a:rPr lang="ru-RU" sz="3600" b="1" dirty="0">
                <a:solidFill>
                  <a:srgbClr val="FFFF00"/>
                </a:solidFill>
                <a:latin typeface="Century Gothic" pitchFamily="34" charset="0"/>
              </a:rPr>
              <a:t>игровой форме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654" y="5857892"/>
            <a:ext cx="973934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Century Gothic" pitchFamily="34" charset="0"/>
              </a:rPr>
              <a:t>ЦЕЛЕВАЯ АУДИТОРИЯ - Дети школьного возраста (5-11 класс)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00472" y="1047001"/>
            <a:ext cx="1440160" cy="58109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906000" cy="1074367"/>
          </a:xfrm>
          <a:prstGeom prst="rect">
            <a:avLst/>
          </a:prstGeom>
          <a:solidFill>
            <a:schemeClr val="accent1">
              <a:lumMod val="20000"/>
              <a:lumOff val="8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808984" y="330210"/>
            <a:ext cx="488099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12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ПЕДАГОГИЧЕСКИЙ ПРОЕКТ - ИННОВАЦИОННАЯ ДОПОЛНИТЕЛЬНАЯ ОБЩЕОБРАЗОВАТЕЛЬНАЯ ПРОГРАММА (НАЧАЛЬНАЯ СТАДИЯ РЕАЛИЗАЦИИ)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7343" y="207099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ПРОЕКТ </a:t>
            </a:r>
          </a:p>
          <a:p>
            <a:r>
              <a:rPr lang="ru-RU" sz="2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«ИНЖЕНЕРНАЯ ШКОЛА»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6911" y="1019635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25208" y="9012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>
                <a:hlinkClick r:id="rId2"/>
              </a:rPr>
              <a:t>http://www.lycmgn.ru/novosti/litsej</a:t>
            </a:r>
            <a:endParaRPr lang="ru-RU" sz="1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952472" y="1285860"/>
            <a:ext cx="2714644" cy="1636690"/>
            <a:chOff x="167213" y="3016789"/>
            <a:chExt cx="2825862" cy="163669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241578" y="3016789"/>
              <a:ext cx="2698364" cy="1636690"/>
            </a:xfrm>
            <a:prstGeom prst="foldedCorner">
              <a:avLst>
                <a:gd name="adj" fmla="val 12500"/>
              </a:avLst>
            </a:prstGeom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31"/>
            <p:cNvSpPr txBox="1">
              <a:spLocks noChangeArrowheads="1"/>
            </p:cNvSpPr>
            <p:nvPr/>
          </p:nvSpPr>
          <p:spPr bwMode="auto">
            <a:xfrm>
              <a:off x="167213" y="3373979"/>
              <a:ext cx="2825862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900" b="1" dirty="0">
                  <a:ln w="50800"/>
                  <a:solidFill>
                    <a:srgbClr val="C00000"/>
                  </a:solidFill>
                  <a:latin typeface="Century Gothic" panose="020B0502020202020204" pitchFamily="34" charset="0"/>
                </a:rPr>
                <a:t>ОРГАНИЗАЦИОННЫЙ</a:t>
              </a:r>
            </a:p>
            <a:p>
              <a:pPr algn="ctr"/>
              <a:r>
                <a:rPr lang="ru-RU" sz="1900" b="1" dirty="0">
                  <a:ln w="50800"/>
                  <a:solidFill>
                    <a:srgbClr val="C00000"/>
                  </a:solidFill>
                  <a:latin typeface="Century Gothic" panose="020B0502020202020204" pitchFamily="34" charset="0"/>
                </a:rPr>
                <a:t> ЭТАП 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952472" y="5357826"/>
            <a:ext cx="2619992" cy="1334367"/>
            <a:chOff x="6940970" y="2763990"/>
            <a:chExt cx="2528528" cy="202720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 flipH="1">
              <a:off x="6940970" y="2763990"/>
              <a:ext cx="2528528" cy="2027201"/>
            </a:xfrm>
            <a:prstGeom prst="foldedCorner">
              <a:avLst>
                <a:gd name="adj" fmla="val 12500"/>
              </a:avLst>
            </a:prstGeom>
            <a:ln>
              <a:noFill/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TextBox 32"/>
            <p:cNvSpPr txBox="1">
              <a:spLocks noChangeArrowheads="1"/>
            </p:cNvSpPr>
            <p:nvPr/>
          </p:nvSpPr>
          <p:spPr bwMode="auto">
            <a:xfrm>
              <a:off x="6946744" y="3136013"/>
              <a:ext cx="2503359" cy="369332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endParaRPr lang="ru-RU" b="1" i="1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 rot="16200000">
            <a:off x="-2125863" y="3815339"/>
            <a:ext cx="55621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solidFill>
                  <a:schemeClr val="bg1"/>
                </a:solidFill>
                <a:latin typeface="Century Gothic" panose="020B0502020202020204" pitchFamily="34" charset="0"/>
              </a:rPr>
              <a:t>ЗАДАЧИ И ПРОЕКТНЫЕ ЭТАПЫ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2" y="90124"/>
            <a:ext cx="1351025" cy="1351025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1003513" y="1244259"/>
            <a:ext cx="2592165" cy="1466396"/>
          </a:xfrm>
          <a:prstGeom prst="rect">
            <a:avLst/>
          </a:prstGeom>
          <a:noFill/>
          <a:ln w="76200"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ятиугольник 28"/>
          <p:cNvSpPr/>
          <p:nvPr/>
        </p:nvSpPr>
        <p:spPr>
          <a:xfrm flipH="1">
            <a:off x="3667115" y="1214423"/>
            <a:ext cx="6238877" cy="1643073"/>
          </a:xfrm>
          <a:prstGeom prst="homePlate">
            <a:avLst>
              <a:gd name="adj" fmla="val 3501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r>
              <a:rPr lang="ru-RU" b="1" dirty="0">
                <a:ln w="3175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Разработка мероприятий, направленных на знакомство обучающихся с инженерными профессиями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>
                <a:ln w="3175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Создание регламентирующих документов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>
                <a:ln w="3175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Изучение запросов учащихся и родителей</a:t>
            </a:r>
          </a:p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952472" y="5357826"/>
            <a:ext cx="2617649" cy="1334366"/>
          </a:xfrm>
          <a:prstGeom prst="rect">
            <a:avLst/>
          </a:prstGeom>
          <a:noFill/>
          <a:ln w="76200"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952473" y="2857496"/>
            <a:ext cx="2643206" cy="2357454"/>
          </a:xfrm>
          <a:prstGeom prst="rect">
            <a:avLst/>
          </a:prstGeom>
          <a:noFill/>
          <a:ln w="76200"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952472" y="2857496"/>
            <a:ext cx="2571768" cy="2286016"/>
            <a:chOff x="146986" y="2975188"/>
            <a:chExt cx="2640952" cy="1745803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>
              <a:off x="146986" y="2975188"/>
              <a:ext cx="2640952" cy="1745803"/>
            </a:xfrm>
            <a:prstGeom prst="foldedCorner">
              <a:avLst>
                <a:gd name="adj" fmla="val 125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latin typeface="Century Gothic" panose="020B0502020202020204" pitchFamily="34" charset="0"/>
              </a:endParaRPr>
            </a:p>
          </p:txBody>
        </p:sp>
        <p:sp>
          <p:nvSpPr>
            <p:cNvPr id="36" name="TextBox 31"/>
            <p:cNvSpPr txBox="1">
              <a:spLocks noChangeArrowheads="1"/>
            </p:cNvSpPr>
            <p:nvPr/>
          </p:nvSpPr>
          <p:spPr bwMode="auto">
            <a:xfrm>
              <a:off x="295571" y="3373979"/>
              <a:ext cx="246079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ln w="50800"/>
                  <a:solidFill>
                    <a:srgbClr val="C00000"/>
                  </a:solidFill>
                  <a:latin typeface="Century Gothic" panose="020B0502020202020204" pitchFamily="34" charset="0"/>
                </a:rPr>
                <a:t>ЭТАП РЕАЛИЗАЦИИ ПРОЕКТА</a:t>
              </a:r>
            </a:p>
          </p:txBody>
        </p:sp>
      </p:grpSp>
      <p:sp>
        <p:nvSpPr>
          <p:cNvPr id="37" name="TextBox 31"/>
          <p:cNvSpPr txBox="1">
            <a:spLocks noChangeArrowheads="1"/>
          </p:cNvSpPr>
          <p:nvPr/>
        </p:nvSpPr>
        <p:spPr bwMode="auto">
          <a:xfrm>
            <a:off x="1095348" y="5715016"/>
            <a:ext cx="2571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50800"/>
                <a:solidFill>
                  <a:srgbClr val="C00000"/>
                </a:solidFill>
                <a:latin typeface="Century Gothic" panose="020B0502020202020204" pitchFamily="34" charset="0"/>
              </a:rPr>
              <a:t>АНАЛИТИЧЕСКИЙ ЭТАП</a:t>
            </a:r>
          </a:p>
        </p:txBody>
      </p:sp>
      <p:sp>
        <p:nvSpPr>
          <p:cNvPr id="38" name="Пятиугольник 37"/>
          <p:cNvSpPr/>
          <p:nvPr/>
        </p:nvSpPr>
        <p:spPr>
          <a:xfrm flipH="1">
            <a:off x="3595678" y="2928934"/>
            <a:ext cx="6310322" cy="2571768"/>
          </a:xfrm>
          <a:prstGeom prst="homePlate">
            <a:avLst>
              <a:gd name="adj" fmla="val 3501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Формирование кадрового сопровождения проекта</a:t>
            </a:r>
            <a:endParaRPr lang="ru-RU" sz="17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Усовершенствование материально-технической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базы</a:t>
            </a:r>
            <a:endParaRPr lang="ru-RU" sz="17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О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существление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образовательного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процесса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с применением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технологии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геймификации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endParaRPr lang="ru-RU" sz="17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Проведение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научно-практической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конференции</a:t>
            </a:r>
            <a:endParaRPr lang="ru-RU" sz="17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Распространение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положительного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опыта</a:t>
            </a:r>
            <a:endParaRPr lang="ru-RU" sz="17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Периодическое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осуществление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мониторинга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</a:t>
            </a:r>
            <a:r>
              <a:rPr lang="en-US" sz="1700" b="1" dirty="0" err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реализации</a:t>
            </a:r>
            <a:r>
              <a:rPr lang="en-US" sz="17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 проекта </a:t>
            </a:r>
            <a:endParaRPr lang="ru-RU" sz="17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 Gothic" pitchFamily="34" charset="0"/>
            </a:endParaRPr>
          </a:p>
        </p:txBody>
      </p:sp>
      <p:sp>
        <p:nvSpPr>
          <p:cNvPr id="39" name="Пятиугольник 38"/>
          <p:cNvSpPr/>
          <p:nvPr/>
        </p:nvSpPr>
        <p:spPr>
          <a:xfrm flipH="1">
            <a:off x="3738554" y="5715016"/>
            <a:ext cx="6167446" cy="928693"/>
          </a:xfrm>
          <a:prstGeom prst="homePlate">
            <a:avLst>
              <a:gd name="adj" fmla="val 3501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r>
              <a:rPr lang="ru-RU" sz="16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Обобщение и систематизация результатов проекта</a:t>
            </a:r>
          </a:p>
          <a:p>
            <a:pPr lvl="0">
              <a:buFont typeface="Wingdings" pitchFamily="2" charset="2"/>
              <a:buChar char="ü"/>
            </a:pPr>
            <a:r>
              <a:rPr lang="ru-RU" sz="16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Внесение корректив и совершенствование проекта</a:t>
            </a:r>
          </a:p>
          <a:p>
            <a:pPr algn="ctr"/>
            <a:endParaRPr lang="ru-RU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9" grpId="0" animBg="1"/>
      <p:bldP spid="34" grpId="0" animBg="1"/>
      <p:bldP spid="28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906000" cy="428604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иугольник 2"/>
          <p:cNvSpPr/>
          <p:nvPr/>
        </p:nvSpPr>
        <p:spPr>
          <a:xfrm flipH="1">
            <a:off x="4667248" y="388695"/>
            <a:ext cx="5254304" cy="3611810"/>
          </a:xfrm>
          <a:prstGeom prst="homePlate">
            <a:avLst>
              <a:gd name="adj" fmla="val 30239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ятиугольник 1"/>
          <p:cNvSpPr/>
          <p:nvPr/>
        </p:nvSpPr>
        <p:spPr>
          <a:xfrm>
            <a:off x="0" y="2323981"/>
            <a:ext cx="5595942" cy="4534019"/>
          </a:xfrm>
          <a:prstGeom prst="homePlate">
            <a:avLst>
              <a:gd name="adj" fmla="val 30239"/>
            </a:avLst>
          </a:prstGeom>
          <a:solidFill>
            <a:srgbClr val="F9F7C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flipH="1">
            <a:off x="4310058" y="4214818"/>
            <a:ext cx="857256" cy="75557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18000309">
            <a:off x="3508976" y="1215321"/>
            <a:ext cx="264809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1" dirty="0">
                <a:ln w="50800"/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КОЛИЧЕСТВЕННЫЙ</a:t>
            </a:r>
          </a:p>
        </p:txBody>
      </p:sp>
      <p:sp>
        <p:nvSpPr>
          <p:cNvPr id="13" name="TextBox 12"/>
          <p:cNvSpPr txBox="1"/>
          <p:nvPr/>
        </p:nvSpPr>
        <p:spPr>
          <a:xfrm rot="18045241">
            <a:off x="3886049" y="5129418"/>
            <a:ext cx="299553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>
                <a:ln w="50800"/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КАЧЕСТВЕННЫЙ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15" y="-11415"/>
            <a:ext cx="907300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50800"/>
                <a:solidFill>
                  <a:srgbClr val="C00000"/>
                </a:solidFill>
                <a:latin typeface="Century Gothic" panose="020B0502020202020204" pitchFamily="34" charset="0"/>
              </a:rPr>
              <a:t>ОЖИДАЕМЫЙ РЕЗУЛЬТАТ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4953000" y="1785926"/>
            <a:ext cx="928694" cy="75557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8" descr="X:\ФОТОГРАФИИ\Taisiya\Лаборатория\DSC_022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1826" y="4001201"/>
            <a:ext cx="2069323" cy="2856799"/>
          </a:xfrm>
          <a:prstGeom prst="roundRect">
            <a:avLst>
              <a:gd name="adj" fmla="val 16233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282" y="500042"/>
            <a:ext cx="2786082" cy="1708114"/>
          </a:xfrm>
          <a:prstGeom prst="roundRect">
            <a:avLst>
              <a:gd name="adj" fmla="val 16233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Скругленный прямоугольник 20"/>
          <p:cNvSpPr/>
          <p:nvPr/>
        </p:nvSpPr>
        <p:spPr>
          <a:xfrm>
            <a:off x="166654" y="2643182"/>
            <a:ext cx="4143404" cy="12144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Формирование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профессиональных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компетенций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обучающихся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в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направлении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инженерного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образования</a:t>
            </a:r>
            <a:endParaRPr lang="ru-RU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6654" y="3929066"/>
            <a:ext cx="4143404" cy="14287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Организация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научно-исследовательской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деятельности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обучаемых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на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основе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работы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с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современным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оборудованием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и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лабораторным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оснащением</a:t>
            </a:r>
            <a:endParaRPr lang="ru-RU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6654" y="5429264"/>
            <a:ext cx="4214842" cy="12144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Организация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проектной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деятельности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по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направлению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инженерной</a:t>
            </a:r>
            <a:r>
              <a:rPr lang="en-US" sz="1600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entury Gothic" pitchFamily="34" charset="0"/>
              </a:rPr>
              <a:t>подготовки</a:t>
            </a:r>
            <a:endParaRPr lang="ru-RU" sz="16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62596" y="571480"/>
            <a:ext cx="4143404" cy="12144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entury Gothic" pitchFamily="34" charset="0"/>
              </a:rPr>
              <a:t>Увеличение числа выпускников лицея, поступивших на инженерные специальности на 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entury Gothic" pitchFamily="34" charset="0"/>
              </a:rPr>
              <a:t>30%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62596" y="2500306"/>
            <a:ext cx="4143404" cy="12144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entury Gothic" pitchFamily="34" charset="0"/>
              </a:rPr>
              <a:t>40</a:t>
            </a:r>
            <a:r>
              <a:rPr lang="ru-RU" b="1" dirty="0">
                <a:solidFill>
                  <a:schemeClr val="tx1"/>
                </a:solidFill>
                <a:latin typeface="Century Gothic" pitchFamily="34" charset="0"/>
              </a:rPr>
              <a:t> проектных и научно-исследовательских работ </a:t>
            </a:r>
            <a:r>
              <a:rPr lang="en-US" b="1" dirty="0" err="1">
                <a:solidFill>
                  <a:schemeClr val="tx1"/>
                </a:solidFill>
                <a:latin typeface="Century Gothic" pitchFamily="34" charset="0"/>
              </a:rPr>
              <a:t>по</a:t>
            </a:r>
            <a:r>
              <a:rPr lang="en-US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entury Gothic" pitchFamily="34" charset="0"/>
              </a:rPr>
              <a:t>направлению</a:t>
            </a:r>
            <a:r>
              <a:rPr lang="en-US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entury Gothic" pitchFamily="34" charset="0"/>
              </a:rPr>
              <a:t>инженерной</a:t>
            </a:r>
            <a:r>
              <a:rPr lang="en-US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entury Gothic" pitchFamily="34" charset="0"/>
              </a:rPr>
              <a:t>подготовки</a:t>
            </a:r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7" grpId="0" animBg="1"/>
      <p:bldP spid="28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E:\Фото работа\конференц зал, компьютерный класс и др\DSC_004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23910" y="0"/>
            <a:ext cx="8553399" cy="86177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lang="ru-RU" altLang="ru-RU" sz="3200" b="1" dirty="0">
                <a:ln w="50800"/>
                <a:solidFill>
                  <a:srgbClr val="C00000"/>
                </a:solidFill>
                <a:latin typeface="Century Gothic" panose="020B0502020202020204" pitchFamily="34" charset="0"/>
                <a:cs typeface="+mn-cs"/>
              </a:rPr>
              <a:t>РЕСУРСЫ ПРОЕКТА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altLang="ru-RU" sz="1800" b="1" i="0" u="none" strike="noStrike" normalizeH="0" baseline="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44036" name="Picture 4" descr="E:\Фото работа\конференц зал, компьютерный класс и др\DSC_00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44" y="3786190"/>
            <a:ext cx="1996608" cy="2774982"/>
          </a:xfrm>
          <a:prstGeom prst="roundRect">
            <a:avLst>
              <a:gd name="adj" fmla="val 12200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bg1">
                <a:lumMod val="9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4034" name="Picture 2" descr="E:\Фото работа\конференц зал, компьютерный класс и др\DSC_003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3066" y="4710852"/>
            <a:ext cx="2046948" cy="2147148"/>
          </a:xfrm>
          <a:prstGeom prst="roundRect">
            <a:avLst>
              <a:gd name="adj" fmla="val 12200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bg1">
                <a:lumMod val="9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4037" name="Picture 5" descr="E:\Фото работа\конференц зал, компьютерный класс и др\DSC_002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554" y="4714884"/>
            <a:ext cx="1394768" cy="1938516"/>
          </a:xfrm>
          <a:prstGeom prst="roundRect">
            <a:avLst>
              <a:gd name="adj" fmla="val 12200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bg1">
                <a:lumMod val="9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28" name="TextBox 11"/>
          <p:cNvSpPr txBox="1">
            <a:spLocks noChangeArrowheads="1"/>
          </p:cNvSpPr>
          <p:nvPr/>
        </p:nvSpPr>
        <p:spPr bwMode="auto">
          <a:xfrm>
            <a:off x="5024438" y="571480"/>
            <a:ext cx="4185189" cy="1938992"/>
          </a:xfrm>
          <a:prstGeom prst="rect">
            <a:avLst/>
          </a:prstGeom>
          <a:solidFill>
            <a:schemeClr val="accent5">
              <a:lumMod val="75000"/>
              <a:alpha val="68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u="sng" dirty="0">
                <a:latin typeface="Century Gothic" pitchFamily="34" charset="0"/>
              </a:rPr>
              <a:t>НЕМАТЕРИАЛЬНЫЕ </a:t>
            </a:r>
            <a:r>
              <a:rPr lang="ru-RU" sz="2400" b="1" dirty="0">
                <a:latin typeface="Century Gothic" pitchFamily="34" charset="0"/>
              </a:rPr>
              <a:t>:</a:t>
            </a:r>
          </a:p>
          <a:p>
            <a:pPr lvl="0"/>
            <a:endParaRPr lang="ru-RU" sz="1600" b="1" dirty="0"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600" b="1" dirty="0">
                <a:latin typeface="Century Gothic" pitchFamily="34" charset="0"/>
              </a:rPr>
              <a:t>Специалисты по направлению – инженерная графика, информатика и </a:t>
            </a:r>
            <a:r>
              <a:rPr lang="en-US" sz="1600" b="1" dirty="0">
                <a:latin typeface="Century Gothic" pitchFamily="34" charset="0"/>
              </a:rPr>
              <a:t>IT</a:t>
            </a:r>
            <a:r>
              <a:rPr lang="ru-RU" sz="1600" b="1" dirty="0">
                <a:latin typeface="Century Gothic" pitchFamily="34" charset="0"/>
              </a:rPr>
              <a:t>-технологии, специалисты по 3</a:t>
            </a:r>
            <a:r>
              <a:rPr lang="en-US" sz="1600" b="1" dirty="0">
                <a:latin typeface="Century Gothic" pitchFamily="34" charset="0"/>
              </a:rPr>
              <a:t>D</a:t>
            </a:r>
            <a:r>
              <a:rPr lang="ru-RU" sz="1600" b="1" dirty="0">
                <a:latin typeface="Century Gothic" pitchFamily="34" charset="0"/>
              </a:rPr>
              <a:t> технологиям, специалисты по </a:t>
            </a:r>
            <a:r>
              <a:rPr lang="ru-RU" sz="1600" b="1" dirty="0" err="1">
                <a:latin typeface="Century Gothic" pitchFamily="34" charset="0"/>
              </a:rPr>
              <a:t>естественно-научным</a:t>
            </a:r>
            <a:r>
              <a:rPr lang="ru-RU" sz="1600" b="1" dirty="0">
                <a:latin typeface="Century Gothic" pitchFamily="34" charset="0"/>
              </a:rPr>
              <a:t> дисциплинам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8092" y="571480"/>
            <a:ext cx="4786346" cy="6263253"/>
          </a:xfrm>
          <a:prstGeom prst="rect">
            <a:avLst/>
          </a:prstGeom>
          <a:solidFill>
            <a:schemeClr val="accent5">
              <a:lumMod val="75000"/>
              <a:alpha val="68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u="sng" dirty="0">
                <a:latin typeface="Century Gothic" pitchFamily="34" charset="0"/>
              </a:rPr>
              <a:t>МАТЕРИАЛЬНЫЕ: </a:t>
            </a:r>
          </a:p>
          <a:p>
            <a:pPr lvl="0" algn="ctr"/>
            <a:endParaRPr lang="ru-RU" sz="1700" b="1" u="sng" dirty="0"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latin typeface="Century Gothic" pitchFamily="34" charset="0"/>
              </a:rPr>
              <a:t>Укомплектованные компьютерные классы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latin typeface="Century Gothic" pitchFamily="34" charset="0"/>
              </a:rPr>
              <a:t>Пополнение и обновление лабораторного оборудования биохимической и химической лабораторий лицея и кабинета  образовательной робототехники. 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chemeClr val="bg1"/>
                </a:solidFill>
                <a:latin typeface="Century Gothic" pitchFamily="34" charset="0"/>
              </a:rPr>
              <a:t>Ресурсный центр</a:t>
            </a:r>
            <a:r>
              <a:rPr lang="en-US" sz="17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700" b="1" dirty="0">
                <a:solidFill>
                  <a:schemeClr val="bg1"/>
                </a:solidFill>
                <a:latin typeface="Century Gothic" pitchFamily="34" charset="0"/>
              </a:rPr>
              <a:t>образовательного парка «ТЕХНОСИТИ»</a:t>
            </a:r>
          </a:p>
          <a:p>
            <a:pPr lvl="0">
              <a:buFont typeface="Wingdings" pitchFamily="2" charset="2"/>
              <a:buChar char="ü"/>
            </a:pPr>
            <a:r>
              <a:rPr lang="ru-RU" sz="1700" b="1" dirty="0">
                <a:solidFill>
                  <a:schemeClr val="bg1"/>
                </a:solidFill>
                <a:latin typeface="Century Gothic" pitchFamily="34" charset="0"/>
              </a:rPr>
              <a:t> МЫ - федеральная и региональная инновационная площадка</a:t>
            </a:r>
          </a:p>
          <a:p>
            <a:pPr>
              <a:buFont typeface="Wingdings" pitchFamily="2" charset="2"/>
              <a:buChar char="ü"/>
            </a:pPr>
            <a:r>
              <a:rPr lang="ru-RU" sz="1700" b="1" dirty="0">
                <a:ln w="50800"/>
                <a:solidFill>
                  <a:schemeClr val="bg1"/>
                </a:solidFill>
                <a:latin typeface="Century Gothic" pitchFamily="34" charset="0"/>
              </a:rPr>
              <a:t>Лицей - УЧАСТНИК МЕЖДУНАРОДНОГО ПРОЕКТА «СЕТЬ АССОЦИИРОВАННЫХ ШКОЛ ЮНЕСКО»</a:t>
            </a:r>
          </a:p>
          <a:p>
            <a:pPr>
              <a:buFont typeface="Wingdings" pitchFamily="2" charset="2"/>
              <a:buChar char="ü"/>
            </a:pPr>
            <a:r>
              <a:rPr lang="ru-RU" sz="1700" b="1" dirty="0">
                <a:ln w="50800"/>
                <a:solidFill>
                  <a:srgbClr val="FFFF00"/>
                </a:solidFill>
                <a:latin typeface="Century Gothic" pitchFamily="34" charset="0"/>
              </a:rPr>
              <a:t>«</a:t>
            </a:r>
            <a:r>
              <a:rPr lang="en-US" sz="1700" b="1" dirty="0">
                <a:ln w="50800"/>
                <a:solidFill>
                  <a:srgbClr val="FFFF00"/>
                </a:solidFill>
                <a:latin typeface="Century Gothic" pitchFamily="34" charset="0"/>
              </a:rPr>
              <a:t>IT – </a:t>
            </a:r>
            <a:r>
              <a:rPr lang="ru-RU" sz="1700" b="1" dirty="0">
                <a:ln w="50800"/>
                <a:solidFill>
                  <a:srgbClr val="FFFF00"/>
                </a:solidFill>
                <a:latin typeface="Century Gothic" pitchFamily="34" charset="0"/>
              </a:rPr>
              <a:t>ШКОЛА» </a:t>
            </a:r>
            <a:r>
              <a:rPr lang="ru-RU" sz="1700" b="1" dirty="0">
                <a:ln w="50800"/>
                <a:solidFill>
                  <a:schemeClr val="bg1"/>
                </a:solidFill>
                <a:latin typeface="Century Gothic" pitchFamily="34" charset="0"/>
              </a:rPr>
              <a:t>- СЕТЕВОЕ ВЗАИМОДЕЙСТВИЕ «АКАДЕМИЧЕСКОГО ЛИЦЕЯ», МГТУ   И ГРУППЫ КОМПАНИЙ «</a:t>
            </a:r>
            <a:r>
              <a:rPr lang="en-US" sz="1700" b="1" dirty="0">
                <a:ln w="50800"/>
                <a:solidFill>
                  <a:schemeClr val="bg1"/>
                </a:solidFill>
                <a:latin typeface="Century Gothic" pitchFamily="34" charset="0"/>
              </a:rPr>
              <a:t>KOMPASS PLUS</a:t>
            </a:r>
            <a:r>
              <a:rPr lang="ru-RU" sz="1700" b="1" dirty="0">
                <a:ln w="50800"/>
                <a:solidFill>
                  <a:schemeClr val="bg1"/>
                </a:solidFill>
                <a:latin typeface="Century Gothic" pitchFamily="34" charset="0"/>
              </a:rPr>
              <a:t>»</a:t>
            </a:r>
          </a:p>
          <a:p>
            <a:r>
              <a:rPr lang="ru-RU" sz="1600" b="1" dirty="0">
                <a:ln w="50800"/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  <a:p>
            <a:r>
              <a:rPr lang="ru-RU" sz="1600" b="1" dirty="0">
                <a:ln w="50800"/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ru-RU" sz="2200" b="1" dirty="0">
              <a:solidFill>
                <a:schemeClr val="bg1"/>
              </a:solidFill>
              <a:latin typeface="Century Gothic" pitchFamily="34" charset="0"/>
            </a:endParaRPr>
          </a:p>
          <a:p>
            <a:pPr lvl="0">
              <a:buFont typeface="Wingdings" pitchFamily="2" charset="2"/>
              <a:buChar char="ü"/>
            </a:pPr>
            <a:endParaRPr lang="ru-RU" sz="2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6442" y="1772816"/>
            <a:ext cx="9912668" cy="529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12" y="1015252"/>
            <a:ext cx="9912668" cy="472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984953"/>
            <a:ext cx="1136576" cy="587304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99764" y="1837692"/>
            <a:ext cx="8019669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1" dirty="0">
                <a:ln w="50800"/>
                <a:solidFill>
                  <a:srgbClr val="C00000"/>
                </a:solidFill>
                <a:latin typeface="Century Gothic" panose="020B0502020202020204" pitchFamily="34" charset="0"/>
              </a:rPr>
              <a:t>РИСКИ ПРОЕКТА «ИНЖЕНЕРНАЯ ШКОЛА» И ИХ МИНИМИЗАЦИЯ</a:t>
            </a:r>
            <a:endParaRPr lang="ru-RU" sz="2400" b="1" dirty="0">
              <a:ln w="50800"/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12" y="2610845"/>
            <a:ext cx="9906000" cy="4571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975"/>
            <a:ext cx="9906000" cy="4571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66918" y="2996952"/>
            <a:ext cx="76525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latin typeface="Century Gothic" panose="020B0502020202020204" pitchFamily="34" charset="0"/>
              </a:rPr>
              <a:t>Квалифицированные кадры: в педагогической и профессиональной деятельности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latin typeface="Century Gothic" panose="020B0502020202020204" pitchFamily="34" charset="0"/>
              </a:rPr>
              <a:t>Смена приоритетных интересов обучаемых по выбору будущей профессии.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latin typeface="Century Gothic" panose="020B0502020202020204" pitchFamily="34" charset="0"/>
              </a:rPr>
              <a:t>Изменение приоритетов региона в подборе инженерных кадров.</a:t>
            </a:r>
            <a:endParaRPr lang="ru-RU" sz="1400" b="1" i="1" dirty="0">
              <a:latin typeface="Century Gothic" panose="020B0502020202020204" pitchFamily="34" charset="0"/>
            </a:endParaRPr>
          </a:p>
          <a:p>
            <a:endParaRPr lang="ru-RU" sz="1400" b="1" i="1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latin typeface="Century Gothic" panose="020B0502020202020204" pitchFamily="34" charset="0"/>
              </a:rPr>
              <a:t>Педагог владеет комплексным подходом в своей деятельности и своевременно проходит курсы повышения квалификации.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latin typeface="Century Gothic" panose="020B0502020202020204" pitchFamily="34" charset="0"/>
              </a:rPr>
              <a:t>Вариативность и обучение базовым навыкам инженерной подготовки по профилям дает возможность для выбора большего числа приоритетных направлений в выборе будущей профессии.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latin typeface="Century Gothic" panose="020B0502020202020204" pitchFamily="34" charset="0"/>
              </a:rPr>
              <a:t>Применение </a:t>
            </a:r>
            <a:r>
              <a:rPr lang="ru-RU" sz="1600" b="1" i="1" dirty="0" err="1">
                <a:latin typeface="Century Gothic" panose="020B0502020202020204" pitchFamily="34" charset="0"/>
              </a:rPr>
              <a:t>геймифицированных</a:t>
            </a:r>
            <a:r>
              <a:rPr lang="ru-RU" sz="1600" b="1" i="1" dirty="0">
                <a:latin typeface="Century Gothic" panose="020B0502020202020204" pitchFamily="34" charset="0"/>
              </a:rPr>
              <a:t> кейсов по профильным направлениям позволяет быстро адаптировать изменения рынка профессий региона к процессу обучения инженерным профессиям.</a:t>
            </a:r>
          </a:p>
          <a:p>
            <a:pPr marL="342900" indent="-342900">
              <a:buFont typeface="+mj-lt"/>
              <a:buAutoNum type="arabicPeriod"/>
            </a:pPr>
            <a:endParaRPr lang="ru-RU" sz="1400" b="1" i="1" dirty="0">
              <a:latin typeface="Century Gothic" panose="020B0502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-30110" y="3237867"/>
            <a:ext cx="1768400" cy="829289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dirty="0">
                <a:ln w="50800"/>
                <a:solidFill>
                  <a:schemeClr val="bg1"/>
                </a:solidFill>
                <a:latin typeface="Century Gothic" panose="020B0502020202020204" pitchFamily="34" charset="0"/>
              </a:rPr>
              <a:t>РИСКИ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-17522" y="4831959"/>
            <a:ext cx="2184440" cy="829289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dirty="0">
                <a:ln w="50800"/>
                <a:solidFill>
                  <a:schemeClr val="bg1"/>
                </a:solidFill>
                <a:latin typeface="Century Gothic" panose="020B0502020202020204" pitchFamily="34" charset="0"/>
              </a:rPr>
              <a:t>МИНИМИЗАЦИЯ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-6911" y="-18488"/>
            <a:ext cx="9906000" cy="1074367"/>
          </a:xfrm>
          <a:prstGeom prst="rect">
            <a:avLst/>
          </a:prstGeom>
          <a:solidFill>
            <a:schemeClr val="accent1">
              <a:lumMod val="20000"/>
              <a:lumOff val="80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808984" y="214017"/>
            <a:ext cx="488099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12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ПЕДАГОГИЧЕСКИЙ ПРОЕКТ - ИННОВАЦИОННАЯ ДОПОЛНИТЕЛЬНАЯ ОБЩЕОБРАЗОВАТЕЛЬНАЯ ПРОГРАММА (НАЧАЛЬНАЯ СТАДИЯ РЕАЛИЗАЦИИ)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17343" y="207099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ПРОЕКТ </a:t>
            </a:r>
          </a:p>
          <a:p>
            <a:r>
              <a:rPr lang="ru-RU" sz="24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«ИНЖЕНЕРНАЯ ШКОЛА»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-6911" y="1019635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2" y="90124"/>
            <a:ext cx="1351025" cy="1351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520" y="1548638"/>
            <a:ext cx="1120802" cy="150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4238364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911" y="44624"/>
            <a:ext cx="4011176" cy="12923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681192" y="2780928"/>
            <a:ext cx="1728192" cy="1728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9607" y="1308961"/>
            <a:ext cx="2016224" cy="11892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32920" y="404664"/>
            <a:ext cx="5472608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14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ПЕДАГОГИЧЕСКИЙ ПРОЕКТ - ИННОВАЦИОННАЯ ДОПОЛНИТЕЛЬНАЯ ОБЩЕОБРАЗОВАТЕЛЬНАЯ ПРОГРАММА (НАЧАЛЬНАЯ СТАДИЯ РЕАЛИЗАЦИИ)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8544" y="3106415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ПРОЕКТ </a:t>
            </a:r>
          </a:p>
          <a:p>
            <a:r>
              <a:rPr lang="ru-RU" sz="36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anose="020B0502020202020204" pitchFamily="34" charset="0"/>
              </a:rPr>
              <a:t>«ИНЖЕНЕРНАЯ ШКОЛА»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568" y="435555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АВТОРСКИЙ  КОЛЛЕКТИВ :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859" y="4707391"/>
            <a:ext cx="23981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ТРУФАНОВ </a:t>
            </a:r>
          </a:p>
          <a:p>
            <a:r>
              <a:rPr lang="ru-RU" sz="12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ПЕТР АЛЕКСАНДРОВИЧ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К.П.Н., УЧИТЕЛЬ ТЕХНОЛОГИИ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 ИЗОБРАЗИТЕЛЬНОГО ИСКУССТВА 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МАОУ «АКАДЕМИЧЕСКИЙ ЛИЦЕЙ»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Г. МАГНИТОГОРСКА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7217" y="6309320"/>
            <a:ext cx="9906000" cy="547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781350" y="6453336"/>
            <a:ext cx="852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entury Gothic" panose="020B0502020202020204" pitchFamily="34" charset="0"/>
              </a:rPr>
              <a:t>2018 год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0974" y="4707390"/>
            <a:ext cx="23981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ЛИТВИН</a:t>
            </a:r>
          </a:p>
          <a:p>
            <a:r>
              <a:rPr lang="ru-RU" sz="12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АНДРЕЙ ВЯЧЕСЛАВОВИЧ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УЧИТЕЛЬ ИНФОРМАТИКИ ВЫСШЕЙ КАТЕГОРИИ, ЗАВЕДУЮЩИЙ КАФЕДРОЙ ИНФОРМАТИКИ И ИКТ МАОУ «АКАДЕМИЧЕСКИЙ ЛИЦЕЙ» Г. МАГНИТОГОРСКА,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0627" y="4707392"/>
            <a:ext cx="3024336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4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НОРЕЦ</a:t>
            </a:r>
          </a:p>
          <a:p>
            <a:r>
              <a:rPr lang="ru-RU" sz="1200" b="1" dirty="0">
                <a:ln w="50800"/>
                <a:solidFill>
                  <a:srgbClr val="002060"/>
                </a:solidFill>
                <a:latin typeface="Century Gothic" panose="020B0502020202020204" pitchFamily="34" charset="0"/>
              </a:rPr>
              <a:t>АЛЕКСАНДР ИВАНОВИЧ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К.П.Н., ДОЦЕНТ КАФЕДРЫ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ХУДОЖЕСТВЕННОЙ ОБРАБОТКИ МАТЕРИАЛОВ  ИНСТИТУТА СТРОИТЕЛЬСТВА АРХИТЕКТУРЫ И ИСКУССТВА, МГТУ ИМ. Г.И.НОСОВА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93674" y="4707390"/>
            <a:ext cx="2360712" cy="9848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400" b="1" dirty="0">
                <a:ln w="50800"/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ТОРШИНА </a:t>
            </a:r>
          </a:p>
          <a:p>
            <a:r>
              <a:rPr lang="ru-RU" sz="1400" b="1" dirty="0">
                <a:ln w="50800"/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ЮЛИЯ ПАВЛОВНА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УЧИТЕЛЬ ФИЗИКИ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МАОУ «АКАДЕМИЧЕСКИЙ ЛИЦЕЙ» </a:t>
            </a:r>
          </a:p>
          <a:p>
            <a:r>
              <a:rPr lang="ru-RU" sz="1000" b="1" dirty="0">
                <a:ln w="50800"/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Г. МАГНИТОГОРСКА.</a:t>
            </a:r>
          </a:p>
        </p:txBody>
      </p:sp>
    </p:spTree>
    <p:extLst>
      <p:ext uri="{BB962C8B-B14F-4D97-AF65-F5344CB8AC3E}">
        <p14:creationId xmlns:p14="http://schemas.microsoft.com/office/powerpoint/2010/main" val="344440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758</Words>
  <Application>Microsoft Office PowerPoint</Application>
  <PresentationFormat>Лист A4 (210x297 мм)</PresentationFormat>
  <Paragraphs>145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А. Серова</dc:creator>
  <cp:lastModifiedBy>Pavel A. Safronov</cp:lastModifiedBy>
  <cp:revision>108</cp:revision>
  <dcterms:created xsi:type="dcterms:W3CDTF">2018-11-13T06:33:44Z</dcterms:created>
  <dcterms:modified xsi:type="dcterms:W3CDTF">2018-12-25T15:29:56Z</dcterms:modified>
</cp:coreProperties>
</file>