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2468" autoAdjust="0"/>
  </p:normalViewPr>
  <p:slideViewPr>
    <p:cSldViewPr>
      <p:cViewPr varScale="1">
        <p:scale>
          <a:sx n="67" d="100"/>
          <a:sy n="67" d="100"/>
        </p:scale>
        <p:origin x="22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9D841-C4DB-4FE1-8632-F42CE69EDAFC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BECC-F87F-4299-843D-A509634FD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83D57-FB48-4644-A145-6FD7A5B78C5E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661A7-F230-4234-914A-79D60A090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F9D58-F25F-4A1D-9279-210D34B1574B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5DEB8-AB27-4B94-99F6-3DEE281BE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68383-8175-4A48-A11C-FFF6C158A606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2BC9-D641-41BF-A636-E0C39FA61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6520-36B0-4479-80B4-8696056D846F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BC928-C0AD-42EC-B2AF-1F4A4DB42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60007-CDB0-4302-9AD1-D582196A2653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9E21A-3AEA-4984-AAA3-3ADE9B003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97B14-AAE9-440C-B46F-CA2FC912BEC5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782F8-7BB3-4DE3-9AD1-E75A3467B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6F65-9B7C-4B6B-B111-82F93A85E3E9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4EE0C-0D3B-48D4-9F17-C8FF18991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6113E-729E-4632-9B84-C8D44AEF17FA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B51BE-5662-4F62-AEB3-CCAC5C9A5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0D2BC-DA22-46A2-BE2B-F2D54393CC83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6AF3-D323-4B47-82AD-0AAF735E4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CC188-26DB-44F0-B894-9C1FB534196C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ADAE-B135-4798-9D38-08E68A4F3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25781F4-23E6-4179-99FB-DDE974C91CF8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75621EF-8925-4F59-922F-C667EBBAE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13315" name="Picture 2" descr="C:\Documents and Settings\User\Мои документы\шаблоны презентаций\шаблон 4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547813" y="188913"/>
            <a:ext cx="70564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dirty="0">
              <a:latin typeface="Times New Roman" pitchFamily="18" charset="0"/>
            </a:endParaRPr>
          </a:p>
          <a:p>
            <a:pPr algn="ctr"/>
            <a:r>
              <a:rPr lang="ru-RU" dirty="0" err="1">
                <a:solidFill>
                  <a:srgbClr val="002060"/>
                </a:solidFill>
                <a:latin typeface="Times New Roman" pitchFamily="18" charset="0"/>
              </a:rPr>
              <a:t>Темникова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 Екатерина Владимировна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2339975" y="2708275"/>
            <a:ext cx="647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Особенности организации</a:t>
            </a:r>
          </a:p>
          <a:p>
            <a:pPr algn="ctr"/>
            <a:r>
              <a:rPr lang="ru-RU" b="1">
                <a:latin typeface="Times New Roman" pitchFamily="18" charset="0"/>
              </a:rPr>
              <a:t>проблемного обучения в начальном общем образовании</a:t>
            </a: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3563938" y="5805488"/>
            <a:ext cx="2200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Челябинск,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13315" name="Picture 2" descr="C:\Documents and Settings\User\Мои документы\шаблоны презентаций\шаблон 4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547813" y="188913"/>
            <a:ext cx="70564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dirty="0">
              <a:latin typeface="Times New Roman" pitchFamily="18" charset="0"/>
            </a:endParaRPr>
          </a:p>
          <a:p>
            <a:pPr algn="ctr"/>
            <a:r>
              <a:rPr lang="ru-RU" dirty="0" err="1">
                <a:solidFill>
                  <a:srgbClr val="002060"/>
                </a:solidFill>
                <a:latin typeface="Times New Roman" pitchFamily="18" charset="0"/>
              </a:rPr>
              <a:t>Темникова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 Екатерина Владимировна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2339975" y="2708275"/>
            <a:ext cx="647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Особенности организации</a:t>
            </a:r>
          </a:p>
          <a:p>
            <a:pPr algn="ctr"/>
            <a:r>
              <a:rPr lang="ru-RU" b="1">
                <a:latin typeface="Times New Roman" pitchFamily="18" charset="0"/>
              </a:rPr>
              <a:t>проблемного обучения в начальном общем образовании</a:t>
            </a: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3563938" y="5805488"/>
            <a:ext cx="2200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Челябинск, 2017</a:t>
            </a:r>
          </a:p>
        </p:txBody>
      </p:sp>
    </p:spTree>
    <p:extLst>
      <p:ext uri="{BB962C8B-B14F-4D97-AF65-F5344CB8AC3E}">
        <p14:creationId xmlns:p14="http://schemas.microsoft.com/office/powerpoint/2010/main" val="278026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/>
          </p:cNvSpPr>
          <p:nvPr/>
        </p:nvSpPr>
        <p:spPr bwMode="auto">
          <a:xfrm>
            <a:off x="468313" y="1700213"/>
            <a:ext cx="8218487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None/>
            </a:pPr>
            <a:endParaRPr lang="ru-RU">
              <a:latin typeface="Times New Roman" pitchFamily="18" charset="0"/>
            </a:endParaRPr>
          </a:p>
        </p:txBody>
      </p:sp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684213" y="476250"/>
            <a:ext cx="8135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600" b="1">
              <a:latin typeface="Times New Roman" pitchFamily="18" charset="0"/>
            </a:endParaRPr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323850" y="2055813"/>
            <a:ext cx="84963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</a:rPr>
              <a:t>Актуальность данной проблемы</a:t>
            </a:r>
            <a:r>
              <a:rPr lang="ru-RU">
                <a:latin typeface="Times New Roman" pitchFamily="18" charset="0"/>
              </a:rPr>
              <a:t> связана с необходимостью формирования познавательной самостоятельности учащихся, развития их логического, рационального, критического и творческого мышления, и познавательных способностей. Реализация технологии проблемного обучения в школе является одной из важнейшей потребностью современности. </a:t>
            </a:r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611188" y="4119563"/>
            <a:ext cx="7848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Times New Roman" pitchFamily="18" charset="0"/>
              </a:rPr>
              <a:t>Особый вклад в разработку теории проблемного обучения внесли Махмутов М. И., Матюшкин А. М., Брушлинский А. В., Кудрявцев Т. В., Саткин М. К., Лернер И. Я., Мечинская Н. А., Кабанова-Меллер Е. Н.  и т.д.</a:t>
            </a:r>
          </a:p>
        </p:txBody>
      </p:sp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1042988" y="404813"/>
            <a:ext cx="6842125" cy="1223962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Особенности организации</a:t>
            </a:r>
          </a:p>
          <a:p>
            <a:pPr algn="ctr"/>
            <a:r>
              <a:rPr lang="ru-RU" b="1">
                <a:latin typeface="Times New Roman" pitchFamily="18" charset="0"/>
              </a:rPr>
              <a:t>проблемного обучения в начальном общем образовании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sz="half" idx="1"/>
          </p:nvPr>
        </p:nvSpPr>
        <p:spPr>
          <a:xfrm>
            <a:off x="971550" y="1268413"/>
            <a:ext cx="3529013" cy="4824412"/>
          </a:xfrm>
          <a:ln w="19050">
            <a:solidFill>
              <a:srgbClr val="000000"/>
            </a:solidFill>
          </a:ln>
        </p:spPr>
        <p:txBody>
          <a:bodyPr/>
          <a:lstStyle/>
          <a:p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Объект исследования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 – организация проблемного обучения.</a:t>
            </a:r>
          </a:p>
          <a:p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Предмет исследования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 – методы, формы организации проблемного обучения в начальной школе.</a:t>
            </a:r>
          </a:p>
        </p:txBody>
      </p:sp>
      <p:sp>
        <p:nvSpPr>
          <p:cNvPr id="15362" name="Rectangle 9"/>
          <p:cNvSpPr>
            <a:spLocks noGrp="1"/>
          </p:cNvSpPr>
          <p:nvPr>
            <p:ph type="body" sz="half" idx="4294967295"/>
          </p:nvPr>
        </p:nvSpPr>
        <p:spPr>
          <a:xfrm>
            <a:off x="4572000" y="1268413"/>
            <a:ext cx="3708400" cy="4857750"/>
          </a:xfrm>
          <a:ln w="19050"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Цель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 исследования - изучение особенностей проблемного обучения в начальной школе.</a:t>
            </a:r>
          </a:p>
          <a:p>
            <a:pPr algn="ctr"/>
            <a:endParaRPr lang="ru-RU" sz="1800" smtClean="0"/>
          </a:p>
        </p:txBody>
      </p:sp>
      <p:sp>
        <p:nvSpPr>
          <p:cNvPr id="15363" name="Rectangle 10"/>
          <p:cNvSpPr>
            <a:spLocks noChangeArrowheads="1"/>
          </p:cNvSpPr>
          <p:nvPr/>
        </p:nvSpPr>
        <p:spPr bwMode="auto">
          <a:xfrm>
            <a:off x="4716463" y="2228850"/>
            <a:ext cx="345598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ru-RU" b="1">
                <a:latin typeface="Times New Roman" pitchFamily="18" charset="0"/>
              </a:rPr>
              <a:t>Задачи исследования:</a:t>
            </a:r>
          </a:p>
          <a:p>
            <a:pPr indent="450850"/>
            <a:r>
              <a:rPr lang="en-US">
                <a:latin typeface="Times New Roman" pitchFamily="18" charset="0"/>
              </a:rPr>
              <a:t>1</a:t>
            </a:r>
            <a:r>
              <a:rPr lang="ru-RU"/>
              <a:t>.</a:t>
            </a:r>
            <a:r>
              <a:rPr lang="ru-RU">
                <a:latin typeface="Times New Roman" pitchFamily="18" charset="0"/>
              </a:rPr>
              <a:t>Изучить теоретические основы технологии проблемного обучения в современной школе.</a:t>
            </a:r>
          </a:p>
          <a:p>
            <a:pPr indent="450850"/>
            <a:endParaRPr lang="ru-RU">
              <a:latin typeface="Times New Roman" pitchFamily="18" charset="0"/>
            </a:endParaRPr>
          </a:p>
          <a:p>
            <a:pPr indent="450850"/>
            <a:r>
              <a:rPr lang="ru-RU">
                <a:latin typeface="Times New Roman" pitchFamily="18" charset="0"/>
              </a:rPr>
              <a:t>2.Рассмотреть функции, признаки и виды проблемного обучения.</a:t>
            </a:r>
          </a:p>
          <a:p>
            <a:pPr indent="450850"/>
            <a:endParaRPr lang="ru-RU">
              <a:latin typeface="Times New Roman" pitchFamily="18" charset="0"/>
            </a:endParaRPr>
          </a:p>
          <a:p>
            <a:pPr indent="450850"/>
            <a:r>
              <a:rPr lang="ru-RU">
                <a:latin typeface="Times New Roman" pitchFamily="18" charset="0"/>
              </a:rPr>
              <a:t>3.Изучить технологию и особенности организации проблемного обучения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>
          <a:xfrm>
            <a:off x="827088" y="1844675"/>
            <a:ext cx="6985000" cy="1008063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ru-RU" smtClean="0"/>
              <a:t>    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Наиболее обобщенное определение проблемного обучения сформулировал Махмутов М. И.:</a:t>
            </a:r>
          </a:p>
        </p:txBody>
      </p:sp>
      <p:sp>
        <p:nvSpPr>
          <p:cNvPr id="15373" name="filecab3"/>
          <p:cNvSpPr>
            <a:spLocks noEditPoints="1" noChangeArrowheads="1"/>
          </p:cNvSpPr>
          <p:nvPr/>
        </p:nvSpPr>
        <p:spPr bwMode="auto">
          <a:xfrm>
            <a:off x="684213" y="3284538"/>
            <a:ext cx="7848600" cy="1657350"/>
          </a:xfrm>
          <a:custGeom>
            <a:avLst/>
            <a:gdLst>
              <a:gd name="T0" fmla="*/ 3924300 w 21600"/>
              <a:gd name="T1" fmla="*/ 0 h 21600"/>
              <a:gd name="T2" fmla="*/ 0 w 21600"/>
              <a:gd name="T3" fmla="*/ 0 h 21600"/>
              <a:gd name="T4" fmla="*/ 0 w 21600"/>
              <a:gd name="T5" fmla="*/ 828675 h 21600"/>
              <a:gd name="T6" fmla="*/ 0 w 21600"/>
              <a:gd name="T7" fmla="*/ 1562743 h 21600"/>
              <a:gd name="T8" fmla="*/ 3924300 w 21600"/>
              <a:gd name="T9" fmla="*/ 1657350 h 21600"/>
              <a:gd name="T10" fmla="*/ 7848600 w 21600"/>
              <a:gd name="T11" fmla="*/ 1562743 h 21600"/>
              <a:gd name="T12" fmla="*/ 7848600 w 21600"/>
              <a:gd name="T13" fmla="*/ 828675 h 21600"/>
              <a:gd name="T14" fmla="*/ 784860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4 w 21600"/>
              <a:gd name="T25" fmla="*/ 511 h 21600"/>
              <a:gd name="T26" fmla="*/ 20542 w 21600"/>
              <a:gd name="T27" fmla="*/ 1876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«Проблемное обучение</a:t>
            </a:r>
            <a:r>
              <a:rPr lang="ru-RU">
                <a:latin typeface="Times New Roman" pitchFamily="18" charset="0"/>
              </a:rPr>
              <a:t> – это тип развивающего обучения, в котором сочетаются систематическая самостоятельная поисковая деятельность учащихся с усвоением ими готовых выводов науки, а система методов построена с учетом целеполагания и принципа проблемности»</a:t>
            </a:r>
          </a:p>
          <a:p>
            <a:pPr>
              <a:defRPr/>
            </a:pPr>
            <a:endParaRPr lang="ru-RU">
              <a:latin typeface="Times New Roman" pitchFamily="18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16387" name="Rectangle 18"/>
          <p:cNvSpPr>
            <a:spLocks noGrp="1" noChangeArrowheads="1"/>
          </p:cNvSpPr>
          <p:nvPr>
            <p:ph type="title"/>
          </p:nvPr>
        </p:nvSpPr>
        <p:spPr>
          <a:xfrm>
            <a:off x="1042988" y="338138"/>
            <a:ext cx="7643812" cy="714375"/>
          </a:xfrm>
          <a:solidFill>
            <a:schemeClr val="bg2"/>
          </a:solidFill>
          <a:ln w="12700"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Теоретические основы технологии 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проблемного обучения в современной школе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3889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8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воспитание навыков творческого усвоения знаний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 (применение системы логических приемов или отдельных способов творческой деятельности);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80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воспитание навыков творческого применения знаний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 (применение усвоенных знаний в новой ситуации) и умений решать учебные проблемы;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80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формирование и накопление опыта творческой деятельности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 (овладение методами научного исследования, решения практических проблем и художественного отображения действительности);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80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формирование мотивов учения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, социальных, нравственных и познавательных потребностей.</a:t>
            </a:r>
          </a:p>
        </p:txBody>
      </p:sp>
      <p:sp>
        <p:nvSpPr>
          <p:cNvPr id="2" name="Rectangle 2"/>
          <p:cNvSpPr>
            <a:spLocks noGrp="1"/>
          </p:cNvSpPr>
          <p:nvPr>
            <p:ph type="title" idx="4294967295"/>
          </p:nvPr>
        </p:nvSpPr>
        <p:spPr>
          <a:xfrm>
            <a:off x="684213" y="260350"/>
            <a:ext cx="8229600" cy="4905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17411" name="Rectangle 2"/>
          <p:cNvSpPr>
            <a:spLocks noGrp="1"/>
          </p:cNvSpPr>
          <p:nvPr>
            <p:ph type="title"/>
          </p:nvPr>
        </p:nvSpPr>
        <p:spPr>
          <a:xfrm>
            <a:off x="1835150" y="404813"/>
            <a:ext cx="8229600" cy="490537"/>
          </a:xfrm>
        </p:spPr>
        <p:txBody>
          <a:bodyPr/>
          <a:lstStyle/>
          <a:p>
            <a:pPr eaLnBrk="1" hangingPunct="1"/>
            <a:r>
              <a:rPr lang="ru-RU" sz="1800" b="1" smtClean="0">
                <a:latin typeface="Times New Roman" pitchFamily="18" charset="0"/>
              </a:rPr>
              <a:t/>
            </a:r>
            <a:br>
              <a:rPr lang="ru-RU" sz="1800" b="1" smtClean="0">
                <a:latin typeface="Times New Roman" pitchFamily="18" charset="0"/>
              </a:rPr>
            </a:br>
            <a:endParaRPr lang="ru-RU" sz="1800" b="1" smtClean="0">
              <a:latin typeface="Times New Roman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763713" y="836613"/>
            <a:ext cx="5257800" cy="647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>
              <a:latin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Times New Roman" pitchFamily="18" charset="0"/>
              </a:rPr>
              <a:t>Функции проблемного обучения:</a:t>
            </a:r>
          </a:p>
          <a:p>
            <a:pPr algn="ctr"/>
            <a:endParaRPr lang="ru-RU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6"/>
          <p:cNvSpPr>
            <a:spLocks noGrp="1"/>
          </p:cNvSpPr>
          <p:nvPr>
            <p:ph sz="quarter" idx="13"/>
          </p:nvPr>
        </p:nvSpPr>
        <p:spPr>
          <a:xfrm>
            <a:off x="468313" y="1268413"/>
            <a:ext cx="4038600" cy="4886325"/>
          </a:xfrm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       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Виды проблемного обучения: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</a:rPr>
              <a:t>научное творчество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– теоретическое исследование, т.е. поиск и открытие обучаемым нового правила, закона, доказательства; в основе этого вида проблемного обучения лежит постановка и решение теоретических учебных проблем;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</a:rPr>
              <a:t>практическое творчество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– поиск практического решения, т.е. способа применения известного знания в новой ситуации, конструирование, изобретение; в основе этого вида проблемного обучения лежит постановка и решение практических учебных проблем;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</a:rPr>
              <a:t>художественное творчество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– художественное отображение действительности на основе творческого воображения, включающее рисование, игру и т.п.</a:t>
            </a:r>
          </a:p>
        </p:txBody>
      </p:sp>
      <p:sp>
        <p:nvSpPr>
          <p:cNvPr id="18434" name="Rectangle 17"/>
          <p:cNvSpPr>
            <a:spLocks noGrp="1"/>
          </p:cNvSpPr>
          <p:nvPr>
            <p:ph sz="quarter" idx="14"/>
          </p:nvPr>
        </p:nvSpPr>
        <p:spPr>
          <a:xfrm>
            <a:off x="4648200" y="1268413"/>
            <a:ext cx="4038600" cy="4857750"/>
          </a:xfrm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Уровни проблемного обучения: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уровень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обычной активности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уровень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полу самостоятельной активности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уровень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самостоятельной (продуктивной) активности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уровень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творческой активности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8435" name="Rectangle 18"/>
          <p:cNvSpPr>
            <a:spLocks noChangeArrowheads="1"/>
          </p:cNvSpPr>
          <p:nvPr/>
        </p:nvSpPr>
        <p:spPr bwMode="auto">
          <a:xfrm>
            <a:off x="1763713" y="404813"/>
            <a:ext cx="5184775" cy="647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Виды и уровни проблемного обучения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ситуация нехватки знаний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 (учащиеся не могут решить задачу, ответить на вопрос из-за отсутствия необходимых знаний);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80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ситуация новых условий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 (необходимые знания у детей, однако им предстоит придумать, как применить имеющиеся знания и умения в новых условиях);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80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ситуация противоречия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между теоретической возможностью и практической осуществимостью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 (например, ученику надо выбрать из нескольких известных ему способов решения самый рациональный);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80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ситуация противоречия между полученным практическим результатом и отсутствием знаний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 для того, чтобы объяснить, как и почему получен именно такой результат.</a:t>
            </a:r>
          </a:p>
        </p:txBody>
      </p:sp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2411413" y="765175"/>
            <a:ext cx="4968875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000" smtClean="0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195513" y="692150"/>
            <a:ext cx="5545137" cy="719138"/>
          </a:xfrm>
          <a:prstGeom prst="rect">
            <a:avLst/>
          </a:prstGeom>
          <a:solidFill>
            <a:schemeClr val="bg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Проблемная ситуация как основной элемент </a:t>
            </a:r>
          </a:p>
          <a:p>
            <a:pPr algn="ctr"/>
            <a:r>
              <a:rPr lang="ru-RU" b="1">
                <a:latin typeface="Times New Roman" pitchFamily="18" charset="0"/>
              </a:rPr>
              <a:t>проблемного обучения.</a:t>
            </a:r>
          </a:p>
          <a:p>
            <a:pPr algn="ctr"/>
            <a:endParaRPr lang="ru-RU" sz="900">
              <a:latin typeface="Times New Roman" pitchFamily="18" charset="0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900113" y="1773238"/>
            <a:ext cx="59039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Основные типы проблемных ситуаций,</a:t>
            </a:r>
            <a:r>
              <a:rPr lang="ru-RU" b="1" i="1">
                <a:latin typeface="Times New Roman" pitchFamily="18" charset="0"/>
              </a:rPr>
              <a:t> </a:t>
            </a:r>
          </a:p>
          <a:p>
            <a:r>
              <a:rPr lang="ru-RU" b="1">
                <a:latin typeface="Times New Roman" pitchFamily="18" charset="0"/>
              </a:rPr>
              <a:t>которые можно использовать в начальной школе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1908175" y="549275"/>
            <a:ext cx="5472113" cy="863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Создание проблемных ситуаций в процессе </a:t>
            </a:r>
          </a:p>
          <a:p>
            <a:pPr algn="ctr"/>
            <a:r>
              <a:rPr lang="ru-RU" b="1">
                <a:latin typeface="Times New Roman" pitchFamily="18" charset="0"/>
              </a:rPr>
              <a:t>организации учебного занятия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619250" y="2133600"/>
            <a:ext cx="58324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Типы проблемных</a:t>
            </a:r>
          </a:p>
          <a:p>
            <a:r>
              <a:rPr lang="ru-RU" sz="2000" b="1">
                <a:latin typeface="Times New Roman" pitchFamily="18" charset="0"/>
              </a:rPr>
              <a:t> ситуаций:</a:t>
            </a:r>
          </a:p>
          <a:p>
            <a:endParaRPr lang="ru-RU" sz="2000" b="1">
              <a:latin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</a:rPr>
              <a:t>– </a:t>
            </a:r>
            <a:r>
              <a:rPr lang="ru-RU" sz="2000">
                <a:latin typeface="Times New Roman" pitchFamily="18" charset="0"/>
              </a:rPr>
              <a:t>возникшие с затруднением; </a:t>
            </a:r>
          </a:p>
          <a:p>
            <a:endParaRPr lang="ru-RU" sz="2000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– возникшие с удивлением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476375" y="333375"/>
            <a:ext cx="6264275" cy="792163"/>
          </a:xfrm>
          <a:prstGeom prst="rect">
            <a:avLst/>
          </a:prstGeom>
          <a:solidFill>
            <a:schemeClr val="bg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Структура проблемного урока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258888" y="1700213"/>
            <a:ext cx="57419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2000">
                <a:latin typeface="Times New Roman" pitchFamily="18" charset="0"/>
              </a:rPr>
              <a:t> Постановка учебной проблемы;</a:t>
            </a:r>
            <a:endParaRPr lang="en-US" sz="2000">
              <a:latin typeface="Times New Roman" pitchFamily="18" charset="0"/>
            </a:endParaRPr>
          </a:p>
          <a:p>
            <a:pPr marL="342900" indent="-342900"/>
            <a:r>
              <a:rPr lang="en-US" sz="2000">
                <a:latin typeface="Times New Roman" pitchFamily="18" charset="0"/>
              </a:rPr>
              <a:t>2) </a:t>
            </a:r>
            <a:r>
              <a:rPr lang="ru-RU" sz="2000">
                <a:latin typeface="Times New Roman" pitchFamily="18" charset="0"/>
              </a:rPr>
              <a:t>Постановка учебной задачи;</a:t>
            </a:r>
          </a:p>
          <a:p>
            <a:pPr marL="342900" indent="-342900"/>
            <a:r>
              <a:rPr lang="en-US" sz="2000">
                <a:latin typeface="Times New Roman" pitchFamily="18" charset="0"/>
              </a:rPr>
              <a:t>3) </a:t>
            </a:r>
            <a:r>
              <a:rPr lang="ru-RU" sz="2000">
                <a:latin typeface="Times New Roman" pitchFamily="18" charset="0"/>
              </a:rPr>
              <a:t>Поиск решения;</a:t>
            </a:r>
          </a:p>
          <a:p>
            <a:pPr marL="342900" indent="-342900"/>
            <a:r>
              <a:rPr lang="en-US" sz="2000">
                <a:latin typeface="Times New Roman" pitchFamily="18" charset="0"/>
              </a:rPr>
              <a:t>4) </a:t>
            </a:r>
            <a:r>
              <a:rPr lang="ru-RU" sz="2000">
                <a:latin typeface="Times New Roman" pitchFamily="18" charset="0"/>
              </a:rPr>
              <a:t>Выражение решения;</a:t>
            </a:r>
          </a:p>
          <a:p>
            <a:pPr marL="342900" indent="-342900"/>
            <a:r>
              <a:rPr lang="en-US" sz="2000">
                <a:latin typeface="Times New Roman" pitchFamily="18" charset="0"/>
              </a:rPr>
              <a:t>5)</a:t>
            </a:r>
            <a:r>
              <a:rPr lang="ru-RU" sz="2000">
                <a:latin typeface="Times New Roman" pitchFamily="18" charset="0"/>
              </a:rPr>
              <a:t> Реализация продукта.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331913" y="3833813"/>
            <a:ext cx="547211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</a:rPr>
              <a:t>Методы</a:t>
            </a:r>
            <a:r>
              <a:rPr lang="ru-RU">
                <a:latin typeface="Times New Roman" pitchFamily="18" charset="0"/>
              </a:rPr>
              <a:t>, применяемые при поиске учебной проблемы:</a:t>
            </a:r>
          </a:p>
          <a:p>
            <a:r>
              <a:rPr lang="ru-RU">
                <a:latin typeface="Times New Roman" pitchFamily="18" charset="0"/>
              </a:rPr>
              <a:t>– метод проблемного изложения;</a:t>
            </a:r>
          </a:p>
          <a:p>
            <a:r>
              <a:rPr lang="ru-RU">
                <a:latin typeface="Times New Roman" pitchFamily="18" charset="0"/>
              </a:rPr>
              <a:t>– эвристический метод, </a:t>
            </a:r>
          </a:p>
          <a:p>
            <a:r>
              <a:rPr lang="ru-RU">
                <a:latin typeface="Times New Roman" pitchFamily="18" charset="0"/>
              </a:rPr>
              <a:t>– исследовательский метод.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653</TotalTime>
  <Words>599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Candara</vt:lpstr>
      <vt:lpstr>Symbol</vt:lpstr>
      <vt:lpstr>Times New Roman</vt:lpstr>
      <vt:lpstr>Волна</vt:lpstr>
      <vt:lpstr>Презентация PowerPoint</vt:lpstr>
      <vt:lpstr>Презентация PowerPoint</vt:lpstr>
      <vt:lpstr>Презентация PowerPoint</vt:lpstr>
      <vt:lpstr>Теоретические основы технологии  проблемного обучения в современной школе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Kartella-PC</dc:creator>
  <cp:lastModifiedBy>Анна В. Бабухина</cp:lastModifiedBy>
  <cp:revision>16</cp:revision>
  <dcterms:created xsi:type="dcterms:W3CDTF">2017-10-28T07:46:04Z</dcterms:created>
  <dcterms:modified xsi:type="dcterms:W3CDTF">2017-12-12T07:57:53Z</dcterms:modified>
</cp:coreProperties>
</file>