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  <p:sldMasterId id="2147483703" r:id="rId5"/>
  </p:sldMasterIdLst>
  <p:notesMasterIdLst>
    <p:notesMasterId r:id="rId37"/>
  </p:notesMasterIdLst>
  <p:sldIdLst>
    <p:sldId id="463" r:id="rId6"/>
    <p:sldId id="273" r:id="rId7"/>
    <p:sldId id="887" r:id="rId8"/>
    <p:sldId id="890" r:id="rId9"/>
    <p:sldId id="891" r:id="rId10"/>
    <p:sldId id="910" r:id="rId11"/>
    <p:sldId id="759" r:id="rId12"/>
    <p:sldId id="988" r:id="rId13"/>
    <p:sldId id="992" r:id="rId14"/>
    <p:sldId id="991" r:id="rId15"/>
    <p:sldId id="985" r:id="rId16"/>
    <p:sldId id="990" r:id="rId17"/>
    <p:sldId id="986" r:id="rId18"/>
    <p:sldId id="987" r:id="rId19"/>
    <p:sldId id="761" r:id="rId20"/>
    <p:sldId id="963" r:id="rId21"/>
    <p:sldId id="766" r:id="rId22"/>
    <p:sldId id="972" r:id="rId23"/>
    <p:sldId id="973" r:id="rId24"/>
    <p:sldId id="976" r:id="rId25"/>
    <p:sldId id="970" r:id="rId26"/>
    <p:sldId id="900" r:id="rId27"/>
    <p:sldId id="901" r:id="rId28"/>
    <p:sldId id="971" r:id="rId29"/>
    <p:sldId id="813" r:id="rId30"/>
    <p:sldId id="974" r:id="rId31"/>
    <p:sldId id="969" r:id="rId32"/>
    <p:sldId id="902" r:id="rId33"/>
    <p:sldId id="852" r:id="rId34"/>
    <p:sldId id="975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702"/>
    <a:srgbClr val="FFFFFF"/>
    <a:srgbClr val="523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949" autoAdjust="0"/>
    <p:restoredTop sz="68074" autoAdjust="0"/>
  </p:normalViewPr>
  <p:slideViewPr>
    <p:cSldViewPr>
      <p:cViewPr varScale="1">
        <p:scale>
          <a:sx n="52" d="100"/>
          <a:sy n="52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509B-EFCC-40DC-91A0-9BE95FDB1FCE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C5A2-0533-45E9-B233-2DFAF3C03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4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84F8FE-75CF-44B1-80D4-A3FF63E8F5AC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707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Скажите,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почему здесь отсутствуют ЛИЧНОСТНЫЕ результаты?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не проверяются, только отслеживаются с помощью мониторинга.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0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Обратите внимание на пункт №3.</a:t>
            </a:r>
            <a:r>
              <a:rPr lang="ru-RU" baseline="0" dirty="0" smtClean="0"/>
              <a:t> </a:t>
            </a:r>
            <a:r>
              <a:rPr lang="ru-RU" dirty="0" smtClean="0"/>
              <a:t>Данное заключение служит причиной оставить ребенка на повторное обучение (но не на второй год)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1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оценивания проверочной работы по русскому языку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 1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оценивании ответов допущенные обучающимися орфографические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пунктуационные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ошибки на не изучаемые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начальной школе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учитываются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(80 слов)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Оценивается только полностью записанный текст диктанта. Возможен ненамеренный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пропуск двух-трёх слов.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пропущенное в тексте диктанта слово, содержащее орфограмму,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квалифицируется как орфографическая ошибка.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тексте диктанта присутствует пять и более исправлений неверного написания на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верное, то за выполнение задания снимается 1 балл</a:t>
            </a:r>
            <a:endParaRPr lang="ru-RU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3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3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71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758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9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2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Первоначальное знакомство со словарными словами начинается уже в 1 классе. В каждом последующем классе количество словарных слов увеличивается. В начальном курсе грамматики, правописания и развития речи большое значение придается словарно-орфографической работе, в процессе которой учащиеся усваивают словарные слова</a:t>
            </a:r>
            <a:r>
              <a:rPr lang="ru-RU" sz="1200" smtClean="0"/>
              <a:t>. </a:t>
            </a:r>
          </a:p>
          <a:p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Все трудные слова, изучаемые в начальной школе можно разделить по тематическим группам: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62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6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2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ВПР имеют ряд преимуществ. Использование заданий только открытого типа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47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84F8FE-75CF-44B1-80D4-A3FF63E8F5AC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74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Изучение русского языка на ступени начального общего образования в образовательных учреждениях с русским языком обучения направлено на достижение следующих целей: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2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0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Но, всё же, ВПР — это не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«ЕГЭ для начальной школы»,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 прямо влияет на дальнейшую судьбу выпускника школы. От количества набранных баллов зависит выбор учебного заведения для продолжения обучения и шансы в него поступить.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2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Рособрнадзор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направил в регионы результаты ВПР 2017. Ведомство считает, что результаты ВПР 2017 необъективны в отдельных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школах.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Рособрнадзор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направил в регионы результаты ВПР 2017 с перечнем школ, в которых ведомство  выявило необъективные результаты по русскому языку и математике в 4 -5 классах.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сообщает ведомство, в некоторых школах результат выполнения ВПР оказался заметно  выше среднего результата по региону, при этом школа не является лицеем или гимназией с углубленным изучением данных предметов, и полученные результаты не подтверждаются высокими баллами ЕГЭ у выпускников.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анализировались средние проценты выполнения каждого задания учащимися: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 школе простые задания делают хуже, чем в среднем по региону, а сложные лучше, то это может свидетельствовать, что с более сложными заданиями школьникам помогли справиться их учителя.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8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4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помочь учащимся подготовиться к ВПР?</a:t>
            </a:r>
            <a:endParaRPr lang="ru-RU" dirty="0" smtClean="0"/>
          </a:p>
          <a:p>
            <a:r>
              <a:rPr lang="ru-RU" dirty="0" smtClean="0"/>
              <a:t>(рекомендации для учителей)</a:t>
            </a:r>
          </a:p>
          <a:p>
            <a:r>
              <a:rPr lang="ru-RU" b="1" dirty="0" smtClean="0"/>
              <a:t>1. Составьте план подготовки по вашему предмету и расскажите о нем учащимся.</a:t>
            </a:r>
            <a:endParaRPr lang="ru-RU" dirty="0" smtClean="0"/>
          </a:p>
          <a:p>
            <a:r>
              <a:rPr lang="ru-RU" dirty="0" smtClean="0"/>
              <a:t>Составленный в начале года план-график, который максимально учитывает все события школьной жизни, праздники и мероприятия, позволит заранее спланировать объем и сроки изучения учебного ма­териала. Важно дать учащимся информацию о графике работы на год, регулярно обращая их внимание на то, какая часть материала уже пройдена, а какую еще осталось пройти.</a:t>
            </a:r>
          </a:p>
          <a:p>
            <a:r>
              <a:rPr lang="ru-RU" b="1" dirty="0" smtClean="0"/>
              <a:t>2. Дайте учащимся возможность оценить их достижения </a:t>
            </a:r>
            <a:r>
              <a:rPr lang="ru-RU" dirty="0" smtClean="0"/>
              <a:t>в </a:t>
            </a:r>
            <a:r>
              <a:rPr lang="ru-RU" b="1" dirty="0" smtClean="0"/>
              <a:t>учебе.</a:t>
            </a:r>
            <a:endParaRPr lang="ru-RU" dirty="0" smtClean="0"/>
          </a:p>
          <a:p>
            <a:r>
              <a:rPr lang="ru-RU" dirty="0" smtClean="0"/>
              <a:t>Обсуждая с учащимися пройденный материал, делайте акцент на том, что им удалось изучить и что у них получается хорошо. Ставьте перед ними достижимые краткосрочные учебные цели и показывайте, как достижение этих целей отражается на долгосрочном графике под­готовки к ВПР.</a:t>
            </a:r>
          </a:p>
          <a:p>
            <a:r>
              <a:rPr lang="ru-RU" b="1" dirty="0" smtClean="0"/>
              <a:t>3. Не говорите</a:t>
            </a:r>
            <a:r>
              <a:rPr lang="ru-RU" dirty="0" smtClean="0"/>
              <a:t> </a:t>
            </a:r>
            <a:r>
              <a:rPr lang="ru-RU" b="1" dirty="0" smtClean="0"/>
              <a:t>с учащимися о ВПР слишком часто.</a:t>
            </a:r>
            <a:endParaRPr lang="ru-RU" dirty="0" smtClean="0"/>
          </a:p>
          <a:p>
            <a:r>
              <a:rPr lang="ru-RU" dirty="0" smtClean="0"/>
              <a:t>Регулярно проводите короткие демонстрационные работы в течение года вместо серии больших контрольных работ за месяц до ВПР. Обсуждайте основные вопросы и инструкции, касающиеся ВПР. Даже если работа в классе связана с ВПР, не заостряйте на ни внимание.</a:t>
            </a:r>
          </a:p>
          <a:p>
            <a:r>
              <a:rPr lang="ru-RU" b="1" dirty="0" smtClean="0"/>
              <a:t>4. Используйте при изучении учебного материала различные педагогические технологии, методы</a:t>
            </a:r>
            <a:r>
              <a:rPr lang="ru-RU" dirty="0" smtClean="0"/>
              <a:t> </a:t>
            </a:r>
            <a:r>
              <a:rPr lang="ru-RU" b="1" dirty="0" smtClean="0"/>
              <a:t>и приемы.</a:t>
            </a:r>
            <a:endParaRPr lang="ru-RU" dirty="0" smtClean="0"/>
          </a:p>
          <a:p>
            <a:r>
              <a:rPr lang="ru-RU" dirty="0" smtClean="0"/>
              <a:t>Учебный материал должен быть разнообразен: плакаты, интел­лект-карты, презентации, ролевые игры, проекты, творческие зада­чи. Использование различных методов позволяет усваивать матери­ал ученикам с различными особенностями восприятия информации. Учащиеся иногда могут считать предмет скучным, но большинство из них положительно воспримет учебный материал на альтернативных носителях информации, например на собственном сайте или в группе в одной из социальных сетей.</a:t>
            </a:r>
          </a:p>
          <a:p>
            <a:r>
              <a:rPr lang="ru-RU" b="1" dirty="0" smtClean="0"/>
              <a:t>5. «Скажи мне - и я забуду, учи меня - и я могу запомнить, вовлекай меня - и я научусь» (Б. Франклин).</a:t>
            </a:r>
            <a:endParaRPr lang="ru-RU" dirty="0" smtClean="0"/>
          </a:p>
          <a:p>
            <a:r>
              <a:rPr lang="ru-RU" dirty="0" smtClean="0"/>
              <a:t>Во время изучения материала важно, чтобы учащиеся принимали актив­ное самостоятельное участие в его изучении - готовили совместные про­екты и презентации в классе и по группам, обучали и проверяли друг друга.</a:t>
            </a:r>
          </a:p>
          <a:p>
            <a:r>
              <a:rPr lang="ru-RU" b="1" dirty="0" smtClean="0"/>
              <a:t>6. Научите учащихся работать с критериями оценки заданий.</a:t>
            </a:r>
            <a:endParaRPr lang="ru-RU" dirty="0" smtClean="0"/>
          </a:p>
          <a:p>
            <a:r>
              <a:rPr lang="ru-RU" dirty="0" smtClean="0"/>
              <a:t>Покажите простой пример демонстрационного задания и разберите подробно, как оно будет оцениваться. Понимая критерии оценки, уча­щимся будет легче понять, как выполнить то или иное задание.</a:t>
            </a:r>
          </a:p>
          <a:p>
            <a:r>
              <a:rPr lang="ru-RU" b="1" dirty="0" smtClean="0"/>
              <a:t>7. Не показывайте страха и беспокойства по поводу предстоящих ВПР.</a:t>
            </a:r>
            <a:endParaRPr lang="ru-RU" dirty="0" smtClean="0"/>
          </a:p>
          <a:p>
            <a:r>
              <a:rPr lang="ru-RU" dirty="0" smtClean="0"/>
              <a:t>ВПР, безусловно, событие, которое вызывает стресс у всех его участников: учащихся, родителей, учителей, администрации обра­зовательной организации. Негативные эмоции заразительны. Покажите на собственном примере, как можно справиться с переживаниями, чувствами и ими управлять.</a:t>
            </a:r>
          </a:p>
          <a:p>
            <a:r>
              <a:rPr lang="ru-RU" b="1" dirty="0" smtClean="0"/>
              <a:t>8. Хвалите своих учеников.</a:t>
            </a:r>
            <a:endParaRPr lang="ru-RU" dirty="0" smtClean="0"/>
          </a:p>
          <a:p>
            <a:r>
              <a:rPr lang="ru-RU" dirty="0" smtClean="0"/>
              <a:t>Любому учащемуся важно опираться на свои сильные стороны и чувствовать себя уверенно на предстоящих проверочных работах. Однако похва­ла должна быть искренней и по существу. Убедитесь, что ваши ученики имеют реалистичные цели в отношении предстоящих проверочных работ.</a:t>
            </a:r>
          </a:p>
          <a:p>
            <a:r>
              <a:rPr lang="ru-RU" b="1" dirty="0" smtClean="0"/>
              <a:t>9. Общайтесь с коллегами!</a:t>
            </a:r>
            <a:endParaRPr lang="ru-RU" dirty="0" smtClean="0"/>
          </a:p>
          <a:p>
            <a:r>
              <a:rPr lang="ru-RU" dirty="0" smtClean="0"/>
              <a:t>Используйте ресурсы профессионального сообщества. Знакомьтесь с опытом коллег, их идеями и разработками, применяйте их на практике.</a:t>
            </a:r>
          </a:p>
          <a:p>
            <a:r>
              <a:rPr lang="ru-RU" b="1" dirty="0" smtClean="0"/>
              <a:t>10. Обсуждайте с учащимися важность здорового образа жизни.</a:t>
            </a:r>
            <a:endParaRPr lang="ru-RU" dirty="0" smtClean="0"/>
          </a:p>
          <a:p>
            <a:r>
              <a:rPr lang="ru-RU" dirty="0" smtClean="0"/>
              <a:t>Хороший сон и правильное питание, умение сосредоточиться и расслабиться после напряженного выполнения заданий вносят значитель­ный вклад в успех на проверочной работе.</a:t>
            </a:r>
          </a:p>
          <a:p>
            <a:r>
              <a:rPr lang="ru-RU" b="1" dirty="0" smtClean="0"/>
              <a:t>11. Поддерживайте </a:t>
            </a:r>
            <a:r>
              <a:rPr lang="ru-RU" b="1" dirty="0" err="1" smtClean="0"/>
              <a:t>внеучебные</a:t>
            </a:r>
            <a:r>
              <a:rPr lang="ru-RU" b="1" dirty="0" smtClean="0"/>
              <a:t> интересы учащихся.</a:t>
            </a:r>
            <a:endParaRPr lang="ru-RU" dirty="0" smtClean="0"/>
          </a:p>
          <a:p>
            <a:r>
              <a:rPr lang="ru-RU" dirty="0" smtClean="0"/>
              <a:t>Личное пространство, не связанное с учебой, дает возможность переключаться на другие виды деятельности и в конечном итоге быть более эффективными при подготовке к ВПР.</a:t>
            </a:r>
          </a:p>
          <a:p>
            <a:r>
              <a:rPr lang="ru-RU" b="1" dirty="0" smtClean="0"/>
              <a:t>12. Общайтесь с родителями и привлекайте их на свою сторону!</a:t>
            </a:r>
            <a:endParaRPr lang="ru-RU" dirty="0" smtClean="0"/>
          </a:p>
          <a:p>
            <a:r>
              <a:rPr lang="ru-RU" dirty="0" smtClean="0"/>
              <a:t>Родители всегда беспокоятся за своих детей и берут на себя больше ответственности за их успех на проверочной работе. Обсуждайте с ними вопросы создания комфортной учебной среды для учащегося дома, организации режима сна и питания ребенка, их тревоги и заботы.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8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Как поддержать учащихся во время подготовки к ВПР?</a:t>
            </a:r>
            <a:endParaRPr lang="ru-RU" dirty="0" smtClean="0"/>
          </a:p>
          <a:p>
            <a:r>
              <a:rPr lang="ru-RU" dirty="0" smtClean="0"/>
              <a:t>(рекомендации для учителей)</a:t>
            </a:r>
          </a:p>
          <a:p>
            <a:r>
              <a:rPr lang="ru-RU" dirty="0" smtClean="0"/>
              <a:t>Главное, в чем нуждаются учащиеся в этот период – это эмоциональная поддержка педагогов, родных и близких. Психологическая поддержка – один из важнейших факторов, определяющих успешность ребенка в ситуации проверки знаний.</a:t>
            </a:r>
          </a:p>
          <a:p>
            <a:r>
              <a:rPr lang="ru-RU" dirty="0" smtClean="0"/>
              <a:t>Поддерживать ребенка – значит верить в него. Поддержка тех, кого ребенок считает значимыми для себя, очень важна для него. Взрослые имеют немало возможностей, чтобы продемонстрировать ребенку свое удовлетворение от его достижений или усилий.</a:t>
            </a:r>
          </a:p>
          <a:p>
            <a:r>
              <a:rPr lang="ru-RU" dirty="0" smtClean="0"/>
              <a:t>Задача педагогов и родителей – научить ребенка справляться с различными задачами, создав у него установку: "Ты можешь это сделать".</a:t>
            </a:r>
          </a:p>
          <a:p>
            <a:r>
              <a:rPr lang="ru-RU" dirty="0" smtClean="0"/>
              <a:t>Существуют слова, которые поддерживают детей, например: "Зная тебя, я уверен(а), что ты все сделаешь хорошо", "Ты делаешь это хорошо".</a:t>
            </a:r>
          </a:p>
          <a:p>
            <a:r>
              <a:rPr lang="ru-RU" dirty="0" smtClean="0"/>
              <a:t>Поддерживать можно посредством отдельных слов, прикосновений, совместных действий, физического соучастия, выражения лица, интонации.</a:t>
            </a:r>
          </a:p>
          <a:p>
            <a:r>
              <a:rPr lang="ru-RU" dirty="0" smtClean="0"/>
              <a:t>Педагоги также могут помочь ребенку в столь сложный для него период. Вот некоторые рекомендации психологов для педагогов:</a:t>
            </a:r>
          </a:p>
          <a:p>
            <a:r>
              <a:rPr lang="ru-RU" dirty="0" smtClean="0"/>
              <a:t>- сосредоточьтесь на позитивных сторонах и преимуществах учащегося с целью укрепления его самооценки;</a:t>
            </a:r>
          </a:p>
          <a:p>
            <a:r>
              <a:rPr lang="ru-RU" dirty="0" smtClean="0"/>
              <a:t>- создайте ситуацию эмоционального комфорта;</a:t>
            </a:r>
          </a:p>
          <a:p>
            <a:r>
              <a:rPr lang="ru-RU" dirty="0" smtClean="0"/>
              <a:t>- ни в коем случае не нагнетайте обстановку, постоянно напоминая о серьезности предстоящих работ;</a:t>
            </a:r>
          </a:p>
          <a:p>
            <a:r>
              <a:rPr lang="ru-RU" dirty="0" smtClean="0"/>
              <a:t>- создайте ситуацию успеха, применяйте поощрение. В этом огромную роль играет поддерживающее высказывание "Я уверен(а), что ты справишься";</a:t>
            </a:r>
          </a:p>
          <a:p>
            <a:r>
              <a:rPr lang="ru-RU" dirty="0" smtClean="0"/>
              <a:t>- обеспечьте детям ощущение эмоциональной поддержки. Это можно сделать различными невербальными способами: посмотреть, улыбнуться. Если ребенок обращается за помощью: "Посмотрите, я правильно делаю?" - лучше всего, не вникая в содержание написанного, убедительно сказать: "Я уверен(а), что ты все правильно сделаешь, и у тебя все получится";</a:t>
            </a:r>
          </a:p>
          <a:p>
            <a:r>
              <a:rPr lang="ru-RU" dirty="0" smtClean="0"/>
              <a:t>- очень важно, чтобы неуверенный в себе ребенок получил положительный опыт принятия другими людьми его личного выбора. Если ребенок не может приступить к выполнению задания, долго сидит без дела, стоит спросить его: "Ты не знаешь, как начать? Как выполнить следующее задание?" - и предложить альтернативу: "Ты можешь начать с простых заданий или просмотреть весь материал. Как ты думаешь, что будет лучше?";</a:t>
            </a:r>
          </a:p>
          <a:p>
            <a:r>
              <a:rPr lang="ru-RU" dirty="0" smtClean="0"/>
              <a:t>- ни в коем случае нельзя говорить тревожным и неуверенным детям фраз типа "Подумай еще", "Поразмысли хорошенько", Это усилит их тревогу и никак не продвинет выполнение задания;</a:t>
            </a:r>
          </a:p>
          <a:p>
            <a:r>
              <a:rPr lang="ru-RU" dirty="0" smtClean="0"/>
              <a:t>- помогайте учащемуся поверить в себя и свои способности;</a:t>
            </a:r>
          </a:p>
          <a:p>
            <a:r>
              <a:rPr lang="ru-RU" dirty="0" smtClean="0"/>
              <a:t>- помогайте ребенку избежать ошибок;</a:t>
            </a:r>
          </a:p>
          <a:p>
            <a:r>
              <a:rPr lang="ru-RU" dirty="0" smtClean="0"/>
              <a:t>- поддерживайте учащихся при неудачах;</a:t>
            </a:r>
          </a:p>
          <a:p>
            <a:r>
              <a:rPr lang="ru-RU" dirty="0" smtClean="0"/>
              <a:t>- подробно расскажите учащимся, как будет происходить ВПР, чтобы каждый из них последовательно представлял всю процедуру проверочных работ;</a:t>
            </a:r>
          </a:p>
          <a:p>
            <a:r>
              <a:rPr lang="ru-RU" dirty="0" smtClean="0"/>
              <a:t>- приложите усилия, чтобы родители не только ознакомились с правилами проведения ВПР, но и не были сторонними наблюдателями во время подготовки ребенка к проверочной работе, а, наоборот, оказывали ему всестороннюю помощь и поддержку;</a:t>
            </a:r>
          </a:p>
          <a:p>
            <a:r>
              <a:rPr lang="ru-RU" dirty="0" smtClean="0"/>
              <a:t>- учитывайте во время подготовки и проведения экзамена индивидуальные психофизиологические особенности выпускников. Психофизиологические особенности – это устойчивые природные характеристики человека, которые не меняются с возрастом и проявляются в скорости протекания мыслительно-речевых процессов, в продуктивности умственной деятельности.</a:t>
            </a:r>
          </a:p>
          <a:p>
            <a:r>
              <a:rPr lang="ru-RU" dirty="0" smtClean="0"/>
              <a:t>Итак, чтобы поддержать ребенка, необходимо:</a:t>
            </a:r>
          </a:p>
          <a:p>
            <a:r>
              <a:rPr lang="ru-RU" dirty="0" smtClean="0"/>
              <a:t>- опираться на сильные стороны ребенка;</a:t>
            </a:r>
          </a:p>
          <a:p>
            <a:r>
              <a:rPr lang="ru-RU" dirty="0" smtClean="0"/>
              <a:t>- помнить о его прошлых успехах и возвращаться к ним, а не к ошибкам;</a:t>
            </a:r>
          </a:p>
          <a:p>
            <a:r>
              <a:rPr lang="ru-RU" dirty="0" smtClean="0"/>
              <a:t>- избегать подчеркивания промахов ребенка, не напоминать о прошлых неудачах;</a:t>
            </a:r>
          </a:p>
          <a:p>
            <a:r>
              <a:rPr lang="ru-RU" dirty="0" smtClean="0"/>
              <a:t>- помочь ребенку обрести уверенность в том, что он справится с данной задачей;</a:t>
            </a:r>
          </a:p>
          <a:p>
            <a:r>
              <a:rPr lang="ru-RU" dirty="0" smtClean="0"/>
              <a:t>- создать в школе и классе обстановку дружелюбия и уважения, уметь и хотеть демонстрировать уважение к ребенку.</a:t>
            </a:r>
          </a:p>
          <a:p>
            <a:r>
              <a:rPr lang="ru-RU" dirty="0" smtClean="0"/>
              <a:t>Поддерживайте своего ученика, будьте одновременно тверды и добры, но не выступайте в роли судьи.</a:t>
            </a:r>
          </a:p>
          <a:p>
            <a:r>
              <a:rPr lang="ru-RU" b="1" dirty="0" smtClean="0"/>
              <a:t>Психологическая подготовка обучающихся к проверочной работе</a:t>
            </a:r>
            <a:endParaRPr lang="ru-RU" dirty="0" smtClean="0"/>
          </a:p>
          <a:p>
            <a:r>
              <a:rPr lang="ru-RU" dirty="0" smtClean="0"/>
              <a:t>(рекомендации для обучающихся)</a:t>
            </a:r>
          </a:p>
          <a:p>
            <a:r>
              <a:rPr lang="ru-RU" b="1" dirty="0" smtClean="0"/>
              <a:t>Советы по подготовке к проверочной работе</a:t>
            </a:r>
            <a:endParaRPr lang="ru-RU" dirty="0" smtClean="0"/>
          </a:p>
          <a:p>
            <a:r>
              <a:rPr lang="ru-RU" dirty="0" smtClean="0"/>
              <a:t>Готовься планомерно</a:t>
            </a:r>
          </a:p>
          <a:p>
            <a:r>
              <a:rPr lang="ru-RU" dirty="0" smtClean="0"/>
              <a:t>Соблюдай режим дня</a:t>
            </a:r>
          </a:p>
          <a:p>
            <a:r>
              <a:rPr lang="ru-RU" dirty="0" smtClean="0"/>
              <a:t>Питайся правильно</a:t>
            </a:r>
          </a:p>
          <a:p>
            <a:r>
              <a:rPr lang="ru-RU" dirty="0" smtClean="0"/>
              <a:t>Во время подготовки чередуй занятия и отдых</a:t>
            </a:r>
          </a:p>
          <a:p>
            <a:r>
              <a:rPr lang="ru-RU" b="1" dirty="0" smtClean="0"/>
              <a:t>Накануне проверочной работы </a:t>
            </a:r>
            <a:endParaRPr lang="ru-RU" dirty="0" smtClean="0"/>
          </a:p>
          <a:p>
            <a:r>
              <a:rPr lang="ru-RU" dirty="0" smtClean="0"/>
              <a:t>С вечера перестань готовиться. Выспись как можно лучше, чтобы встать отдохнувшим, с ощущением своего здоровья, силы, «боевого» настроя.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C5A2-0533-45E9-B233-2DFAF3C031B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4638-2FAA-436E-AD5B-A45946146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3DEC-020E-495F-9707-229A14A2E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8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15DE-061F-48F4-9123-25254707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72BF-3BAF-4672-8F6A-6A24E817F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757D-F49A-4F11-9885-AAED798F0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96E2-6F4F-422E-B23A-3095AA8A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5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BCFD-56CE-4F88-88A6-E376BB62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1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AEB5-15E6-4283-B0A0-E713C08E8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0494-46FE-4CF2-AC27-6A391D3F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86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2D95-EB0B-4C85-9289-57FF337C5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5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2EA7-D462-499E-BDE2-DA1C07CB6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5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711C-E928-458C-AFAE-49F3FF5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44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890F-D0C3-4CD3-BD70-30070E0DE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7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083-28F5-4B9E-AA74-B05AC2AB3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12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A29D-1D69-4EF2-B5F9-E18E749D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3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B4C3-EFDD-4F1F-9DA4-07488D583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7B68-E06E-4440-B272-5A00FE668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5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2FF6-FF8C-44A4-9E86-F154F69F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25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B629-D737-4588-BEAE-6020D33C7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8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BE01-3F62-4C7A-9793-5F1AC7C79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2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3039-F135-43BB-9DAB-06182EF1B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7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7F59-650F-474D-8D0A-94035574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23518-7432-41CF-B7DE-EAFDC4A53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1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C784-2789-41C1-9C8D-D9508D410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66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4202-99A5-4DC9-9132-B45598CB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62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D3CA-0AD7-4C2D-BCD6-69AECDD6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4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E0D-3667-4812-A52B-E6292A10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85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5D771-09BD-4408-959C-43DC12FA6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5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3CCE-0A31-47A7-966D-0FF35639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93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7784-63B5-4790-BCAD-66364F1E6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9CC75-6E18-455F-A530-F1512067AD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47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4D44A-0951-47CC-9C5F-6BE20E53D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6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8E4E8-0773-4563-95CC-FEBB54CF10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74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F4638-2FAA-436E-AD5B-A45946146B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17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63DEC-020E-495F-9707-229A14A2E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6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215DE-061F-48F4-9123-252547071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411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B72BF-3BAF-4672-8F6A-6A24E817F1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95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9757D-F49A-4F11-9885-AAED798F0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2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C96E2-6F4F-422E-B23A-3095AA8A1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21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3BCFD-56CE-4F88-88A6-E376BB62C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AEB5-15E6-4283-B0A0-E713C08E8E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8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CC75-6E18-455F-A530-F1512067A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D44A-0951-47CC-9C5F-6BE20E53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5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E4E8-0773-4563-95CC-FEBB54CF1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56B59F-E3C1-4433-A70E-E7DF3900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C845-B79B-4429-B854-415648AE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28.04.2015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FD53C-A1A4-4C8F-B74E-62F855434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F2E4-04DB-4F21-8EC4-0BCCA2BED264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917C1-5372-4DB3-B1DB-CA675CAD1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hyperlink" Target="https://ru.wikipedia.org/wiki/%D0%9B%D0%B0%D1%82%D0%B8%D0%BD%D1%81%D0%BA%D0%B8%D0%B9_%D1%8F%D0%B7%D1%8B%D0%BA#&#1055;&#1086;&#1079;&#1076;&#1085;&#1103;&#1103;_&#1083;&#1072;&#1090;&#1099;&#1085;&#1100;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333625" y="1362075"/>
          <a:ext cx="44767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Точечный рисунок" r:id="rId4" imgW="4476190" imgH="4133333" progId="Paint.Picture">
                  <p:embed/>
                </p:oleObj>
              </mc:Choice>
              <mc:Fallback>
                <p:oleObj name="Точечный рисунок" r:id="rId4" imgW="4476190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1362075"/>
                        <a:ext cx="447675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9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6" y="0"/>
            <a:ext cx="9135794" cy="315482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Основные понятия  в ВПР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Кодификация </a:t>
            </a:r>
            <a:r>
              <a:rPr lang="ru-RU" sz="2400" dirty="0">
                <a:solidFill>
                  <a:srgbClr val="002060"/>
                </a:solidFill>
              </a:rPr>
              <a:t>— это упорядочивание определенного текста, то есть </a:t>
            </a:r>
            <a:r>
              <a:rPr lang="ru-RU" sz="2400" dirty="0" err="1">
                <a:solidFill>
                  <a:srgbClr val="002060"/>
                </a:solidFill>
              </a:rPr>
              <a:t>перенумерация</a:t>
            </a:r>
            <a:r>
              <a:rPr lang="ru-RU" sz="2400" dirty="0">
                <a:solidFill>
                  <a:srgbClr val="002060"/>
                </a:solidFill>
              </a:rPr>
              <a:t> его частей или разделение на главы, </a:t>
            </a:r>
            <a:r>
              <a:rPr lang="ru-RU" sz="2400" dirty="0" err="1">
                <a:solidFill>
                  <a:srgbClr val="002060"/>
                </a:solidFill>
              </a:rPr>
              <a:t>подглавы</a:t>
            </a:r>
            <a:r>
              <a:rPr lang="ru-RU" sz="2400" dirty="0">
                <a:solidFill>
                  <a:srgbClr val="002060"/>
                </a:solidFill>
              </a:rPr>
              <a:t> и </a:t>
            </a:r>
            <a:r>
              <a:rPr lang="ru-RU" sz="2400" dirty="0" smtClean="0">
                <a:solidFill>
                  <a:srgbClr val="002060"/>
                </a:solidFill>
              </a:rPr>
              <a:t>параграфы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Wiki)</a:t>
            </a:r>
          </a:p>
          <a:p>
            <a:r>
              <a:rPr lang="ru-RU" sz="2200" b="1" dirty="0" err="1" smtClean="0">
                <a:solidFill>
                  <a:srgbClr val="002060"/>
                </a:solidFill>
              </a:rPr>
              <a:t>Специфика́ция</a:t>
            </a:r>
            <a:r>
              <a:rPr lang="ru-RU" sz="2200" dirty="0">
                <a:solidFill>
                  <a:srgbClr val="002060"/>
                </a:solidFill>
              </a:rPr>
              <a:t> — </a:t>
            </a:r>
            <a:r>
              <a:rPr lang="ru-RU" sz="2200" dirty="0"/>
              <a:t>(от </a:t>
            </a:r>
            <a:r>
              <a:rPr lang="ru-RU" sz="2200" dirty="0" err="1">
                <a:hlinkClick r:id="rId2" tooltip="Латинский язык"/>
              </a:rPr>
              <a:t>позднелат</a:t>
            </a:r>
            <a:r>
              <a:rPr lang="ru-RU" sz="2200" dirty="0">
                <a:hlinkClick r:id="rId2" tooltip="Латинский язык"/>
              </a:rPr>
              <a:t>.</a:t>
            </a:r>
            <a:r>
              <a:rPr lang="ru-RU" sz="2200" dirty="0"/>
              <a:t> </a:t>
            </a:r>
            <a:r>
              <a:rPr lang="en-US" sz="2200" i="1" dirty="0" smtClean="0"/>
              <a:t>S</a:t>
            </a:r>
            <a:r>
              <a:rPr lang="ru-RU" sz="2200" i="1" dirty="0" err="1" smtClean="0"/>
              <a:t>pecificatio</a:t>
            </a:r>
            <a:r>
              <a:rPr lang="ru-RU" sz="2200" dirty="0" smtClean="0"/>
              <a:t> — </a:t>
            </a:r>
            <a:r>
              <a:rPr lang="ru-RU" sz="2200" dirty="0"/>
              <a:t>вид, </a:t>
            </a:r>
            <a:r>
              <a:rPr lang="ru-RU" sz="2200" dirty="0" smtClean="0"/>
              <a:t>разновидность  </a:t>
            </a:r>
            <a:r>
              <a:rPr lang="ru-RU" sz="2200" dirty="0">
                <a:hlinkClick r:id="rId3" tooltip="Латинский язык"/>
              </a:rPr>
              <a:t>лат.</a:t>
            </a:r>
            <a:r>
              <a:rPr lang="ru-RU" sz="2200" dirty="0"/>
              <a:t> </a:t>
            </a:r>
            <a:r>
              <a:rPr lang="ru-RU" sz="2200" i="1" dirty="0" err="1"/>
              <a:t>facio</a:t>
            </a:r>
            <a:r>
              <a:rPr lang="ru-RU" sz="2200" dirty="0"/>
              <a:t> — </a:t>
            </a:r>
            <a:r>
              <a:rPr lang="ru-RU" sz="2200" dirty="0" smtClean="0"/>
              <a:t>делаю) - </a:t>
            </a:r>
            <a:r>
              <a:rPr lang="ru-RU" sz="2200" dirty="0"/>
              <a:t>документ, устанавливающий требования и детальную инструкцию по выполнению работы или по использованию материалов в работе (</a:t>
            </a:r>
            <a:r>
              <a:rPr lang="en-US" sz="2200" dirty="0"/>
              <a:t>Wiki)</a:t>
            </a:r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216" y="2889595"/>
            <a:ext cx="4563794" cy="378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7" y="2889595"/>
            <a:ext cx="4549939" cy="3933056"/>
          </a:xfrm>
          <a:prstGeom prst="rect">
            <a:avLst/>
          </a:prstGeom>
        </p:spPr>
      </p:pic>
      <p:sp>
        <p:nvSpPr>
          <p:cNvPr id="6" name="Выгнутая влево стрелка 5"/>
          <p:cNvSpPr/>
          <p:nvPr/>
        </p:nvSpPr>
        <p:spPr>
          <a:xfrm>
            <a:off x="28422" y="922990"/>
            <a:ext cx="639688" cy="26642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21040" y="2049944"/>
            <a:ext cx="731520" cy="1595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1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Как подготовить учащихся к ВПР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36" y="558517"/>
            <a:ext cx="886732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	</a:t>
            </a:r>
            <a:r>
              <a:rPr lang="ru-RU" sz="2200" dirty="0" smtClean="0">
                <a:solidFill>
                  <a:srgbClr val="002060"/>
                </a:solidFill>
              </a:rPr>
              <a:t>Алгоритм </a:t>
            </a:r>
            <a:r>
              <a:rPr lang="ru-RU" sz="2200" dirty="0">
                <a:solidFill>
                  <a:srgbClr val="002060"/>
                </a:solidFill>
              </a:rPr>
              <a:t>подготовки к </a:t>
            </a:r>
            <a:r>
              <a:rPr lang="ru-RU" sz="2200" dirty="0" smtClean="0">
                <a:solidFill>
                  <a:srgbClr val="002060"/>
                </a:solidFill>
              </a:rPr>
              <a:t>ВПР: 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1) Провести </a:t>
            </a:r>
            <a:r>
              <a:rPr lang="ru-RU" sz="2200" dirty="0">
                <a:solidFill>
                  <a:srgbClr val="002060"/>
                </a:solidFill>
              </a:rPr>
              <a:t>повторение по разделам учебной предметной </a:t>
            </a:r>
            <a:r>
              <a:rPr lang="ru-RU" sz="2200" dirty="0" smtClean="0">
                <a:solidFill>
                  <a:srgbClr val="002060"/>
                </a:solidFill>
              </a:rPr>
              <a:t>программы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2) Выполнить </a:t>
            </a:r>
            <a:r>
              <a:rPr lang="ru-RU" sz="2200" dirty="0">
                <a:solidFill>
                  <a:srgbClr val="002060"/>
                </a:solidFill>
              </a:rPr>
              <a:t>несколько проверочных работ на все разделы </a:t>
            </a:r>
            <a:r>
              <a:rPr lang="ru-RU" sz="2200" dirty="0" smtClean="0">
                <a:solidFill>
                  <a:srgbClr val="002060"/>
                </a:solidFill>
              </a:rPr>
              <a:t>программы, </a:t>
            </a:r>
            <a:r>
              <a:rPr lang="ru-RU" sz="2200" dirty="0">
                <a:solidFill>
                  <a:srgbClr val="002060"/>
                </a:solidFill>
              </a:rPr>
              <a:t>например, </a:t>
            </a:r>
            <a:r>
              <a:rPr lang="ru-RU" sz="2200" dirty="0" smtClean="0">
                <a:solidFill>
                  <a:srgbClr val="002060"/>
                </a:solidFill>
              </a:rPr>
              <a:t>стартовую </a:t>
            </a:r>
            <a:r>
              <a:rPr lang="ru-RU" sz="2200" dirty="0">
                <a:solidFill>
                  <a:srgbClr val="002060"/>
                </a:solidFill>
              </a:rPr>
              <a:t>и текущую диагностику образовательных </a:t>
            </a:r>
            <a:r>
              <a:rPr lang="ru-RU" sz="2200" dirty="0" smtClean="0">
                <a:solidFill>
                  <a:srgbClr val="002060"/>
                </a:solidFill>
              </a:rPr>
              <a:t>результатов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3) Провести </a:t>
            </a:r>
            <a:r>
              <a:rPr lang="ru-RU" sz="2200" dirty="0">
                <a:solidFill>
                  <a:srgbClr val="002060"/>
                </a:solidFill>
              </a:rPr>
              <a:t>поэлементный анализ проверочных </a:t>
            </a:r>
            <a:r>
              <a:rPr lang="ru-RU" sz="2200" dirty="0" smtClean="0">
                <a:solidFill>
                  <a:srgbClr val="002060"/>
                </a:solidFill>
              </a:rPr>
              <a:t>работ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4) Вести </a:t>
            </a:r>
            <a:r>
              <a:rPr lang="ru-RU" sz="2200" dirty="0">
                <a:solidFill>
                  <a:srgbClr val="002060"/>
                </a:solidFill>
              </a:rPr>
              <a:t>учет выявленных пробелов для адресной помощи в ликвидации </a:t>
            </a:r>
            <a:r>
              <a:rPr lang="ru-RU" sz="2200" dirty="0" smtClean="0">
                <a:solidFill>
                  <a:srgbClr val="002060"/>
                </a:solidFill>
              </a:rPr>
              <a:t>слабых </a:t>
            </a:r>
            <a:r>
              <a:rPr lang="ru-RU" sz="2200" dirty="0">
                <a:solidFill>
                  <a:srgbClr val="002060"/>
                </a:solidFill>
              </a:rPr>
              <a:t>сторон </a:t>
            </a:r>
            <a:r>
              <a:rPr lang="ru-RU" sz="2200" dirty="0" smtClean="0">
                <a:solidFill>
                  <a:srgbClr val="002060"/>
                </a:solidFill>
              </a:rPr>
              <a:t>обучающихся; Карты индивидуального контроля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5) Разработать план по </a:t>
            </a:r>
            <a:r>
              <a:rPr lang="ru-RU" sz="2200" dirty="0">
                <a:solidFill>
                  <a:srgbClr val="002060"/>
                </a:solidFill>
              </a:rPr>
              <a:t>выравниванию «западающих» разделов программы</a:t>
            </a:r>
            <a:r>
              <a:rPr lang="ru-RU" sz="2200" dirty="0" smtClean="0">
                <a:solidFill>
                  <a:srgbClr val="002060"/>
                </a:solidFill>
              </a:rPr>
              <a:t>. ИЛИ Подобрать задания, </a:t>
            </a:r>
            <a:r>
              <a:rPr lang="ru-RU" sz="2200" dirty="0">
                <a:solidFill>
                  <a:srgbClr val="002060"/>
                </a:solidFill>
              </a:rPr>
              <a:t>вызывающие затруднения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</a:rPr>
              <a:t>(создать </a:t>
            </a:r>
            <a:r>
              <a:rPr lang="ru-RU" sz="2200" dirty="0" smtClean="0">
                <a:solidFill>
                  <a:srgbClr val="002060"/>
                </a:solidFill>
              </a:rPr>
              <a:t>тренажёр/использовать удобный тренажер)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Принципы </a:t>
            </a:r>
            <a:r>
              <a:rPr lang="ru-RU" sz="2200" dirty="0">
                <a:solidFill>
                  <a:srgbClr val="002060"/>
                </a:solidFill>
              </a:rPr>
              <a:t>при отборе заданий: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1) разнообразие заданий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2) достаточное </a:t>
            </a:r>
            <a:r>
              <a:rPr lang="ru-RU" sz="2200" dirty="0">
                <a:solidFill>
                  <a:srgbClr val="002060"/>
                </a:solidFill>
              </a:rPr>
              <a:t>их </a:t>
            </a:r>
            <a:r>
              <a:rPr lang="ru-RU" sz="2200" dirty="0" smtClean="0">
                <a:solidFill>
                  <a:srgbClr val="002060"/>
                </a:solidFill>
              </a:rPr>
              <a:t>количество</a:t>
            </a:r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3) </a:t>
            </a:r>
            <a:r>
              <a:rPr lang="ru-RU" sz="2200" dirty="0" err="1" smtClean="0">
                <a:solidFill>
                  <a:srgbClr val="002060"/>
                </a:solidFill>
              </a:rPr>
              <a:t>разноуровневость</a:t>
            </a:r>
            <a:r>
              <a:rPr lang="ru-RU" sz="2200" dirty="0" smtClean="0">
                <a:solidFill>
                  <a:srgbClr val="002060"/>
                </a:solidFill>
              </a:rPr>
              <a:t> заданий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09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2696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</a:rPr>
              <a:t>Как подготовить учащихся к ВПР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200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Алгоритм </a:t>
            </a:r>
            <a:r>
              <a:rPr lang="ru-RU" sz="2400" b="1" dirty="0">
                <a:solidFill>
                  <a:srgbClr val="002060"/>
                </a:solidFill>
              </a:rPr>
              <a:t>подготовки к </a:t>
            </a:r>
            <a:r>
              <a:rPr lang="ru-RU" sz="2400" b="1" dirty="0" smtClean="0">
                <a:solidFill>
                  <a:srgbClr val="002060"/>
                </a:solidFill>
              </a:rPr>
              <a:t>ВПР: 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Выписать </a:t>
            </a:r>
            <a:r>
              <a:rPr lang="ru-RU" sz="2400" dirty="0">
                <a:solidFill>
                  <a:srgbClr val="002060"/>
                </a:solidFill>
              </a:rPr>
              <a:t>перечень планируемых результатов по предмету (русский язык, математика, окружающий мир) из Примерной ООО НОО (одобрена решением федерального учебно-методического объединения по общему образованию, протокол от 08.04.2015 № 1/15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Подобрать </a:t>
            </a:r>
            <a:r>
              <a:rPr lang="ru-RU" sz="2400" dirty="0">
                <a:solidFill>
                  <a:srgbClr val="002060"/>
                </a:solidFill>
              </a:rPr>
              <a:t>несколько заданий для проверки того, насколько усвоен каждый из этих </a:t>
            </a:r>
            <a:r>
              <a:rPr lang="ru-RU" sz="2400" dirty="0" smtClean="0">
                <a:solidFill>
                  <a:srgbClr val="002060"/>
                </a:solidFill>
              </a:rPr>
              <a:t>предметов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Провести </a:t>
            </a:r>
            <a:r>
              <a:rPr lang="ru-RU" sz="2400" dirty="0">
                <a:solidFill>
                  <a:srgbClr val="002060"/>
                </a:solidFill>
              </a:rPr>
              <a:t>повторение по разделам учебной предметной </a:t>
            </a:r>
            <a:r>
              <a:rPr lang="ru-RU" sz="2400" dirty="0" smtClean="0">
                <a:solidFill>
                  <a:srgbClr val="002060"/>
                </a:solidFill>
              </a:rPr>
              <a:t>программы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Выполнить </a:t>
            </a:r>
            <a:r>
              <a:rPr lang="ru-RU" sz="2400" dirty="0">
                <a:solidFill>
                  <a:srgbClr val="002060"/>
                </a:solidFill>
              </a:rPr>
              <a:t>несколько проверочных работ на все разделы программы, вместе обсуждать возможные стратегии выполнения работы, особенности формулировок заданий и т.д.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Вести </a:t>
            </a:r>
            <a:r>
              <a:rPr lang="ru-RU" sz="2400" dirty="0">
                <a:solidFill>
                  <a:srgbClr val="002060"/>
                </a:solidFill>
              </a:rPr>
              <a:t>учет выявленных пробелов для адресной помощи в ликвидации слабых сторон </a:t>
            </a:r>
            <a:r>
              <a:rPr lang="ru-RU" sz="2400" dirty="0" smtClean="0">
                <a:solidFill>
                  <a:srgbClr val="002060"/>
                </a:solidFill>
              </a:rPr>
              <a:t>обучающихся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2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92" y="0"/>
            <a:ext cx="8579296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Как </a:t>
            </a:r>
            <a:r>
              <a:rPr lang="ru-RU" sz="2800" dirty="0">
                <a:solidFill>
                  <a:srgbClr val="002060"/>
                </a:solidFill>
              </a:rPr>
              <a:t>помочь </a:t>
            </a:r>
            <a:r>
              <a:rPr lang="ru-RU" sz="2800" dirty="0" smtClean="0">
                <a:solidFill>
                  <a:srgbClr val="002060"/>
                </a:solidFill>
              </a:rPr>
              <a:t>учащимся подготовиться </a:t>
            </a:r>
            <a:r>
              <a:rPr lang="ru-RU" sz="2800" dirty="0">
                <a:solidFill>
                  <a:srgbClr val="002060"/>
                </a:solidFill>
              </a:rPr>
              <a:t>к ВПР</a:t>
            </a:r>
            <a:r>
              <a:rPr lang="ru-RU" sz="2800" dirty="0" smtClean="0">
                <a:solidFill>
                  <a:srgbClr val="002060"/>
                </a:solidFill>
              </a:rPr>
              <a:t>?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(рекомендации </a:t>
            </a:r>
            <a:r>
              <a:rPr lang="ru-RU" sz="2800" b="1" dirty="0" smtClean="0">
                <a:solidFill>
                  <a:srgbClr val="002060"/>
                </a:solidFill>
              </a:rPr>
              <a:t>для учителей)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Составьте </a:t>
            </a:r>
            <a:r>
              <a:rPr lang="ru-RU" sz="2400" dirty="0">
                <a:solidFill>
                  <a:srgbClr val="002060"/>
                </a:solidFill>
              </a:rPr>
              <a:t>план подготовки по </a:t>
            </a:r>
            <a:r>
              <a:rPr lang="ru-RU" sz="2400" dirty="0" smtClean="0">
                <a:solidFill>
                  <a:srgbClr val="002060"/>
                </a:solidFill>
              </a:rPr>
              <a:t>предмету </a:t>
            </a:r>
            <a:r>
              <a:rPr lang="ru-RU" sz="2400" dirty="0">
                <a:solidFill>
                  <a:srgbClr val="002060"/>
                </a:solidFill>
              </a:rPr>
              <a:t>и расскажите о нем </a:t>
            </a:r>
            <a:r>
              <a:rPr lang="ru-RU" sz="2400" dirty="0" smtClean="0">
                <a:solidFill>
                  <a:srgbClr val="002060"/>
                </a:solidFill>
              </a:rPr>
              <a:t>учащимся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Дайте </a:t>
            </a:r>
            <a:r>
              <a:rPr lang="ru-RU" sz="2400" dirty="0">
                <a:solidFill>
                  <a:srgbClr val="002060"/>
                </a:solidFill>
              </a:rPr>
              <a:t>учащимся возможность оценить их </a:t>
            </a:r>
            <a:r>
              <a:rPr lang="ru-RU" sz="2400" dirty="0" smtClean="0">
                <a:solidFill>
                  <a:srgbClr val="002060"/>
                </a:solidFill>
              </a:rPr>
              <a:t>достижения  в учебе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Не говорите с </a:t>
            </a:r>
            <a:r>
              <a:rPr lang="ru-RU" sz="2400" dirty="0">
                <a:solidFill>
                  <a:srgbClr val="002060"/>
                </a:solidFill>
              </a:rPr>
              <a:t>учащимися о ВПР слишком </a:t>
            </a:r>
            <a:r>
              <a:rPr lang="ru-RU" sz="2400" dirty="0" smtClean="0">
                <a:solidFill>
                  <a:srgbClr val="002060"/>
                </a:solidFill>
              </a:rPr>
              <a:t>часто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Используйте </a:t>
            </a:r>
            <a:r>
              <a:rPr lang="ru-RU" sz="2400" dirty="0">
                <a:solidFill>
                  <a:srgbClr val="002060"/>
                </a:solidFill>
              </a:rPr>
              <a:t>при изучении учебного материала различные педагогические технологии, </a:t>
            </a:r>
            <a:r>
              <a:rPr lang="ru-RU" sz="2400" dirty="0" smtClean="0">
                <a:solidFill>
                  <a:srgbClr val="002060"/>
                </a:solidFill>
              </a:rPr>
              <a:t>методы и приемы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«</a:t>
            </a:r>
            <a:r>
              <a:rPr lang="ru-RU" sz="2400" dirty="0">
                <a:solidFill>
                  <a:srgbClr val="002060"/>
                </a:solidFill>
              </a:rPr>
              <a:t>Скажи мне </a:t>
            </a:r>
            <a:r>
              <a:rPr lang="ru-RU" sz="2400" dirty="0" smtClean="0">
                <a:solidFill>
                  <a:srgbClr val="002060"/>
                </a:solidFill>
              </a:rPr>
              <a:t>- и </a:t>
            </a:r>
            <a:r>
              <a:rPr lang="ru-RU" sz="2400" dirty="0">
                <a:solidFill>
                  <a:srgbClr val="002060"/>
                </a:solidFill>
              </a:rPr>
              <a:t>я забуду, учи </a:t>
            </a:r>
            <a:r>
              <a:rPr lang="ru-RU" sz="2400" dirty="0" smtClean="0">
                <a:solidFill>
                  <a:srgbClr val="002060"/>
                </a:solidFill>
              </a:rPr>
              <a:t>меня - и </a:t>
            </a:r>
            <a:r>
              <a:rPr lang="ru-RU" sz="2400" dirty="0">
                <a:solidFill>
                  <a:srgbClr val="002060"/>
                </a:solidFill>
              </a:rPr>
              <a:t>я могу запомнить, вовлекай меня </a:t>
            </a:r>
            <a:r>
              <a:rPr lang="ru-RU" sz="2400" dirty="0" smtClean="0">
                <a:solidFill>
                  <a:srgbClr val="002060"/>
                </a:solidFill>
              </a:rPr>
              <a:t>- и </a:t>
            </a:r>
            <a:r>
              <a:rPr lang="ru-RU" sz="2400" dirty="0">
                <a:solidFill>
                  <a:srgbClr val="002060"/>
                </a:solidFill>
              </a:rPr>
              <a:t>я научусь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  <a:r>
              <a:rPr lang="ru-RU" sz="2400" dirty="0">
                <a:solidFill>
                  <a:srgbClr val="002060"/>
                </a:solidFill>
              </a:rPr>
              <a:t>(Б. Франклин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Научите </a:t>
            </a:r>
            <a:r>
              <a:rPr lang="ru-RU" sz="2400" dirty="0">
                <a:solidFill>
                  <a:srgbClr val="002060"/>
                </a:solidFill>
              </a:rPr>
              <a:t>учащихся работать с критериями оценки </a:t>
            </a:r>
            <a:r>
              <a:rPr lang="ru-RU" sz="2400" dirty="0" smtClean="0">
                <a:solidFill>
                  <a:srgbClr val="002060"/>
                </a:solidFill>
              </a:rPr>
              <a:t>заданий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Не </a:t>
            </a:r>
            <a:r>
              <a:rPr lang="ru-RU" sz="2400" dirty="0">
                <a:solidFill>
                  <a:srgbClr val="002060"/>
                </a:solidFill>
              </a:rPr>
              <a:t>показывайте </a:t>
            </a:r>
            <a:r>
              <a:rPr lang="ru-RU" sz="2400" dirty="0" smtClean="0">
                <a:solidFill>
                  <a:srgbClr val="002060"/>
                </a:solidFill>
              </a:rPr>
              <a:t>страха </a:t>
            </a:r>
            <a:r>
              <a:rPr lang="ru-RU" sz="2400" dirty="0">
                <a:solidFill>
                  <a:srgbClr val="002060"/>
                </a:solidFill>
              </a:rPr>
              <a:t>и беспокойства по поводу предстоящих </a:t>
            </a:r>
            <a:r>
              <a:rPr lang="ru-RU" sz="2400" dirty="0" smtClean="0">
                <a:solidFill>
                  <a:srgbClr val="002060"/>
                </a:solidFill>
              </a:rPr>
              <a:t>ВПР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Поддерживайте </a:t>
            </a:r>
            <a:r>
              <a:rPr lang="ru-RU" sz="2400" dirty="0" err="1">
                <a:solidFill>
                  <a:srgbClr val="002060"/>
                </a:solidFill>
              </a:rPr>
              <a:t>внеучебные</a:t>
            </a:r>
            <a:r>
              <a:rPr lang="ru-RU" sz="2400" dirty="0">
                <a:solidFill>
                  <a:srgbClr val="002060"/>
                </a:solidFill>
              </a:rPr>
              <a:t> интересы </a:t>
            </a:r>
            <a:r>
              <a:rPr lang="ru-RU" sz="2400" dirty="0" smtClean="0">
                <a:solidFill>
                  <a:srgbClr val="002060"/>
                </a:solidFill>
              </a:rPr>
              <a:t>учащихся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Общайтесь </a:t>
            </a:r>
            <a:r>
              <a:rPr lang="ru-RU" sz="2400" dirty="0">
                <a:solidFill>
                  <a:srgbClr val="002060"/>
                </a:solidFill>
              </a:rPr>
              <a:t>с родителями и привлекайте их на свою сторону</a:t>
            </a:r>
            <a:r>
              <a:rPr lang="ru-RU" sz="2400" dirty="0" smtClean="0">
                <a:solidFill>
                  <a:srgbClr val="002060"/>
                </a:solidFill>
              </a:rPr>
              <a:t>!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Общайтесь </a:t>
            </a:r>
            <a:r>
              <a:rPr lang="ru-RU" sz="2400" dirty="0">
                <a:solidFill>
                  <a:srgbClr val="002060"/>
                </a:solidFill>
              </a:rPr>
              <a:t>с </a:t>
            </a:r>
            <a:r>
              <a:rPr lang="ru-RU" sz="2400" dirty="0" smtClean="0">
                <a:solidFill>
                  <a:srgbClr val="002060"/>
                </a:solidFill>
              </a:rPr>
              <a:t>коллегами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3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980728"/>
            <a:ext cx="8229600" cy="45719"/>
          </a:xfrm>
        </p:spPr>
        <p:txBody>
          <a:bodyPr/>
          <a:lstStyle/>
          <a:p>
            <a:r>
              <a:rPr lang="ru-RU" sz="2600" b="1" dirty="0">
                <a:solidFill>
                  <a:srgbClr val="002060"/>
                </a:solidFill>
              </a:rPr>
              <a:t>Психологическая подготовка обучающихся </a:t>
            </a:r>
            <a:r>
              <a:rPr lang="ru-RU" sz="2600" b="1" dirty="0" smtClean="0">
                <a:solidFill>
                  <a:srgbClr val="002060"/>
                </a:solidFill>
              </a:rPr>
              <a:t>к проверочной работе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 (</a:t>
            </a:r>
            <a:r>
              <a:rPr lang="ru-RU" sz="2600" b="1" dirty="0">
                <a:solidFill>
                  <a:srgbClr val="002060"/>
                </a:solidFill>
              </a:rPr>
              <a:t>рекомендации для </a:t>
            </a:r>
            <a:r>
              <a:rPr lang="ru-RU" sz="2600" b="1" dirty="0" smtClean="0">
                <a:solidFill>
                  <a:srgbClr val="002060"/>
                </a:solidFill>
              </a:rPr>
              <a:t>обучающихся</a:t>
            </a:r>
            <a:r>
              <a:rPr lang="ru-RU" sz="2600" b="1" dirty="0">
                <a:solidFill>
                  <a:srgbClr val="002060"/>
                </a:solidFill>
              </a:rPr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 </a:t>
            </a:r>
            <a:r>
              <a:rPr lang="ru-RU" sz="2800" b="1" dirty="0">
                <a:solidFill>
                  <a:srgbClr val="002060"/>
                </a:solidFill>
              </a:rPr>
              <a:t>работе с заданиями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Сосредоточься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Читай задание до конца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Думай только о текущем </a:t>
            </a:r>
            <a:r>
              <a:rPr lang="ru-RU" sz="2800" dirty="0" smtClean="0">
                <a:solidFill>
                  <a:srgbClr val="002060"/>
                </a:solidFill>
              </a:rPr>
              <a:t>задании!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Начни с легкого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Пропускай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Исключай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Запланируй два круга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Проверь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Не оставляй задание без ответа</a:t>
            </a:r>
            <a:r>
              <a:rPr lang="ru-RU" sz="2800" dirty="0" smtClean="0">
                <a:solidFill>
                  <a:srgbClr val="002060"/>
                </a:solidFill>
              </a:rPr>
              <a:t>!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Не огорчайся!</a:t>
            </a:r>
          </a:p>
        </p:txBody>
      </p:sp>
    </p:spTree>
    <p:extLst>
      <p:ext uri="{BB962C8B-B14F-4D97-AF65-F5344CB8AC3E}">
        <p14:creationId xmlns:p14="http://schemas.microsoft.com/office/powerpoint/2010/main" val="62904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287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 smtClean="0">
                <a:solidFill>
                  <a:srgbClr val="0070C0"/>
                </a:solidFill>
              </a:rPr>
              <a:t/>
            </a:r>
            <a:br>
              <a:rPr lang="ru-RU" sz="3600" u="sng" dirty="0" smtClean="0">
                <a:solidFill>
                  <a:srgbClr val="0070C0"/>
                </a:solidFill>
              </a:rPr>
            </a:br>
            <a:r>
              <a:rPr lang="arn-CL" sz="3600" u="sng" dirty="0" smtClean="0">
                <a:solidFill>
                  <a:srgbClr val="0070C0"/>
                </a:solidFill>
              </a:rPr>
              <a:t>https</a:t>
            </a:r>
            <a:r>
              <a:rPr lang="arn-CL" sz="3600" u="sng" dirty="0">
                <a:solidFill>
                  <a:srgbClr val="0070C0"/>
                </a:solidFill>
              </a:rPr>
              <a:t>://vpr.statgrad.org/#</a:t>
            </a:r>
            <a:r>
              <a:rPr lang="arn-CL" sz="3600" u="sng" dirty="0" smtClean="0">
                <a:solidFill>
                  <a:srgbClr val="0070C0"/>
                </a:solidFill>
              </a:rPr>
              <a:t>vpr2017/</a:t>
            </a:r>
            <a:r>
              <a:rPr lang="ru-RU" sz="3600" u="sng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Назначение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ВПР по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русскому языку ─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диагностика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достижения </a:t>
            </a:r>
            <a:r>
              <a:rPr lang="ru-RU" sz="3600" b="1" i="1" dirty="0">
                <a:solidFill>
                  <a:srgbClr val="C00000"/>
                </a:solidFill>
              </a:rPr>
              <a:t>предметных и </a:t>
            </a:r>
            <a:r>
              <a:rPr lang="ru-RU" sz="3600" b="1" i="1" dirty="0" err="1">
                <a:solidFill>
                  <a:srgbClr val="C00000"/>
                </a:solidFill>
              </a:rPr>
              <a:t>метапредметных</a:t>
            </a:r>
            <a:r>
              <a:rPr lang="ru-RU" sz="3600" b="1" i="1" dirty="0">
                <a:solidFill>
                  <a:srgbClr val="C00000"/>
                </a:solidFill>
              </a:rPr>
              <a:t> результатов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освоения основной образовательной программы начального общего образования по содержательным линиям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«Система языка», «Развитие речи»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и «Орфография»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5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20799"/>
            <a:ext cx="4762960" cy="179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0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86" y="0"/>
            <a:ext cx="8964488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/>
              <a:t>Анализ сформированности планируемых результатов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7886" y="1052736"/>
            <a:ext cx="8964488" cy="24929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/>
              <a:t>1. Выпускник овладел опорной системой знаний и учебными действиями, необходимыми для продолжения образования на следующей ступени общего образования, и способен использовать их для решения простых учебно-познавательных и учебно-практических задач средствами данного </a:t>
            </a:r>
            <a:r>
              <a:rPr lang="ru-RU" sz="2600" dirty="0" smtClean="0"/>
              <a:t>предмета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47886" y="3587854"/>
            <a:ext cx="8964488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dirty="0"/>
              <a:t>2. Выпускник овладел  опорной системой знаний, необходимой для продолжения образования на следующей ступени общего образования, на уровне осознанного произвольного овладения учебными </a:t>
            </a:r>
            <a:r>
              <a:rPr lang="ru-RU" sz="2600" dirty="0" smtClean="0"/>
              <a:t>действиями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289341"/>
            <a:ext cx="8964488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/>
              <a:t>3. Выпускник не овладел опорной системой знаний и учебными действиями, необходимыми для продолжения образования на следующий ступени общего </a:t>
            </a:r>
            <a:r>
              <a:rPr lang="ru-RU" sz="2800" dirty="0" smtClean="0"/>
              <a:t>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95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Весеннее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солнышко согревает землю. Раздаются радостные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песни жаворонков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. Высоко взлетают голосистые певцы и поют в небесной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сини. В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саду, в роще звенят на все лады зяблики. Звонкой трелью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наполняют весенний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лес дрозды. Они поют в дружном хоре лесных птиц. Но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нет среди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них главного певца. Соловей пока не прилетел.</a:t>
            </a:r>
          </a:p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	Но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вот появилась серенькая птичка с чёрными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глазками. Ростом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она чуть больше воробья. И полилась соловьиная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трель. Зазвучал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гимн весне. У этой птички чудесный голос. И нет в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мире голоса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красивее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80 слов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3000" dirty="0">
                <a:solidFill>
                  <a:srgbClr val="FF0000"/>
                </a:solidFill>
              </a:rPr>
              <a:t>? Какие орфограммы встречаются в тексте диктанта</a:t>
            </a:r>
            <a:r>
              <a:rPr lang="ru-RU" sz="3000" dirty="0" smtClean="0">
                <a:solidFill>
                  <a:srgbClr val="FF0000"/>
                </a:solidFill>
              </a:rPr>
              <a:t>?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Задания 1 ЧАСТИ остаются неизменными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Используется оригинальный текст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1. Диктант</a:t>
            </a:r>
          </a:p>
        </p:txBody>
      </p:sp>
    </p:spTree>
    <p:extLst>
      <p:ext uri="{BB962C8B-B14F-4D97-AF65-F5344CB8AC3E}">
        <p14:creationId xmlns:p14="http://schemas.microsoft.com/office/powerpoint/2010/main" val="723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690" y="1010053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Произношение и написание слов с удвоенными согласными</a:t>
            </a:r>
            <a:r>
              <a:rPr lang="ru-RU" sz="2800" i="1" dirty="0"/>
              <a:t> Спишите предложение, раскрыв скобки. Подберите и запишите несколько слов с двойными согласными, обозначающих  названия видов спорта. </a:t>
            </a:r>
            <a:r>
              <a:rPr lang="ru-RU" sz="2800" dirty="0"/>
              <a:t>Любят </a:t>
            </a:r>
            <a:r>
              <a:rPr lang="ru-RU" sz="2800" dirty="0" err="1"/>
              <a:t>челябинцы</a:t>
            </a:r>
            <a:r>
              <a:rPr lang="ru-RU" sz="2800" dirty="0"/>
              <a:t> свою хо(</a:t>
            </a:r>
            <a:r>
              <a:rPr lang="ru-RU" sz="2800" dirty="0" err="1"/>
              <a:t>к,кк</a:t>
            </a:r>
            <a:r>
              <a:rPr lang="ru-RU" sz="2800" dirty="0"/>
              <a:t>)</a:t>
            </a:r>
            <a:r>
              <a:rPr lang="ru-RU" sz="2800" dirty="0" err="1"/>
              <a:t>ейную</a:t>
            </a:r>
            <a:r>
              <a:rPr lang="ru-RU" sz="2800" dirty="0"/>
              <a:t> команду «Трактор</a:t>
            </a:r>
            <a:r>
              <a:rPr lang="ru-RU" sz="2800" dirty="0" smtClean="0"/>
              <a:t>».</a:t>
            </a:r>
          </a:p>
          <a:p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6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" y="1010053"/>
            <a:ext cx="91439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Правописание буквосочетаний </a:t>
            </a:r>
            <a:r>
              <a:rPr lang="ru-RU" sz="2800" b="1" i="1" dirty="0" err="1"/>
              <a:t>жи</a:t>
            </a:r>
            <a:r>
              <a:rPr lang="ru-RU" sz="2800" b="1" i="1" dirty="0"/>
              <a:t>—ши, </a:t>
            </a:r>
            <a:r>
              <a:rPr lang="ru-RU" sz="2800" b="1" i="1" dirty="0" err="1"/>
              <a:t>ча</a:t>
            </a:r>
            <a:r>
              <a:rPr lang="ru-RU" sz="2800" b="1" i="1" dirty="0"/>
              <a:t>— ща, чу—</a:t>
            </a:r>
            <a:r>
              <a:rPr lang="ru-RU" sz="2800" b="1" i="1" dirty="0" err="1"/>
              <a:t>щу</a:t>
            </a:r>
            <a:r>
              <a:rPr lang="ru-RU" sz="2800" i="1" dirty="0"/>
              <a:t> Обсудите в паре, верно ли записаны в тексте слова, в которых есть гласные после шипящих согласных или сочетания </a:t>
            </a:r>
            <a:r>
              <a:rPr lang="ru-RU" sz="2800" i="1" dirty="0" err="1"/>
              <a:t>чк,чн</a:t>
            </a:r>
            <a:r>
              <a:rPr lang="ru-RU" sz="2800" i="1" dirty="0"/>
              <a:t>. К каким словам нельзя применить правило написания слов с буквосочетаниями </a:t>
            </a:r>
            <a:r>
              <a:rPr lang="ru-RU" sz="2800" i="1" dirty="0" err="1"/>
              <a:t>жи</a:t>
            </a:r>
            <a:r>
              <a:rPr lang="ru-RU" sz="2800" i="1" dirty="0"/>
              <a:t>-ши? Спишите, исправив ошибки.</a:t>
            </a:r>
            <a:endParaRPr lang="ru-RU" sz="2800" dirty="0"/>
          </a:p>
          <a:p>
            <a:r>
              <a:rPr lang="ru-RU" sz="2800" dirty="0" smtClean="0"/>
              <a:t>	На </a:t>
            </a:r>
            <a:r>
              <a:rPr lang="ru-RU" sz="2800" dirty="0"/>
              <a:t>южном </a:t>
            </a:r>
            <a:r>
              <a:rPr lang="ru-RU" sz="2800" dirty="0" err="1"/>
              <a:t>урале</a:t>
            </a:r>
            <a:r>
              <a:rPr lang="ru-RU" sz="2800" dirty="0"/>
              <a:t> Гарин-Михайловский написал повесть «Детство </a:t>
            </a:r>
            <a:r>
              <a:rPr lang="ru-RU" sz="2800" dirty="0" err="1"/>
              <a:t>тёмы</a:t>
            </a:r>
            <a:r>
              <a:rPr lang="ru-RU" sz="2800" dirty="0"/>
              <a:t>». Он также проектировал железную дорогу Уфа-Златоуст. </a:t>
            </a:r>
            <a:r>
              <a:rPr lang="ru-RU" sz="2800" dirty="0" err="1"/>
              <a:t>Обычьно</a:t>
            </a:r>
            <a:r>
              <a:rPr lang="ru-RU" sz="2800" dirty="0"/>
              <a:t> Николай </a:t>
            </a:r>
            <a:r>
              <a:rPr lang="ru-RU" sz="2800" dirty="0" err="1"/>
              <a:t>георгиевич</a:t>
            </a:r>
            <a:r>
              <a:rPr lang="ru-RU" sz="2800" dirty="0"/>
              <a:t> </a:t>
            </a:r>
            <a:r>
              <a:rPr lang="ru-RU" sz="2800" dirty="0" err="1"/>
              <a:t>жыл</a:t>
            </a:r>
            <a:r>
              <a:rPr lang="ru-RU" sz="2800" dirty="0"/>
              <a:t> в Усть-Катаве. Но в </a:t>
            </a:r>
            <a:r>
              <a:rPr lang="ru-RU" sz="2800" dirty="0" err="1"/>
              <a:t>челябинске</a:t>
            </a:r>
            <a:r>
              <a:rPr lang="ru-RU" sz="2800" dirty="0"/>
              <a:t> он бывал </a:t>
            </a:r>
            <a:r>
              <a:rPr lang="ru-RU" sz="2800" dirty="0" err="1"/>
              <a:t>чясто</a:t>
            </a:r>
            <a:r>
              <a:rPr lang="ru-RU" sz="2800" dirty="0"/>
              <a:t>. </a:t>
            </a:r>
            <a:r>
              <a:rPr lang="ru-RU" sz="2800" i="1" dirty="0"/>
              <a:t>Проверьте себя: исправлено 8 ошибок.</a:t>
            </a:r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52153" y="726976"/>
            <a:ext cx="7772400" cy="32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с НРЭО как один из эффективных инструментов подготовки к ВПР по русскому языку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684213" y="3982963"/>
            <a:ext cx="710827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Бабухина А.В. , </a:t>
            </a:r>
          </a:p>
          <a:p>
            <a:pPr marL="0" indent="0" algn="r">
              <a:buNone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к.п.н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., старший научный сотрудник, доцент кафедры начального образования,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член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чебно-методического объединения Челябинской области</a:t>
            </a:r>
          </a:p>
        </p:txBody>
      </p:sp>
      <p:pic>
        <p:nvPicPr>
          <p:cNvPr id="6" name="Picture 1031" descr="чиппкро  зна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10" y="135632"/>
            <a:ext cx="1262062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010053"/>
            <a:ext cx="914399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3 класс</a:t>
            </a:r>
            <a:r>
              <a:rPr lang="ru-RU" sz="2800" i="1" dirty="0"/>
              <a:t> Подготовьтесь писать под диктовку. Найдите проверяемые орфограммы в корнях слов и объясните их написание. Назовите слова, в которых есть буквосочетания с шипящими. Найдите слова с непроверяемым написанием. Подумайте, к какому словарю нужно обратиться, чтобы проверить такие слова. </a:t>
            </a:r>
            <a:endParaRPr lang="ru-RU" sz="2800" i="1" dirty="0" smtClean="0"/>
          </a:p>
          <a:p>
            <a:r>
              <a:rPr lang="ru-RU" sz="2800" i="1" dirty="0"/>
              <a:t>	</a:t>
            </a:r>
            <a:r>
              <a:rPr lang="ru-RU" sz="2800" dirty="0" smtClean="0"/>
              <a:t>Летом </a:t>
            </a:r>
            <a:r>
              <a:rPr lang="ru-RU" sz="2800" dirty="0"/>
              <a:t>в </a:t>
            </a:r>
            <a:r>
              <a:rPr lang="ru-RU" sz="2800" dirty="0" err="1"/>
              <a:t>Ильменах</a:t>
            </a:r>
            <a:r>
              <a:rPr lang="ru-RU" sz="2800" dirty="0"/>
              <a:t> хорошо. В траве заалели душистые ягоды. Словно бусами унизаны кусты шиповника. Созрела пахучая черная смородина</a:t>
            </a:r>
            <a:r>
              <a:rPr lang="ru-RU" sz="2800" dirty="0" smtClean="0"/>
              <a:t>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Тематическое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планирование по русскому языку с учётом региональных  особенностей Челябинской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1900" dirty="0" smtClean="0"/>
              <a:t>Авторы</a:t>
            </a:r>
            <a:r>
              <a:rPr lang="ru-RU" sz="1900" dirty="0"/>
              <a:t>: </a:t>
            </a:r>
            <a:r>
              <a:rPr lang="ru-RU" sz="1900" dirty="0" err="1"/>
              <a:t>Скрипова</a:t>
            </a:r>
            <a:r>
              <a:rPr lang="ru-RU" sz="1900" dirty="0"/>
              <a:t> Н. Е., заведующий кафедрой начального образования ГБУ ДПО ЧИППКРО, канд. </a:t>
            </a:r>
            <a:r>
              <a:rPr lang="ru-RU" sz="1900" dirty="0" err="1"/>
              <a:t>пед</a:t>
            </a:r>
            <a:r>
              <a:rPr lang="ru-RU" sz="19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0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690" y="1010053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i="1" dirty="0"/>
              <a:t>Спишите предложение, подчеркните грамматическую основу. </a:t>
            </a:r>
            <a:endParaRPr lang="ru-RU" sz="2800" dirty="0"/>
          </a:p>
          <a:p>
            <a:r>
              <a:rPr lang="ru-RU" sz="2800" dirty="0" smtClean="0"/>
              <a:t>	На </a:t>
            </a:r>
            <a:r>
              <a:rPr lang="ru-RU" sz="2800" dirty="0"/>
              <a:t>Южном Урале турист найдет чудесные горные маршруты и сплавы по рекам</a:t>
            </a:r>
            <a:r>
              <a:rPr lang="ru-RU" sz="2800" dirty="0" smtClean="0"/>
              <a:t>.</a:t>
            </a:r>
          </a:p>
          <a:p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899592" y="160183"/>
            <a:ext cx="78486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9750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/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Раздел Фонетика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графика. Орфоэпия </a:t>
            </a:r>
            <a:endParaRPr lang="en-US" altLang="ru-RU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endParaRPr lang="en-US" altLang="ru-RU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Различение гласных и согласных звуков. Нахождение в слове ударных и безударных гласных звуков. Различение мягких и твердых согласных звуков, определение парных и непарных по твердости-мягкости согласных звуков. Различение звонких и глухих согласных звуков, определение парных и непарных по звонкости – глухости согласных звуков. Определение качественной характеристики звука: гласный – согласный; гласный ударный – безударный; согласный твердый – мягкий, парный –непарный; согласный звонкий – глухой, парный – непарный. Деление слов на слоги. Словесное ударение и логическое (смысловое) ударение в предложениях. Ударение, произношение звуков и сочетаний звуков в соответствии с нормами современного русского литературного языка, </a:t>
            </a:r>
            <a:r>
              <a:rPr lang="ru-RU" altLang="ru-RU" i="1" dirty="0">
                <a:solidFill>
                  <a:srgbClr val="002060"/>
                </a:solidFill>
                <a:latin typeface="+mn-lt"/>
              </a:rPr>
              <a:t>фонетический разбор </a:t>
            </a:r>
            <a:r>
              <a:rPr lang="ru-RU" altLang="ru-RU" i="1" dirty="0" smtClean="0">
                <a:solidFill>
                  <a:srgbClr val="002060"/>
                </a:solidFill>
                <a:latin typeface="+mn-lt"/>
              </a:rPr>
              <a:t>слова</a:t>
            </a:r>
          </a:p>
          <a:p>
            <a:pPr algn="just" eaLnBrk="1" hangingPunct="1"/>
            <a:endParaRPr lang="ru-RU" altLang="ru-RU" sz="2000" dirty="0">
              <a:latin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467545" y="260648"/>
            <a:ext cx="8065268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/>
            <a:r>
              <a:rPr lang="ru-RU" altLang="ru-RU" sz="3200" dirty="0">
                <a:solidFill>
                  <a:srgbClr val="002060"/>
                </a:solidFill>
                <a:latin typeface="Arial" charset="0"/>
              </a:rPr>
              <a:t>Графика</a:t>
            </a:r>
            <a:endParaRPr lang="en-US" altLang="ru-RU" sz="3200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endParaRPr lang="en-US" altLang="ru-RU" dirty="0">
              <a:solidFill>
                <a:srgbClr val="002060"/>
              </a:solidFill>
              <a:latin typeface="Arial" charset="0"/>
            </a:endParaRP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Различение звуков и букв. Обозначение на письме твердости и мягкости согласных звуков. Использование на письме разделительных ь и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ъ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Установление соотношения звукового и буквенного состава слов типа </a:t>
            </a:r>
            <a:r>
              <a:rPr lang="ru-RU" altLang="ru-RU" i="1" dirty="0">
                <a:solidFill>
                  <a:srgbClr val="002060"/>
                </a:solidFill>
                <a:latin typeface="+mn-lt"/>
              </a:rPr>
              <a:t>стол, конь; в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 словах с йотированными гласными </a:t>
            </a:r>
            <a:r>
              <a:rPr lang="ru-RU" altLang="ru-RU" i="1" dirty="0">
                <a:solidFill>
                  <a:srgbClr val="002060"/>
                </a:solidFill>
                <a:latin typeface="+mn-lt"/>
              </a:rPr>
              <a:t>е, ё, ю, я; 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в словах с непроизносимыми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согласными</a:t>
            </a:r>
          </a:p>
          <a:p>
            <a:pPr algn="just" eaLnBrk="1" hangingPunct="1"/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algn="just" eaLnBrk="1" hangingPunct="1"/>
            <a:r>
              <a:rPr lang="ru-RU" altLang="ru-RU" dirty="0">
                <a:solidFill>
                  <a:srgbClr val="002060"/>
                </a:solidFill>
                <a:latin typeface="+mn-lt"/>
              </a:rPr>
              <a:t>Использование небуквенных графических средств: пробел между словами, знак переноса, красная строка </a:t>
            </a:r>
            <a:r>
              <a:rPr lang="ru-RU" altLang="ru-RU" i="1" dirty="0">
                <a:solidFill>
                  <a:srgbClr val="002060"/>
                </a:solidFill>
                <a:latin typeface="+mn-lt"/>
              </a:rPr>
              <a:t>(абзац).</a:t>
            </a:r>
            <a:r>
              <a:rPr lang="ru-RU" altLang="ru-RU" dirty="0">
                <a:solidFill>
                  <a:srgbClr val="002060"/>
                </a:solidFill>
                <a:latin typeface="+mn-lt"/>
              </a:rPr>
              <a:t> Знание алфавита: правильное название букв, их последовательность. Использование алфавита при работе со словарями, справочниками, </a:t>
            </a: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каталогами</a:t>
            </a:r>
            <a:endParaRPr lang="ru-RU" altLang="ru-RU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000" dirty="0">
              <a:latin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690" y="1010053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Ударение</a:t>
            </a:r>
            <a:r>
              <a:rPr lang="ru-RU" sz="2800" i="1" dirty="0"/>
              <a:t> Прочитайте названия поделочных и драгоценных камней </a:t>
            </a:r>
            <a:r>
              <a:rPr lang="ru-RU" sz="2800" i="1" dirty="0" err="1"/>
              <a:t>Ильменских</a:t>
            </a:r>
            <a:r>
              <a:rPr lang="ru-RU" sz="2800" i="1" dirty="0"/>
              <a:t> гор.</a:t>
            </a:r>
            <a:endParaRPr lang="ru-RU" sz="2800" dirty="0"/>
          </a:p>
          <a:p>
            <a:r>
              <a:rPr lang="ru-RU" sz="2800" dirty="0"/>
              <a:t>Амазонит, опал, малахит, аметист, топаз, яшма, рубин, сапфир, корунд.</a:t>
            </a:r>
          </a:p>
          <a:p>
            <a:r>
              <a:rPr lang="ru-RU" sz="2800" i="1" dirty="0"/>
              <a:t>Разделите их на слоги. Поставьте во всех словах ударение. Выберите одно из названий и подберите к нему подходящую модель. </a:t>
            </a:r>
          </a:p>
          <a:p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712968" cy="345638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Работа со словарными словами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Программой ПООП по русскому  языку в начальной школе предусмотрено обязательное изучение слов, правописание которых правилами не проверяется, написание которых нужно запомнить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	Одной из  главных  задач, стоящих перед учителем, является </a:t>
            </a:r>
            <a:r>
              <a:rPr lang="ru-RU" sz="2800" dirty="0" smtClean="0">
                <a:solidFill>
                  <a:srgbClr val="FF0000"/>
                </a:solidFill>
              </a:rPr>
              <a:t>обучение безошибочному письму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>формирование  орфографической  зоркости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развитие умений анализировать языковые факты и явления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010053"/>
            <a:ext cx="91439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Правило написания разделительного мягкого знака в словах</a:t>
            </a:r>
            <a:r>
              <a:rPr lang="ru-RU" sz="2800" i="1" dirty="0"/>
              <a:t> Выпишите из текста слова с пропущенными буквами. Назовите слова, в которых мягкий знак показывает мягкость предыдущего согласного. Объясните употребление мягкого знака в остальных словах. Обозначьте орфограмму графически.</a:t>
            </a:r>
            <a:endParaRPr lang="ru-RU" sz="2800" dirty="0"/>
          </a:p>
          <a:p>
            <a:r>
              <a:rPr lang="ru-RU" sz="2800" dirty="0" smtClean="0"/>
              <a:t>	В </a:t>
            </a:r>
            <a:r>
              <a:rPr lang="ru-RU" sz="2800" dirty="0"/>
              <a:t>названиях озер зачастую указываются места обитания животных: </a:t>
            </a:r>
            <a:r>
              <a:rPr lang="ru-RU" sz="2800" dirty="0" err="1"/>
              <a:t>Дунгузлы</a:t>
            </a:r>
            <a:r>
              <a:rPr lang="ru-RU" sz="2800" dirty="0"/>
              <a:t> – «</a:t>
            </a:r>
            <a:r>
              <a:rPr lang="ru-RU" sz="2800" dirty="0" err="1"/>
              <a:t>кабан_е</a:t>
            </a:r>
            <a:r>
              <a:rPr lang="ru-RU" sz="2800" dirty="0"/>
              <a:t>», </a:t>
            </a:r>
            <a:r>
              <a:rPr lang="ru-RU" sz="2800" dirty="0" err="1"/>
              <a:t>Тырнакул</a:t>
            </a:r>
            <a:r>
              <a:rPr lang="ru-RU" sz="2800" dirty="0"/>
              <a:t>_ – «журавлиное озеро», </a:t>
            </a:r>
            <a:r>
              <a:rPr lang="ru-RU" sz="2800" dirty="0" err="1"/>
              <a:t>Чуртан-Кул</a:t>
            </a:r>
            <a:r>
              <a:rPr lang="ru-RU" sz="2800" dirty="0"/>
              <a:t>_ – «</a:t>
            </a:r>
            <a:r>
              <a:rPr lang="ru-RU" sz="2800" dirty="0" err="1"/>
              <a:t>щуч_е</a:t>
            </a:r>
            <a:r>
              <a:rPr lang="ru-RU" sz="2800" dirty="0"/>
              <a:t> озеро», Мартышечье – озеро </a:t>
            </a:r>
            <a:r>
              <a:rPr lang="ru-RU" sz="2800" dirty="0" err="1"/>
              <a:t>мартышей</a:t>
            </a:r>
            <a:r>
              <a:rPr lang="ru-RU" sz="2800" dirty="0"/>
              <a:t> (чаек).</a:t>
            </a:r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690" y="1010053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600" dirty="0" smtClean="0"/>
              <a:t>	</a:t>
            </a:r>
            <a:r>
              <a:rPr lang="ru-RU" sz="2600" b="1" dirty="0"/>
              <a:t>Твёрдые и мягкие согласные звуки</a:t>
            </a:r>
            <a:r>
              <a:rPr lang="ru-RU" sz="2600" i="1" dirty="0"/>
              <a:t> Выпишите названия рек Челябинской области, в которых все гласные обозначают мягкость согласного звука. Назовите слово, которое начинается с мягкого согласного звука. </a:t>
            </a:r>
            <a:r>
              <a:rPr lang="ru-RU" sz="2600" dirty="0" err="1"/>
              <a:t>Коелга</a:t>
            </a:r>
            <a:r>
              <a:rPr lang="ru-RU" sz="2600" dirty="0"/>
              <a:t>, </a:t>
            </a:r>
            <a:r>
              <a:rPr lang="ru-RU" sz="2600" dirty="0" err="1"/>
              <a:t>Березяк</a:t>
            </a:r>
            <a:r>
              <a:rPr lang="ru-RU" sz="2600" dirty="0"/>
              <a:t>, </a:t>
            </a:r>
            <a:r>
              <a:rPr lang="ru-RU" sz="2600" dirty="0" err="1"/>
              <a:t>Увелька</a:t>
            </a:r>
            <a:r>
              <a:rPr lang="ru-RU" sz="2600" dirty="0"/>
              <a:t>, Сим, </a:t>
            </a:r>
            <a:r>
              <a:rPr lang="ru-RU" sz="2600" dirty="0" err="1"/>
              <a:t>Бишкиль</a:t>
            </a:r>
            <a:r>
              <a:rPr lang="ru-RU" sz="2600" dirty="0"/>
              <a:t>, </a:t>
            </a:r>
            <a:r>
              <a:rPr lang="ru-RU" sz="2600" dirty="0" err="1"/>
              <a:t>Миня</a:t>
            </a:r>
            <a:r>
              <a:rPr lang="ru-RU" sz="2600" dirty="0"/>
              <a:t>, </a:t>
            </a:r>
            <a:r>
              <a:rPr lang="ru-RU" sz="2600" dirty="0" err="1"/>
              <a:t>Янгелька</a:t>
            </a:r>
            <a:r>
              <a:rPr lang="ru-RU" sz="2600" dirty="0"/>
              <a:t>, </a:t>
            </a:r>
            <a:r>
              <a:rPr lang="ru-RU" sz="2600" dirty="0" err="1"/>
              <a:t>Иремель</a:t>
            </a:r>
            <a:r>
              <a:rPr lang="ru-RU" sz="2600" dirty="0" smtClean="0"/>
              <a:t>.</a:t>
            </a:r>
          </a:p>
          <a:p>
            <a:pPr indent="457200"/>
            <a:endParaRPr lang="ru-RU" sz="2600" dirty="0" smtClean="0"/>
          </a:p>
          <a:p>
            <a:pPr indent="45720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Тематическое 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7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468313" y="188640"/>
            <a:ext cx="8207375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0238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Развитие речи</a:t>
            </a:r>
          </a:p>
          <a:p>
            <a:pPr eaLnBrk="1" hangingPunct="1"/>
            <a:endParaRPr lang="ru-RU" altLang="ru-RU" sz="2000" dirty="0">
              <a:solidFill>
                <a:srgbClr val="EBE600"/>
              </a:solidFill>
              <a:latin typeface="Arial" charset="0"/>
            </a:endParaRPr>
          </a:p>
          <a:p>
            <a:pPr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Осознание ситуации общения: где, с кем и с какой целью происходит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общение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Практическое овладение диалогической формой речи. Диалог (спор, беседа). Выражение собственного мнения, его аргументация с учетом ситуации общения. Овладение умениями начать, поддержать, закончить разговор, привлечь внимание и т.п. Овладение нормами речевого этикета в ситуациях учебного и бытового общения (приветствие, прощание, извинение, благодарность, обращение с просьбой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eaLnBrk="1" hangingPunct="1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Практическое овладение устными монологическими высказываниями: словесный отчет о выполненной работе; связные высказывания на определенную тему с использованием разных типов речи (описание, повествование,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рассуждение</a:t>
            </a:r>
            <a:endParaRPr lang="ru-RU" altLang="ru-RU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64977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Приемы работы по определению главной мысли текста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785225" cy="63357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Текст предварительно не разбивается на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части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Главные мысли выделяются по ходу чтения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материала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Части формируются сами собой вокруг главных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мыслей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Главные мысли текста должны иметь единую смысловую связь – «ручеёк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Правильно выделенные основные мысли должны составить короткий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рассказ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Мнемонические опорные пункты (главные мысли) должны представлять собой развёрнутые, самостоятельно составленные или взятые из текста,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предложения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1" y="30258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1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84454"/>
            <a:ext cx="8748464" cy="67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0" i="1" dirty="0">
                <a:solidFill>
                  <a:schemeClr val="tx2">
                    <a:lumMod val="50000"/>
                  </a:schemeClr>
                </a:solidFill>
              </a:rPr>
              <a:t>12.1. Филология. Русский язык. Родной язык:</a:t>
            </a:r>
            <a:endParaRPr lang="ru-RU" altLang="ru-RU" sz="20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b="0" dirty="0">
                <a:solidFill>
                  <a:srgbClr val="FF0000"/>
                </a:solidFill>
              </a:rPr>
              <a:t>овладение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b="0" dirty="0">
                <a:solidFill>
                  <a:srgbClr val="FF0000"/>
                </a:solidFill>
              </a:rPr>
              <a:t>учебными действиями 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с языковыми единицами и умение использовать знания для решения познавательных, практических и коммуникативных задач;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ru-RU" altLang="ru-RU" sz="2000" b="0" dirty="0">
                <a:solidFill>
                  <a:srgbClr val="FF0000"/>
                </a:solidFill>
              </a:rPr>
              <a:t>овладение первоначальными представлениями 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о нормах русского и родного литературного языка (орфоэпических, лексических, грамматических) и правилах речевого этикета; умение ориентироваться в целях, задачах, средствах и условиях общения, выбирать адекватные языковые средства для успешного решения коммуникативных задач;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ru-RU" altLang="ru-RU" sz="2000" b="0" dirty="0" err="1">
                <a:solidFill>
                  <a:srgbClr val="FF0000"/>
                </a:solidFill>
              </a:rPr>
              <a:t>сформированность</a:t>
            </a:r>
            <a:r>
              <a:rPr lang="ru-RU" altLang="ru-RU" sz="2000" b="0" dirty="0">
                <a:solidFill>
                  <a:srgbClr val="FF0000"/>
                </a:solidFill>
              </a:rPr>
              <a:t> позитивного отношения 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к правильной устной и письменной речи как показателям общей культуры и гражданской позиции человека;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ru-RU" altLang="ru-RU" sz="2000" b="0" dirty="0">
                <a:solidFill>
                  <a:srgbClr val="FF0000"/>
                </a:solidFill>
              </a:rPr>
              <a:t>понимание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 обучающимися того, что язык представляет собой явление национальной культуры и основное средство человеческого общения, осознание значения русского языка как государственного языка Российской Федерации, языка межнационального общения;</a:t>
            </a:r>
          </a:p>
          <a:p>
            <a:pPr algn="just" eaLnBrk="1" hangingPunct="1">
              <a:spcBef>
                <a:spcPct val="35000"/>
              </a:spcBef>
              <a:buFontTx/>
              <a:buChar char="•"/>
            </a:pP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b="0" dirty="0">
                <a:solidFill>
                  <a:srgbClr val="FF0000"/>
                </a:solidFill>
              </a:rPr>
              <a:t>формирование первоначальных представлений </a:t>
            </a:r>
            <a:r>
              <a:rPr lang="ru-RU" altLang="ru-RU" sz="2000" b="0" dirty="0">
                <a:solidFill>
                  <a:schemeClr val="tx2">
                    <a:lumMod val="50000"/>
                  </a:schemeClr>
                </a:solidFill>
              </a:rPr>
              <a:t>о единстве и многообразии языкового и культурного пространства России, о языке как основе национального </a:t>
            </a:r>
            <a:r>
              <a:rPr lang="ru-RU" altLang="ru-RU" sz="2000" b="0" dirty="0" smtClean="0">
                <a:solidFill>
                  <a:schemeClr val="tx2">
                    <a:lumMod val="50000"/>
                  </a:schemeClr>
                </a:solidFill>
              </a:rPr>
              <a:t>самосознания</a:t>
            </a:r>
            <a:endParaRPr lang="ru-RU" altLang="ru-RU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3" y="-19844"/>
            <a:ext cx="690871" cy="6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0067" y="850354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010053"/>
            <a:ext cx="91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	</a:t>
            </a:r>
            <a:r>
              <a:rPr lang="ru-RU" sz="2800" b="1" dirty="0"/>
              <a:t>3 класс</a:t>
            </a:r>
            <a:r>
              <a:rPr lang="ru-RU" sz="2800" i="1" dirty="0"/>
              <a:t> </a:t>
            </a:r>
            <a:r>
              <a:rPr lang="ru-RU" sz="2800" b="1" dirty="0"/>
              <a:t>Признаки текста. Построение текста</a:t>
            </a:r>
            <a:r>
              <a:rPr lang="ru-RU" sz="2800" i="1" dirty="0"/>
              <a:t> Расположите предложения по порядку.</a:t>
            </a:r>
            <a:endParaRPr lang="ru-RU" sz="2800" dirty="0"/>
          </a:p>
          <a:p>
            <a:r>
              <a:rPr lang="ru-RU" sz="2800" dirty="0" smtClean="0"/>
              <a:t>	Бывал </a:t>
            </a:r>
            <a:r>
              <a:rPr lang="ru-RU" sz="2800" dirty="0"/>
              <a:t>в </a:t>
            </a:r>
            <a:r>
              <a:rPr lang="ru-RU" sz="2800" dirty="0" err="1"/>
              <a:t>Миасской</a:t>
            </a:r>
            <a:r>
              <a:rPr lang="ru-RU" sz="2800" dirty="0"/>
              <a:t> золотой долине. Он знакомился в </a:t>
            </a:r>
            <a:r>
              <a:rPr lang="ru-RU" sz="2800" dirty="0" err="1"/>
              <a:t>Каслях</a:t>
            </a:r>
            <a:r>
              <a:rPr lang="ru-RU" sz="2800" dirty="0"/>
              <a:t> с мастерами чугунного литья. Приезжал Дмитрий </a:t>
            </a:r>
            <a:r>
              <a:rPr lang="ru-RU" sz="2800" dirty="0" err="1"/>
              <a:t>Наркисович</a:t>
            </a:r>
            <a:r>
              <a:rPr lang="ru-RU" sz="2800" dirty="0"/>
              <a:t> и в Златоуст. Мамин-Сибиряк уралец по рождению и по сердцу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Покорил </a:t>
            </a:r>
            <a:r>
              <a:rPr lang="ru-RU" sz="2800" dirty="0"/>
              <a:t>одну из вершин </a:t>
            </a:r>
            <a:r>
              <a:rPr lang="ru-RU" sz="2800" dirty="0" err="1"/>
              <a:t>южноуральских</a:t>
            </a:r>
            <a:r>
              <a:rPr lang="ru-RU" sz="2800" dirty="0"/>
              <a:t> хребтов </a:t>
            </a:r>
            <a:r>
              <a:rPr lang="ru-RU" sz="2800" dirty="0" err="1"/>
              <a:t>Иремень</a:t>
            </a:r>
            <a:r>
              <a:rPr lang="ru-RU" sz="2800" dirty="0" smtClean="0"/>
              <a:t>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Тематическое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планирование по русскому языку с учётом региональных  особенностей Челябинской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области. </a:t>
            </a:r>
            <a:r>
              <a:rPr lang="ru-RU" sz="2000" dirty="0" smtClean="0"/>
              <a:t>Авторы</a:t>
            </a:r>
            <a:r>
              <a:rPr lang="ru-RU" sz="2000" dirty="0"/>
              <a:t>: </a:t>
            </a:r>
            <a:r>
              <a:rPr lang="ru-RU" sz="2000" dirty="0" err="1"/>
              <a:t>Скрипова</a:t>
            </a:r>
            <a:r>
              <a:rPr lang="ru-RU" sz="2000" dirty="0"/>
              <a:t> Н. Е., заведующий кафедрой начального образования ГБУ ДПО ЧИППКРО, канд. </a:t>
            </a:r>
            <a:r>
              <a:rPr lang="ru-RU" sz="2000" dirty="0" err="1"/>
              <a:t>пед</a:t>
            </a:r>
            <a:r>
              <a:rPr lang="ru-RU" sz="2000" dirty="0"/>
              <a:t>. наук, доцент; Котлярова А.Е., старший преподаватель ГБУ ДПО ЧИППКРО; Стрекалова М.В., учитель начального общего образования МБОУ СОШ № 51 г. Челябинска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679" y="4189730"/>
            <a:ext cx="8391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47002" y="155863"/>
            <a:ext cx="8096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Учёт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национальных, региональных и этнокультурных  особенностей </a:t>
            </a:r>
            <a:r>
              <a:rPr lang="ru-RU" sz="2800" dirty="0">
                <a:solidFill>
                  <a:srgbClr val="FF0000"/>
                </a:solidFill>
              </a:rPr>
              <a:t>(НРЭО)</a:t>
            </a: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0382" y="5589240"/>
            <a:ext cx="83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9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333625" y="1362075"/>
          <a:ext cx="44767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Точечный рисунок" r:id="rId4" imgW="4476190" imgH="4133333" progId="Paint.Picture">
                  <p:embed/>
                </p:oleObj>
              </mc:Choice>
              <mc:Fallback>
                <p:oleObj name="Точечный рисунок" r:id="rId4" imgW="4476190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1362075"/>
                        <a:ext cx="447675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CC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6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251522" y="333375"/>
            <a:ext cx="84971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Стандарт начального общего образования по русскому языку в образовательных учреждениях с русским языком обучения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51522" y="1171068"/>
            <a:ext cx="8569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w Cen MT" pitchFamily="34" charset="0"/>
              </a:defRPr>
            </a:lvl1pPr>
            <a:lvl2pPr marL="522288" indent="-342900">
              <a:defRPr sz="2000">
                <a:solidFill>
                  <a:schemeClr val="tx1"/>
                </a:solidFill>
                <a:latin typeface="Tw Cen MT" pitchFamily="34" charset="0"/>
              </a:defRPr>
            </a:lvl2pPr>
            <a:lvl3pPr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Tw Cen MT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Tw Cen MT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marL="0" lvl="1" algn="just" eaLnBrk="1" hangingPunct="1">
              <a:buFontTx/>
              <a:buChar char="•"/>
            </a:pPr>
            <a:r>
              <a:rPr lang="ru-RU" altLang="ru-RU" sz="2400" dirty="0">
                <a:latin typeface="Arial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развитие</a:t>
            </a:r>
            <a:r>
              <a:rPr lang="ru-RU" altLang="ru-RU" sz="2400" dirty="0">
                <a:latin typeface="Arial" charset="0"/>
              </a:rPr>
              <a:t> речи, мышления, воображения школьников, способности выбирать средства языка в соответствии с условиями общения, развитие интуиции и «чувства языка</a:t>
            </a:r>
            <a:r>
              <a:rPr lang="ru-RU" altLang="ru-RU" sz="2400" dirty="0" smtClean="0">
                <a:latin typeface="Arial" charset="0"/>
              </a:rPr>
              <a:t>»</a:t>
            </a:r>
            <a:endParaRPr lang="ru-RU" altLang="ru-RU" sz="2400" dirty="0">
              <a:latin typeface="Arial" charset="0"/>
            </a:endParaRPr>
          </a:p>
          <a:p>
            <a:pPr marL="0" lvl="1" algn="just" eaLnBrk="1" hangingPunct="1">
              <a:buFontTx/>
              <a:buChar char="•"/>
            </a:pP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освоение</a:t>
            </a:r>
            <a:r>
              <a:rPr lang="ru-RU" altLang="ru-RU" sz="2400" dirty="0">
                <a:latin typeface="Arial" charset="0"/>
              </a:rPr>
              <a:t> первоначальных </a:t>
            </a: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знаний </a:t>
            </a:r>
            <a:r>
              <a:rPr lang="ru-RU" altLang="ru-RU" sz="2400" dirty="0">
                <a:latin typeface="Arial" charset="0"/>
              </a:rPr>
              <a:t>о лексике, фонетике, грамматике русского языка; овладение элементарными способами анализа изучаемых явлений </a:t>
            </a:r>
            <a:r>
              <a:rPr lang="ru-RU" altLang="ru-RU" sz="2400" dirty="0" smtClean="0">
                <a:latin typeface="Arial" charset="0"/>
              </a:rPr>
              <a:t>языка</a:t>
            </a:r>
            <a:endParaRPr lang="ru-RU" altLang="ru-RU" sz="2400" dirty="0">
              <a:latin typeface="Arial" charset="0"/>
            </a:endParaRPr>
          </a:p>
          <a:p>
            <a:pPr marL="0" lvl="1" algn="just" eaLnBrk="1" hangingPunct="1">
              <a:buFontTx/>
              <a:buChar char="•"/>
            </a:pP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овладение</a:t>
            </a:r>
            <a:r>
              <a:rPr lang="ru-RU" altLang="ru-RU" sz="2400" dirty="0">
                <a:solidFill>
                  <a:srgbClr val="EBE600"/>
                </a:solidFill>
                <a:latin typeface="Arial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умениями</a:t>
            </a:r>
            <a:r>
              <a:rPr lang="ru-RU" altLang="ru-RU" sz="2400" dirty="0">
                <a:latin typeface="Arial" charset="0"/>
              </a:rPr>
              <a:t> правильно писать и читать, участвовать в диалоге, составлять несложные монологические </a:t>
            </a:r>
            <a:r>
              <a:rPr lang="ru-RU" altLang="ru-RU" sz="2400" dirty="0" smtClean="0">
                <a:latin typeface="Arial" charset="0"/>
              </a:rPr>
              <a:t>высказывания</a:t>
            </a:r>
            <a:endParaRPr lang="ru-RU" altLang="ru-RU" sz="2400" dirty="0">
              <a:latin typeface="Arial" charset="0"/>
            </a:endParaRPr>
          </a:p>
          <a:p>
            <a:pPr marL="0" lvl="1" algn="just" eaLnBrk="1" hangingPunct="1">
              <a:buFontTx/>
              <a:buChar char="•"/>
            </a:pP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воспитание</a:t>
            </a:r>
            <a:r>
              <a:rPr lang="ru-RU" altLang="ru-RU" sz="2400" dirty="0">
                <a:latin typeface="Arial" charset="0"/>
              </a:rPr>
              <a:t> эмоционально-ценностного </a:t>
            </a:r>
            <a:r>
              <a:rPr lang="ru-RU" altLang="ru-RU" sz="2400" dirty="0">
                <a:solidFill>
                  <a:srgbClr val="FF0000"/>
                </a:solidFill>
                <a:latin typeface="Arial" charset="0"/>
              </a:rPr>
              <a:t>отношения</a:t>
            </a:r>
            <a:r>
              <a:rPr lang="ru-RU" altLang="ru-RU" sz="2400" dirty="0">
                <a:latin typeface="Arial" charset="0"/>
              </a:rPr>
              <a:t> к родному языку, чувства сопричастности к сохранению его уникальности и чистоты; пробуждение познавательного интереса к родному слову, стремления совершенствовать свою </a:t>
            </a:r>
            <a:r>
              <a:rPr lang="ru-RU" altLang="ru-RU" sz="2400" dirty="0" smtClean="0">
                <a:latin typeface="Arial" charset="0"/>
              </a:rPr>
              <a:t>речь</a:t>
            </a:r>
            <a:endParaRPr lang="ru-RU" altLang="ru-RU" sz="2400" dirty="0">
              <a:latin typeface="Aria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ru-RU" altLang="ru-RU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  <p:bldP spid="24269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" y="800100"/>
            <a:ext cx="8559801" cy="3960812"/>
            <a:chOff x="73" y="527"/>
            <a:chExt cx="5392" cy="24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291" name="Rectangle 5"/>
            <p:cNvSpPr>
              <a:spLocks noChangeArrowheads="1"/>
            </p:cNvSpPr>
            <p:nvPr/>
          </p:nvSpPr>
          <p:spPr bwMode="auto">
            <a:xfrm>
              <a:off x="1247" y="527"/>
              <a:ext cx="2903" cy="408"/>
            </a:xfrm>
            <a:prstGeom prst="rect">
              <a:avLst/>
            </a:prstGeom>
            <a:grpFill/>
            <a:ln w="38100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400" dirty="0">
                  <a:solidFill>
                    <a:srgbClr val="000000"/>
                  </a:solidFill>
                </a:rPr>
                <a:t>Содержательные линии</a:t>
              </a:r>
            </a:p>
          </p:txBody>
        </p:sp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340" y="1525"/>
              <a:ext cx="1860" cy="40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000" dirty="0" smtClean="0">
                  <a:solidFill>
                    <a:srgbClr val="000000"/>
                  </a:solidFill>
                </a:rPr>
                <a:t>Фонетика и графика</a:t>
              </a:r>
              <a:endParaRPr lang="ru-RU" altLang="ru-RU" sz="2000" dirty="0">
                <a:solidFill>
                  <a:srgbClr val="000000"/>
                </a:solidFill>
              </a:endParaRPr>
            </a:p>
          </p:txBody>
        </p:sp>
        <p:sp>
          <p:nvSpPr>
            <p:cNvPr id="12293" name="Rectangle 7"/>
            <p:cNvSpPr>
              <a:spLocks noChangeArrowheads="1"/>
            </p:cNvSpPr>
            <p:nvPr/>
          </p:nvSpPr>
          <p:spPr bwMode="auto">
            <a:xfrm>
              <a:off x="1933" y="2001"/>
              <a:ext cx="1905" cy="409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000" dirty="0" smtClean="0">
                  <a:solidFill>
                    <a:srgbClr val="000000"/>
                  </a:solidFill>
                </a:rPr>
                <a:t>Орфоэпия</a:t>
              </a:r>
              <a:endParaRPr lang="ru-RU" altLang="ru-RU" sz="2000" dirty="0">
                <a:solidFill>
                  <a:srgbClr val="000000"/>
                </a:solidFill>
              </a:endParaRPr>
            </a:p>
          </p:txBody>
        </p:sp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3515" y="1570"/>
              <a:ext cx="1950" cy="363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000" dirty="0" smtClean="0">
                  <a:solidFill>
                    <a:srgbClr val="000000"/>
                  </a:solidFill>
                </a:rPr>
                <a:t>Состав слова (</a:t>
              </a:r>
              <a:r>
                <a:rPr lang="ru-RU" altLang="ru-RU" sz="2000" dirty="0" err="1" smtClean="0">
                  <a:solidFill>
                    <a:srgbClr val="000000"/>
                  </a:solidFill>
                </a:rPr>
                <a:t>морфемика</a:t>
              </a:r>
              <a:r>
                <a:rPr lang="ru-RU" altLang="ru-RU" sz="2000" dirty="0" smtClean="0">
                  <a:solidFill>
                    <a:srgbClr val="000000"/>
                  </a:solidFill>
                </a:rPr>
                <a:t>)</a:t>
              </a:r>
              <a:endParaRPr lang="ru-RU" altLang="ru-RU" sz="2000" dirty="0">
                <a:solidFill>
                  <a:srgbClr val="000000"/>
                </a:solidFill>
              </a:endParaRPr>
            </a:p>
          </p:txBody>
        </p:sp>
        <p:sp>
          <p:nvSpPr>
            <p:cNvPr id="12295" name="Line 9"/>
            <p:cNvSpPr>
              <a:spLocks noChangeShapeType="1"/>
            </p:cNvSpPr>
            <p:nvPr/>
          </p:nvSpPr>
          <p:spPr bwMode="auto">
            <a:xfrm flipH="1">
              <a:off x="1292" y="935"/>
              <a:ext cx="590" cy="59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Line 10"/>
            <p:cNvSpPr>
              <a:spLocks noChangeShapeType="1"/>
            </p:cNvSpPr>
            <p:nvPr/>
          </p:nvSpPr>
          <p:spPr bwMode="auto">
            <a:xfrm>
              <a:off x="2789" y="935"/>
              <a:ext cx="0" cy="99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11"/>
            <p:cNvSpPr>
              <a:spLocks noChangeShapeType="1"/>
            </p:cNvSpPr>
            <p:nvPr/>
          </p:nvSpPr>
          <p:spPr bwMode="auto">
            <a:xfrm>
              <a:off x="3515" y="935"/>
              <a:ext cx="862" cy="635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3" y="2614"/>
              <a:ext cx="1860" cy="408"/>
            </a:xfrm>
            <a:prstGeom prst="rect">
              <a:avLst/>
            </a:prstGeom>
            <a:grp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ru-RU" altLang="ru-RU" sz="2000" dirty="0" smtClean="0">
                  <a:solidFill>
                    <a:srgbClr val="000000"/>
                  </a:solidFill>
                </a:rPr>
                <a:t>Лексика</a:t>
              </a:r>
              <a:endParaRPr lang="ru-RU" altLang="ru-RU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807493" y="5042133"/>
            <a:ext cx="29527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dirty="0" smtClean="0">
                <a:solidFill>
                  <a:srgbClr val="000000"/>
                </a:solidFill>
              </a:rPr>
              <a:t>Синтаксис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72113" y="4239835"/>
            <a:ext cx="29527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000" dirty="0" smtClean="0">
                <a:solidFill>
                  <a:srgbClr val="000000"/>
                </a:solidFill>
              </a:rPr>
              <a:t>Морфология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93045" y="5901643"/>
            <a:ext cx="5616848" cy="920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</a:rPr>
              <a:t>Содержательная линия</a:t>
            </a:r>
          </a:p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</a:rPr>
              <a:t>Орфография , пунктуация . Развитие речи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16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3" y="-19844"/>
            <a:ext cx="690871" cy="6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1"/>
            <a:ext cx="7067128" cy="648072"/>
          </a:xfrm>
        </p:spPr>
        <p:txBody>
          <a:bodyPr>
            <a:normAutofit fontScale="90000"/>
          </a:bodyPr>
          <a:lstStyle/>
          <a:p>
            <a:r>
              <a:rPr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Промежуточная аттестация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999984" cy="6021288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r>
              <a:rPr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8800" dirty="0">
                <a:latin typeface="Times New Roman" pitchFamily="18" charset="0"/>
                <a:cs typeface="Times New Roman" pitchFamily="18" charset="0"/>
              </a:rPr>
              <a:t>комплексная контрольная работа;</a:t>
            </a:r>
          </a:p>
          <a:p>
            <a:pPr marL="0" indent="0"/>
            <a:r>
              <a:rPr sz="8800" dirty="0">
                <a:latin typeface="Times New Roman" pitchFamily="18" charset="0"/>
                <a:cs typeface="Times New Roman" pitchFamily="18" charset="0"/>
              </a:rPr>
              <a:t>русский язык (диктант,  контрольная работа (диктант с грамматическим заданием);</a:t>
            </a:r>
          </a:p>
          <a:p>
            <a:pPr marL="0" indent="0"/>
            <a:r>
              <a:rPr sz="8800" dirty="0">
                <a:latin typeface="Times New Roman" pitchFamily="18" charset="0"/>
                <a:cs typeface="Times New Roman" pitchFamily="18" charset="0"/>
              </a:rPr>
              <a:t> математика (стандартизированная  контрольная работа).</a:t>
            </a:r>
          </a:p>
          <a:p>
            <a:pPr marL="0" indent="0"/>
            <a:r>
              <a:rPr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класс: </a:t>
            </a:r>
            <a:r>
              <a:rPr sz="8800" dirty="0">
                <a:latin typeface="Times New Roman" pitchFamily="18" charset="0"/>
                <a:cs typeface="Times New Roman" pitchFamily="18" charset="0"/>
              </a:rPr>
              <a:t>комплексная контрольная работа;</a:t>
            </a:r>
          </a:p>
          <a:p>
            <a:pPr marL="0" indent="0"/>
            <a:r>
              <a:rPr sz="8800" dirty="0">
                <a:latin typeface="Times New Roman" pitchFamily="18" charset="0"/>
                <a:cs typeface="Times New Roman" pitchFamily="18" charset="0"/>
              </a:rPr>
              <a:t>русский язык (диктант,  контрольная работа (диктант с грамматическим заданием);</a:t>
            </a:r>
          </a:p>
          <a:p>
            <a:pPr marL="0" indent="0"/>
            <a:r>
              <a:rPr sz="8800" dirty="0">
                <a:latin typeface="Times New Roman" pitchFamily="18" charset="0"/>
                <a:cs typeface="Times New Roman" pitchFamily="18" charset="0"/>
              </a:rPr>
              <a:t> математика (стандартизированная  контрольная работа).</a:t>
            </a:r>
          </a:p>
          <a:p>
            <a:pPr marL="0" indent="0"/>
            <a:r>
              <a:rPr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r>
              <a:rPr sz="8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8800" dirty="0">
                <a:latin typeface="Times New Roman" pitchFamily="18" charset="0"/>
                <a:cs typeface="Times New Roman" pitchFamily="18" charset="0"/>
              </a:rPr>
              <a:t>комплексная контрольная работа;</a:t>
            </a:r>
          </a:p>
          <a:p>
            <a:pPr marL="0" indent="0"/>
            <a:r>
              <a:rPr sz="8800" dirty="0">
                <a:latin typeface="Times New Roman" pitchFamily="18" charset="0"/>
                <a:cs typeface="Times New Roman" pitchFamily="18" charset="0"/>
              </a:rPr>
              <a:t>русский язык (диктант,  контрольная работа (диктант с грамматическим заданием); математика (стандартизированная  контрольная работа); иностранный язык  (стандартизированная контрольная работа).</a:t>
            </a:r>
          </a:p>
          <a:p>
            <a:pPr marL="0" indent="0"/>
            <a:r>
              <a:rPr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r>
              <a:rPr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8800" dirty="0">
                <a:latin typeface="Times New Roman" pitchFamily="18" charset="0"/>
                <a:cs typeface="Times New Roman" pitchFamily="18" charset="0"/>
              </a:rPr>
              <a:t>комплексная контрольная работа; русский язык (диктант,  контрольная работа (диктант с грамматическим заданием); математика (стандартизированная  контрольная работа); иностранный язык  (стандартизированная контрольная работа); окружающий мир (письменные ответы на вопросы теста)</a:t>
            </a:r>
          </a:p>
          <a:p>
            <a:pPr marL="0" indent="0"/>
            <a:endParaRPr lang="ru-RU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564904"/>
            <a:ext cx="3005138" cy="2664296"/>
          </a:xfrm>
        </p:spPr>
      </p:pic>
      <p:pic>
        <p:nvPicPr>
          <p:cNvPr id="5" name="Picture 2" descr="https://im0-tub-ru.yandex.net/i?id=b723c18d636bdff71248d7d7ca63a918&amp;n=33&amp;h=181&amp;w=4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276872"/>
            <a:ext cx="3096344" cy="331236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032956"/>
            <a:ext cx="2376264" cy="18002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082"/>
            <a:ext cx="726105" cy="74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41958" cy="574665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>
                <a:solidFill>
                  <a:srgbClr val="002060"/>
                </a:solidFill>
              </a:rPr>
              <a:t>Объективность результатов крайне важна во всех оценочных процедурах в системе образования. Это необходимо не для того, чтобы наказать директоров школ и учителей, если учащиеся показали слабые результаты. Это нужно, чтобы оказать таким школам методическую поддержку и повысить качество образования. Мы очень рассчитываем, что опыт этого года будет учтен школами и регионами в следующем учебном году, и по итогам проведения ВПР мы увидим более объективную картину без попыток искусственно завысить результат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pPr marL="0" indent="0" algn="r">
              <a:buNone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2600" dirty="0" err="1">
                <a:solidFill>
                  <a:srgbClr val="002060"/>
                </a:solidFill>
              </a:rPr>
              <a:t>Рособрнадзора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Сергей </a:t>
            </a:r>
            <a:r>
              <a:rPr lang="ru-RU" sz="2600" dirty="0">
                <a:solidFill>
                  <a:srgbClr val="002060"/>
                </a:solidFill>
              </a:rPr>
              <a:t>Кравцов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6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5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ЧИППК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ЧИППКРО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5860</TotalTime>
  <Words>2849</Words>
  <Application>Microsoft Office PowerPoint</Application>
  <PresentationFormat>Экран (4:3)</PresentationFormat>
  <Paragraphs>305</Paragraphs>
  <Slides>31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Тема1</vt:lpstr>
      <vt:lpstr>ЧИППКРО</vt:lpstr>
      <vt:lpstr>1_ЧИППКРО</vt:lpstr>
      <vt:lpstr>2_ЧИППКРО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Промежуточная аттестация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подготовить учащихся к ВПР </vt:lpstr>
      <vt:lpstr>Как подготовить учащихся к ВПР </vt:lpstr>
      <vt:lpstr>  Как помочь учащимся подготовиться к ВПР? (рекомендации для учителей)  </vt:lpstr>
      <vt:lpstr>Психологическая подготовка обучающихся к проверочной работе  (рекомендации для обучающихся)  </vt:lpstr>
      <vt:lpstr> https://vpr.statgrad.org/#vpr2017/   Назначение ВПР по русскому языку ─ диагностика достижения предметных и метапредметных результатов освоения основной образовательной программы начального общего образования по содержательным линиям «Система языка», «Развитие речи» и «Орфография»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со словарными словами   Программой ПООП по русскому  языку в начальной школе предусмотрено обязательное изучение слов, правописание которых правилами не проверяется, написание которых нужно запомнить  Одной из  главных  задач, стоящих перед учителем, является обучение безошибочному письму и формирование  орфографической  зоркости, развитие умений анализировать языковые факты и явления </vt:lpstr>
      <vt:lpstr>Презентация PowerPoint</vt:lpstr>
      <vt:lpstr>Презентация PowerPoint</vt:lpstr>
      <vt:lpstr>Презентация PowerPoint</vt:lpstr>
      <vt:lpstr>Приемы работы по определению главной мысли текста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научно-методического обеспечения качества образования и управленческие технологии их эффективного использования на муниципальном уровне</dc:title>
  <dc:creator>Ирина С. Алексеева</dc:creator>
  <cp:lastModifiedBy>Павел А.Сафронов</cp:lastModifiedBy>
  <cp:revision>465</cp:revision>
  <dcterms:created xsi:type="dcterms:W3CDTF">2016-08-19T08:23:27Z</dcterms:created>
  <dcterms:modified xsi:type="dcterms:W3CDTF">2018-08-08T03:34:48Z</dcterms:modified>
</cp:coreProperties>
</file>