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7" r:id="rId4"/>
    <p:sldId id="269" r:id="rId5"/>
    <p:sldId id="263" r:id="rId6"/>
    <p:sldId id="268" r:id="rId7"/>
    <p:sldId id="257" r:id="rId8"/>
    <p:sldId id="265" r:id="rId9"/>
    <p:sldId id="270" r:id="rId10"/>
    <p:sldId id="272" r:id="rId11"/>
    <p:sldId id="271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Состав обучающихся</c:v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Лист1!$A$1:$A$5</c:f>
              <c:numCache>
                <c:formatCode>General</c:formatCode>
                <c:ptCount val="5"/>
                <c:pt idx="0">
                  <c:v>19</c:v>
                </c:pt>
                <c:pt idx="1">
                  <c:v>12</c:v>
                </c:pt>
                <c:pt idx="2">
                  <c:v>23</c:v>
                </c:pt>
                <c:pt idx="3">
                  <c:v>4</c:v>
                </c:pt>
                <c:pt idx="4">
                  <c:v>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4000512"/>
        <c:axId val="124567552"/>
      </c:barChart>
      <c:catAx>
        <c:axId val="1240005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24567552"/>
        <c:crosses val="autoZero"/>
        <c:auto val="1"/>
        <c:lblAlgn val="ctr"/>
        <c:lblOffset val="100"/>
        <c:noMultiLvlLbl val="0"/>
      </c:catAx>
      <c:valAx>
        <c:axId val="1245675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4000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E8589-D988-40E3-BDD3-66BC7A3A53C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03EEC-F9EA-406F-80D8-50E25BB34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E8589-D988-40E3-BDD3-66BC7A3A53C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03EEC-F9EA-406F-80D8-50E25BB34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E8589-D988-40E3-BDD3-66BC7A3A53C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03EEC-F9EA-406F-80D8-50E25BB34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E8589-D988-40E3-BDD3-66BC7A3A53C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03EEC-F9EA-406F-80D8-50E25BB34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E8589-D988-40E3-BDD3-66BC7A3A53C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03EEC-F9EA-406F-80D8-50E25BB34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E8589-D988-40E3-BDD3-66BC7A3A53C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03EEC-F9EA-406F-80D8-50E25BB34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E8589-D988-40E3-BDD3-66BC7A3A53C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03EEC-F9EA-406F-80D8-50E25BB34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E8589-D988-40E3-BDD3-66BC7A3A53C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03EEC-F9EA-406F-80D8-50E25BB34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E8589-D988-40E3-BDD3-66BC7A3A53C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03EEC-F9EA-406F-80D8-50E25BB34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E8589-D988-40E3-BDD3-66BC7A3A53C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03EEC-F9EA-406F-80D8-50E25BB34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E8589-D988-40E3-BDD3-66BC7A3A53C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03EEC-F9EA-406F-80D8-50E25BB34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单击此处编辑母版文本样式</a:t>
            </a:r>
          </a:p>
          <a:p>
            <a:pPr lvl="1"/>
            <a:r>
              <a:rPr lang="en-US" smtClean="0"/>
              <a:t>第二级</a:t>
            </a:r>
          </a:p>
          <a:p>
            <a:pPr lvl="2"/>
            <a:r>
              <a:rPr lang="en-US" smtClean="0"/>
              <a:t>第三级</a:t>
            </a:r>
          </a:p>
          <a:p>
            <a:pPr lvl="3"/>
            <a:r>
              <a:rPr lang="en-US" smtClean="0"/>
              <a:t>第四级</a:t>
            </a:r>
          </a:p>
          <a:p>
            <a:pPr lvl="4"/>
            <a:r>
              <a:rPr 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Arial" pitchFamily="34" charset="0"/>
              </a:defRPr>
            </a:lvl1pPr>
          </a:lstStyle>
          <a:p>
            <a:fld id="{B25E8589-D988-40E3-BDD3-66BC7A3A53C0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Arial" pitchFamily="34" charset="0"/>
              </a:defRPr>
            </a:lvl1pPr>
          </a:lstStyle>
          <a:p>
            <a:fld id="{ED503EEC-F9EA-406F-80D8-50E25BB34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85794"/>
            <a:ext cx="8208912" cy="35719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Развитие психолого-педагогической компетентности учителей,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взаимодействующих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с детьми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из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социально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депривированных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семей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929198"/>
            <a:ext cx="5940152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</a:rPr>
              <a:t>Зайцев </a:t>
            </a:r>
            <a:r>
              <a:rPr lang="ru-RU" b="1" dirty="0" smtClean="0">
                <a:solidFill>
                  <a:schemeClr val="tx1"/>
                </a:solidFill>
              </a:rPr>
              <a:t>Александр Борисович, </a:t>
            </a:r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директор МОУ «ООШ № 4»</a:t>
            </a:r>
          </a:p>
          <a:p>
            <a:pPr algn="l"/>
            <a:r>
              <a:rPr lang="ru-RU" b="1" dirty="0" err="1">
                <a:solidFill>
                  <a:schemeClr val="tx1"/>
                </a:solidFill>
              </a:rPr>
              <a:t>Кыштымского</a:t>
            </a:r>
            <a:r>
              <a:rPr lang="ru-RU" b="1" dirty="0">
                <a:solidFill>
                  <a:schemeClr val="tx1"/>
                </a:solidFill>
              </a:rPr>
              <a:t> городского округа,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кандидат психологических н</a:t>
            </a:r>
            <a:r>
              <a:rPr lang="ru-RU" b="1" dirty="0" smtClean="0"/>
              <a:t>аук</a:t>
            </a:r>
            <a:r>
              <a:rPr lang="ru-RU" b="1" dirty="0" smtClean="0">
                <a:solidFill>
                  <a:schemeClr val="tx1"/>
                </a:solidFill>
              </a:rPr>
              <a:t>, доцент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820472" cy="1143000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Программа адресного консалтинга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кафедры педагогики и психологии ГБУ ДПО ЧИППКРО 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позволила реализовать следующие эффекты:</a:t>
            </a:r>
            <a:b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altLang="ru-RU" dirty="0" smtClean="0"/>
              <a:t>– обогатились знания на уровне</a:t>
            </a:r>
          </a:p>
          <a:p>
            <a:pPr marL="0" indent="0">
              <a:buFontTx/>
              <a:buNone/>
            </a:pPr>
            <a:r>
              <a:rPr lang="ru-RU" altLang="ru-RU" dirty="0" smtClean="0"/>
              <a:t>управленческих решений;</a:t>
            </a:r>
          </a:p>
          <a:p>
            <a:pPr marL="0" indent="0">
              <a:buFontTx/>
              <a:buChar char="-"/>
            </a:pPr>
            <a:r>
              <a:rPr lang="ru-RU" altLang="ru-RU" dirty="0" smtClean="0"/>
              <a:t> актуализировалась значимость психолого-педагогических проблем; </a:t>
            </a:r>
          </a:p>
          <a:p>
            <a:pPr marL="0" indent="0">
              <a:buFontTx/>
              <a:buChar char="-"/>
            </a:pPr>
            <a:r>
              <a:rPr lang="ru-RU" altLang="ru-RU" dirty="0" smtClean="0"/>
              <a:t> реализовались элементы методических наработок по внедрению блока психологических знаний для учителей.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Резюме: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ru-RU" dirty="0" smtClean="0"/>
              <a:t>Коллектив школы поддерживает  Проект по разработке, апробации и распространению моделей управления качеством образования в общеобразовательных организациях, функционирующих в неблагоприятных социальных условиях.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Уважаемые учителя!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b="1" i="1" dirty="0" smtClean="0"/>
              <a:t>Добрые, злые и никакие</a:t>
            </a:r>
          </a:p>
          <a:p>
            <a:pPr>
              <a:lnSpc>
                <a:spcPct val="80000"/>
              </a:lnSpc>
              <a:buNone/>
            </a:pPr>
            <a:r>
              <a:rPr lang="ru-RU" b="1" i="1" dirty="0" smtClean="0"/>
              <a:t>Капитаны на мостике корабля.</a:t>
            </a:r>
          </a:p>
          <a:p>
            <a:pPr>
              <a:lnSpc>
                <a:spcPct val="80000"/>
              </a:lnSpc>
              <a:buNone/>
            </a:pPr>
            <a:r>
              <a:rPr lang="ru-RU" b="1" i="1" dirty="0" smtClean="0"/>
              <a:t>Удачи вам, дебютанты и асы. </a:t>
            </a:r>
          </a:p>
          <a:p>
            <a:pPr>
              <a:lnSpc>
                <a:spcPct val="80000"/>
              </a:lnSpc>
              <a:buNone/>
            </a:pPr>
            <a:r>
              <a:rPr lang="ru-RU" b="1" i="1" dirty="0" smtClean="0"/>
              <a:t>Удачи! Особенно по утрам, </a:t>
            </a:r>
          </a:p>
          <a:p>
            <a:pPr>
              <a:lnSpc>
                <a:spcPct val="80000"/>
              </a:lnSpc>
              <a:buNone/>
            </a:pPr>
            <a:r>
              <a:rPr lang="ru-RU" b="1" i="1" dirty="0" smtClean="0"/>
              <a:t>Когда вы входите </a:t>
            </a:r>
          </a:p>
          <a:p>
            <a:pPr>
              <a:lnSpc>
                <a:spcPct val="80000"/>
              </a:lnSpc>
              <a:buNone/>
            </a:pPr>
            <a:r>
              <a:rPr lang="ru-RU" b="1" i="1" dirty="0" smtClean="0"/>
              <a:t>В школьные классы, </a:t>
            </a:r>
          </a:p>
          <a:p>
            <a:pPr>
              <a:lnSpc>
                <a:spcPct val="80000"/>
              </a:lnSpc>
              <a:buNone/>
            </a:pPr>
            <a:r>
              <a:rPr lang="ru-RU" b="1" i="1" dirty="0" smtClean="0"/>
              <a:t>Одни - как в клетку, </a:t>
            </a:r>
          </a:p>
          <a:p>
            <a:pPr>
              <a:lnSpc>
                <a:spcPct val="80000"/>
              </a:lnSpc>
              <a:buNone/>
            </a:pPr>
            <a:r>
              <a:rPr lang="ru-RU" b="1" i="1" dirty="0" smtClean="0"/>
              <a:t>Другие – как в храм.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                 		Р. Рождественский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общеобразовательное учреждение «Основная общеобразовательная школа № 4»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Кыштымского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городского округа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785926"/>
            <a:ext cx="4309702" cy="3286148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535782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построена в 1955 году. И уже более шестидесяти лет является центром культурной и образовательной деятельности микрорайона Егоза.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Состав обучающихся МОУ «ООШ № 4»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055542"/>
              </p:ext>
            </p:extLst>
          </p:nvPr>
        </p:nvGraphicFramePr>
        <p:xfrm>
          <a:off x="457200" y="928670"/>
          <a:ext cx="8472518" cy="4000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4929198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Дети из многодетных семей</a:t>
            </a:r>
          </a:p>
          <a:p>
            <a:r>
              <a:rPr lang="ru-RU" dirty="0" smtClean="0"/>
              <a:t>2. Дети из неполных семей</a:t>
            </a:r>
          </a:p>
          <a:p>
            <a:r>
              <a:rPr lang="ru-RU" dirty="0" smtClean="0"/>
              <a:t>3. Дети из малообеспеченных семей</a:t>
            </a:r>
          </a:p>
          <a:p>
            <a:r>
              <a:rPr lang="ru-RU" dirty="0" smtClean="0"/>
              <a:t>4. Дети из неблагополучных семей</a:t>
            </a:r>
          </a:p>
          <a:p>
            <a:r>
              <a:rPr lang="ru-RU" dirty="0" smtClean="0"/>
              <a:t>5. Обучающиеся с ограниченными возможностями здоровья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Кадетский отряд им Героя Советского Союза Н.А. Кузнецова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(победители областной спартакиады «Юный спасатель» 2018 г.)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357430"/>
            <a:ext cx="76200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98462"/>
            <a:ext cx="3030458" cy="257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8072462" cy="86834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Психолого-педагогическая компетентность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14422"/>
            <a:ext cx="8640960" cy="4383087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определяется как максимально адекватная, пропорциональная совокупность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профессиональных,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коммуникативных,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личностных свойств учителя,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позволяющая достигать качественных результатов в процессе обучения и воспитания обучающихся.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132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2" y="1412775"/>
            <a:ext cx="3192354" cy="23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t="2030" b="4581"/>
          <a:stretch>
            <a:fillRect/>
          </a:stretch>
        </p:blipFill>
        <p:spPr bwMode="auto">
          <a:xfrm>
            <a:off x="359517" y="1412776"/>
            <a:ext cx="3132364" cy="235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Реализация программы адресного консалтинга</a:t>
            </a:r>
          </a:p>
        </p:txBody>
      </p:sp>
      <p:sp>
        <p:nvSpPr>
          <p:cNvPr id="23557" name="AutoShape 5" descr="https://apf.mail.ru/cgi-bin/readmsg/IMG_9867-02-12-18-12-48.JPG?id=15437369660000000231%3B0%3B6&amp;x-email=oosh4%40edu.kyshtym.org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9" y="4198217"/>
            <a:ext cx="3168351" cy="2430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10273" y="4221088"/>
            <a:ext cx="3208837" cy="24076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4142980"/>
            <a:ext cx="19442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Стажировка на базе региональной инновационной площадки в </a:t>
            </a:r>
            <a:r>
              <a:rPr lang="ru-RU" dirty="0" smtClean="0"/>
              <a:t>«</a:t>
            </a:r>
            <a:r>
              <a:rPr lang="ru-RU" dirty="0" err="1" smtClean="0"/>
              <a:t>Коелгинской</a:t>
            </a:r>
            <a:r>
              <a:rPr lang="ru-RU" dirty="0" smtClean="0"/>
              <a:t> СОШ» </a:t>
            </a:r>
          </a:p>
          <a:p>
            <a:r>
              <a:rPr lang="ru-RU" dirty="0" smtClean="0"/>
              <a:t>октябрь 2018 г</a:t>
            </a:r>
            <a:r>
              <a:rPr lang="ru-RU" dirty="0"/>
              <a:t>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84235" y="1412775"/>
            <a:ext cx="2416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Семинар по использованию </a:t>
            </a:r>
          </a:p>
          <a:p>
            <a:r>
              <a:rPr lang="ru-RU" dirty="0" smtClean="0"/>
              <a:t>современных </a:t>
            </a:r>
          </a:p>
          <a:p>
            <a:r>
              <a:rPr lang="ru-RU" dirty="0" smtClean="0"/>
              <a:t>образовательных</a:t>
            </a:r>
          </a:p>
          <a:p>
            <a:r>
              <a:rPr lang="ru-RU" dirty="0" smtClean="0"/>
              <a:t>технологий</a:t>
            </a:r>
          </a:p>
          <a:p>
            <a:r>
              <a:rPr lang="ru-RU" dirty="0"/>
              <a:t>н</a:t>
            </a:r>
            <a:r>
              <a:rPr lang="ru-RU" dirty="0" smtClean="0"/>
              <a:t>оябрь 2018 г.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428752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 smtClean="0">
                <a:solidFill>
                  <a:srgbClr val="0000FF"/>
                </a:solidFill>
              </a:rPr>
              <a:t>Психолого-педагогический раздел программы:</a:t>
            </a:r>
            <a:br>
              <a:rPr lang="ru-RU" altLang="ru-RU" sz="2200" b="1" dirty="0" smtClean="0">
                <a:solidFill>
                  <a:srgbClr val="0000FF"/>
                </a:solidFill>
              </a:rPr>
            </a:br>
            <a:r>
              <a:rPr lang="ru-RU" altLang="ru-RU" sz="2200" dirty="0" smtClean="0"/>
              <a:t>     – расширение педагогических и психологических знаний в сфере взаимодействия с детьми из </a:t>
            </a:r>
            <a:r>
              <a:rPr lang="ru-RU" altLang="ru-RU" sz="2200" dirty="0" err="1" smtClean="0"/>
              <a:t>депривированных</a:t>
            </a:r>
            <a:r>
              <a:rPr lang="ru-RU" altLang="ru-RU" sz="2200" dirty="0" smtClean="0"/>
              <a:t> семей</a:t>
            </a:r>
            <a:br>
              <a:rPr lang="ru-RU" altLang="ru-RU" sz="2200" dirty="0" smtClean="0"/>
            </a:b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ru-RU" altLang="ru-RU" sz="1800" dirty="0" smtClean="0"/>
          </a:p>
          <a:p>
            <a:pPr marL="0" indent="0">
              <a:buFontTx/>
              <a:buNone/>
            </a:pPr>
            <a:endParaRPr lang="ru-RU" altLang="ru-RU" sz="1800" dirty="0" smtClean="0"/>
          </a:p>
        </p:txBody>
      </p:sp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285860"/>
            <a:ext cx="7488237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28678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развитии психологической компетентности главная роль отведена: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71678"/>
            <a:ext cx="8229600" cy="4525963"/>
          </a:xfrm>
        </p:spPr>
        <p:txBody>
          <a:bodyPr/>
          <a:lstStyle/>
          <a:p>
            <a:pPr lvl="0"/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самосовершенствованию, </a:t>
            </a:r>
          </a:p>
          <a:p>
            <a:pPr lvl="0"/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профессиональному и личностному самосознанию,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выделению своих профессиональных позиций.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205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Работа в проекте с ГБУ ДПО ЧИППКРО позволила: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Сформировать мотивационную готовность к инновациям у учителей;</a:t>
            </a:r>
          </a:p>
          <a:p>
            <a:r>
              <a:rPr lang="ru-RU" dirty="0" smtClean="0"/>
              <a:t>Увидеть новые стратегии развития;</a:t>
            </a:r>
          </a:p>
          <a:p>
            <a:r>
              <a:rPr lang="ru-RU" dirty="0" smtClean="0"/>
              <a:t>Обрести новые смыслы в профессионально-личностном развитии.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341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默认设计模板</vt:lpstr>
      <vt:lpstr>Развитие психолого-педагогической компетентности учителей,  взаимодействующих с детьми  из социально депривированных семей</vt:lpstr>
      <vt:lpstr>Муниципальное общеобразовательное учреждение «Основная общеобразовательная школа № 4» Кыштымского городского округа </vt:lpstr>
      <vt:lpstr>Состав обучающихся МОУ «ООШ № 4»</vt:lpstr>
      <vt:lpstr>Кадетский отряд им Героя Советского Союза Н.А. Кузнецова  (победители областной спартакиады «Юный спасатель» 2018 г.)</vt:lpstr>
      <vt:lpstr>Психолого-педагогическая компетентность</vt:lpstr>
      <vt:lpstr>Реализация программы адресного консалтинга</vt:lpstr>
      <vt:lpstr>Психолого-педагогический раздел программы:      – расширение педагогических и психологических знаний в сфере взаимодействия с детьми из депривированных семей </vt:lpstr>
      <vt:lpstr>В развитии психологической компетентности главная роль отведена: </vt:lpstr>
      <vt:lpstr>Работа в проекте с ГБУ ДПО ЧИППКРО позволила:</vt:lpstr>
      <vt:lpstr>Программа адресного консалтинга кафедры педагогики и психологии ГБУ ДПО ЧИППКРО позволила реализовать следующие эффекты: </vt:lpstr>
      <vt:lpstr>Резюме:</vt:lpstr>
      <vt:lpstr>Уважаемые учителя!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Галина В. Серебренникова</cp:lastModifiedBy>
  <cp:revision>77</cp:revision>
  <dcterms:created xsi:type="dcterms:W3CDTF">2018-11-29T15:15:04Z</dcterms:created>
  <dcterms:modified xsi:type="dcterms:W3CDTF">2018-12-06T03:43:35Z</dcterms:modified>
</cp:coreProperties>
</file>